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72" r:id="rId3"/>
    <p:sldId id="273" r:id="rId4"/>
    <p:sldId id="258" r:id="rId5"/>
    <p:sldId id="269" r:id="rId6"/>
    <p:sldId id="267" r:id="rId7"/>
    <p:sldId id="265" r:id="rId8"/>
    <p:sldId id="266" r:id="rId9"/>
    <p:sldId id="264" r:id="rId10"/>
    <p:sldId id="259" r:id="rId11"/>
    <p:sldId id="260" r:id="rId12"/>
    <p:sldId id="262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9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17B5E-2B03-4423-BDD0-78AAE98499D5}" type="datetimeFigureOut">
              <a:rPr lang="en-GB" smtClean="0"/>
              <a:pPr/>
              <a:t>11/03/2011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CDB70-F135-4C46-A5EF-66832F0838CF}" type="slidenum">
              <a:rPr lang="en-GB" smtClean="0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Tougue</a:t>
            </a:r>
          </a:p>
          <a:p>
            <a:r>
              <a:rPr lang="en-US" smtClean="0">
                <a:latin typeface="Arial" pitchFamily="34" charset="0"/>
              </a:rPr>
              <a:t>Labe</a:t>
            </a:r>
            <a:endParaRPr lang="fr-FR" smtClean="0">
              <a:latin typeface="Arial" pitchFamily="34" charset="0"/>
            </a:endParaRPr>
          </a:p>
        </p:txBody>
      </p:sp>
      <p:sp>
        <p:nvSpPr>
          <p:cNvPr id="68612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C83C62-3039-4AD7-9B3F-77A6AE05F047}" type="slidenum">
              <a:rPr lang="fr-FR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CDB70-F135-4C46-A5EF-66832F0838CF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82948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6CC3E-AA6D-4CA5-85D7-B13F114C695B}" type="slidenum">
              <a:rPr lang="fr-FR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5C4D-99B3-487C-A5B2-C61C0E281D44}" type="datetimeFigureOut">
              <a:rPr lang="en-GB" smtClean="0"/>
              <a:pPr/>
              <a:t>11/03/2011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36DF-128D-47D3-9F52-3FE43513D08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5C4D-99B3-487C-A5B2-C61C0E281D44}" type="datetimeFigureOut">
              <a:rPr lang="en-GB" smtClean="0"/>
              <a:pPr/>
              <a:t>11/03/2011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36DF-128D-47D3-9F52-3FE43513D08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5C4D-99B3-487C-A5B2-C61C0E281D44}" type="datetimeFigureOut">
              <a:rPr lang="en-GB" smtClean="0"/>
              <a:pPr/>
              <a:t>11/03/2011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36DF-128D-47D3-9F52-3FE43513D08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5C4D-99B3-487C-A5B2-C61C0E281D44}" type="datetimeFigureOut">
              <a:rPr lang="en-GB" smtClean="0"/>
              <a:pPr/>
              <a:t>11/03/2011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36DF-128D-47D3-9F52-3FE43513D08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5C4D-99B3-487C-A5B2-C61C0E281D44}" type="datetimeFigureOut">
              <a:rPr lang="en-GB" smtClean="0"/>
              <a:pPr/>
              <a:t>11/03/2011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36DF-128D-47D3-9F52-3FE43513D08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5C4D-99B3-487C-A5B2-C61C0E281D44}" type="datetimeFigureOut">
              <a:rPr lang="en-GB" smtClean="0"/>
              <a:pPr/>
              <a:t>11/03/2011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36DF-128D-47D3-9F52-3FE43513D08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5C4D-99B3-487C-A5B2-C61C0E281D44}" type="datetimeFigureOut">
              <a:rPr lang="en-GB" smtClean="0"/>
              <a:pPr/>
              <a:t>11/03/2011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36DF-128D-47D3-9F52-3FE43513D08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5C4D-99B3-487C-A5B2-C61C0E281D44}" type="datetimeFigureOut">
              <a:rPr lang="en-GB" smtClean="0"/>
              <a:pPr/>
              <a:t>11/03/2011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36DF-128D-47D3-9F52-3FE43513D08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5C4D-99B3-487C-A5B2-C61C0E281D44}" type="datetimeFigureOut">
              <a:rPr lang="en-GB" smtClean="0"/>
              <a:pPr/>
              <a:t>11/03/2011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36DF-128D-47D3-9F52-3FE43513D08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5C4D-99B3-487C-A5B2-C61C0E281D44}" type="datetimeFigureOut">
              <a:rPr lang="en-GB" smtClean="0"/>
              <a:pPr/>
              <a:t>11/03/2011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36DF-128D-47D3-9F52-3FE43513D08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5C4D-99B3-487C-A5B2-C61C0E281D44}" type="datetimeFigureOut">
              <a:rPr lang="en-GB" smtClean="0"/>
              <a:pPr/>
              <a:t>11/03/2011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36DF-128D-47D3-9F52-3FE43513D08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45C4D-99B3-487C-A5B2-C61C0E281D44}" type="datetimeFigureOut">
              <a:rPr lang="en-GB" smtClean="0"/>
              <a:pPr/>
              <a:t>11/03/2011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036DF-128D-47D3-9F52-3FE43513D08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Feuille_Microsoft_Office_Excel_97-20034.xls"/><Relationship Id="rId5" Type="http://schemas.openxmlformats.org/officeDocument/2006/relationships/oleObject" Target="../embeddings/Feuille_Microsoft_Office_Excel_97-20033.xls"/><Relationship Id="rId4" Type="http://schemas.openxmlformats.org/officeDocument/2006/relationships/oleObject" Target="../embeddings/Feuille_Microsoft_Office_Excel_97-2003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sz="4000" dirty="0" smtClean="0">
                <a:latin typeface="Arial" charset="0"/>
                <a:cs typeface="Arial" charset="0"/>
              </a:rPr>
              <a:t>NCD Situation in Guinea</a:t>
            </a:r>
            <a:r>
              <a:rPr lang="en-US" sz="3600" dirty="0" smtClean="0">
                <a:latin typeface="Arial" charset="0"/>
                <a:cs typeface="Arial" charset="0"/>
              </a:rPr>
              <a:t/>
            </a:r>
            <a:br>
              <a:rPr lang="en-US" sz="3600" dirty="0" smtClean="0">
                <a:latin typeface="Arial" charset="0"/>
                <a:cs typeface="Arial" charset="0"/>
              </a:rPr>
            </a:b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543800" cy="5181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Ministry of Health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Department of Public Health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Non-communicable Diseases Program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Naby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Moussa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BALDE</a:t>
            </a:r>
            <a:endParaRPr lang="en-US" sz="3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Picture 1" descr="logo 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20888"/>
            <a:ext cx="2088232" cy="214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ym typeface="Wingdings"/>
              </a:rPr>
              <a:t> </a:t>
            </a:r>
            <a:r>
              <a:rPr lang="en-GB" sz="4000" dirty="0" smtClean="0"/>
              <a:t>NCD Program:</a:t>
            </a:r>
          </a:p>
          <a:p>
            <a:pPr marL="985838" indent="-177800">
              <a:tabLst>
                <a:tab pos="1258888" algn="l"/>
              </a:tabLst>
            </a:pPr>
            <a:r>
              <a:rPr lang="en-GB" sz="4000" dirty="0" smtClean="0"/>
              <a:t>	Costing</a:t>
            </a:r>
          </a:p>
          <a:p>
            <a:pPr marL="985838" indent="-177800">
              <a:tabLst>
                <a:tab pos="1258888" algn="l"/>
              </a:tabLst>
            </a:pPr>
            <a:r>
              <a:rPr lang="en-GB" sz="4000" dirty="0" smtClean="0"/>
              <a:t>	Funding </a:t>
            </a:r>
          </a:p>
          <a:p>
            <a:pPr>
              <a:buNone/>
            </a:pPr>
            <a:endParaRPr lang="en-GB" sz="4000" dirty="0" smtClean="0"/>
          </a:p>
          <a:p>
            <a:pPr>
              <a:buNone/>
            </a:pPr>
            <a:r>
              <a:rPr lang="en-GB" sz="4000" dirty="0" smtClean="0">
                <a:sym typeface="Wingdings"/>
              </a:rPr>
              <a:t> </a:t>
            </a:r>
            <a:r>
              <a:rPr lang="en-GB" sz="4000" dirty="0" smtClean="0"/>
              <a:t>Implementation of NCD Program</a:t>
            </a:r>
            <a:endParaRPr lang="en-GB" dirty="0" smtClean="0"/>
          </a:p>
          <a:p>
            <a:endParaRPr lang="en-GB" dirty="0"/>
          </a:p>
          <a:p>
            <a:pPr>
              <a:buNone/>
            </a:pPr>
            <a:endParaRPr lang="en-GB" sz="2400" dirty="0" smtClean="0"/>
          </a:p>
          <a:p>
            <a:endParaRPr lang="en-GB" sz="2400" dirty="0"/>
          </a:p>
        </p:txBody>
      </p:sp>
      <p:sp>
        <p:nvSpPr>
          <p:cNvPr id="4" name="ZoneTexte 10"/>
          <p:cNvSpPr txBox="1"/>
          <p:nvPr/>
        </p:nvSpPr>
        <p:spPr>
          <a:xfrm>
            <a:off x="467544" y="260648"/>
            <a:ext cx="8143875" cy="923330"/>
          </a:xfrm>
          <a:prstGeom prst="rect">
            <a:avLst/>
          </a:prstGeom>
          <a:solidFill>
            <a:srgbClr val="0033CC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Challenges in Guinea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Political commitment </a:t>
            </a:r>
          </a:p>
          <a:p>
            <a:r>
              <a:rPr lang="en-US" dirty="0" smtClean="0">
                <a:latin typeface="+mj-lt"/>
              </a:rPr>
              <a:t>Leadership </a:t>
            </a:r>
          </a:p>
          <a:p>
            <a:pPr>
              <a:buNone/>
            </a:pPr>
            <a:r>
              <a:rPr lang="en-US" dirty="0" smtClean="0">
                <a:latin typeface="+mj-lt"/>
                <a:sym typeface="Wingdings"/>
              </a:rPr>
              <a:t> Progress made in very hard context:</a:t>
            </a: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STEPS Survey in Sep 09 (‘political violence and Killings’)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  <a:cs typeface="Arial" charset="0"/>
              </a:rPr>
              <a:t>Adoption and Creation of National policy and strategic plan on NCD (few months before presidential elections)</a:t>
            </a: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ZoneTexte 10"/>
          <p:cNvSpPr txBox="1"/>
          <p:nvPr/>
        </p:nvSpPr>
        <p:spPr>
          <a:xfrm>
            <a:off x="467544" y="260648"/>
            <a:ext cx="8143875" cy="923330"/>
          </a:xfrm>
          <a:prstGeom prst="rect">
            <a:avLst/>
          </a:prstGeom>
          <a:solidFill>
            <a:srgbClr val="0033CC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Mains lessons learnt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048" y="1700808"/>
            <a:ext cx="8568952" cy="45259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Costing with Financial and Technical Partners / Re formulating objectives? (more inter-</a:t>
            </a:r>
            <a:r>
              <a:rPr lang="en-US" dirty="0" err="1" smtClean="0"/>
              <a:t>sectorial</a:t>
            </a:r>
            <a:r>
              <a:rPr lang="en-US" dirty="0" smtClean="0"/>
              <a:t>?)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Fund raising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Implementation of activities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ZoneTexte 10"/>
          <p:cNvSpPr txBox="1"/>
          <p:nvPr/>
        </p:nvSpPr>
        <p:spPr>
          <a:xfrm>
            <a:off x="467544" y="260648"/>
            <a:ext cx="8143875" cy="923330"/>
          </a:xfrm>
          <a:prstGeom prst="rect">
            <a:avLst/>
          </a:prstGeom>
          <a:solidFill>
            <a:srgbClr val="0033CC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What next in Guinea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>
            <a:lum bright="-2000"/>
          </a:blip>
          <a:srcRect/>
          <a:stretch>
            <a:fillRect/>
          </a:stretch>
        </p:blipFill>
        <p:spPr bwMode="auto">
          <a:xfrm>
            <a:off x="0" y="0"/>
            <a:ext cx="914400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0" y="214313"/>
            <a:ext cx="9144000" cy="60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Traditional Bridge  in </a:t>
            </a:r>
            <a:r>
              <a:rPr lang="en-US" sz="33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Guinée</a:t>
            </a:r>
            <a:r>
              <a:rPr lang="en-US" sz="3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</a:t>
            </a:r>
            <a:r>
              <a:rPr lang="en-US" sz="33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forestière</a:t>
            </a:r>
            <a:r>
              <a:rPr lang="en-US" sz="3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</a:t>
            </a:r>
            <a:endParaRPr lang="fr-FR" sz="33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072188"/>
            <a:ext cx="9144000" cy="60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3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fr-FR" sz="33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3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fr-FR" sz="33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fr-FR" sz="33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fr-FR" sz="33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attention</a:t>
            </a:r>
            <a:endParaRPr lang="fr-FR" sz="33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Guinea (Conakry)</a:t>
            </a:r>
            <a:endParaRPr lang="en-GB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0778" y="1556791"/>
            <a:ext cx="4756794" cy="2378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208235"/>
            <a:ext cx="4283968" cy="3649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4149080"/>
            <a:ext cx="4788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11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Guinea Health Profile </a:t>
            </a:r>
            <a:r>
              <a:rPr lang="en-GB" sz="2400" dirty="0" smtClean="0"/>
              <a:t>(Source WHO 2008)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268760"/>
          <a:ext cx="7992888" cy="5328592"/>
        </p:xfrm>
        <a:graphic>
          <a:graphicData uri="http://schemas.openxmlformats.org/drawingml/2006/table">
            <a:tbl>
              <a:tblPr/>
              <a:tblGrid>
                <a:gridCol w="6922411"/>
                <a:gridCol w="1070477"/>
              </a:tblGrid>
              <a:tr h="666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latin typeface="Times New Roman"/>
                          <a:ea typeface="Times New Roman"/>
                          <a:cs typeface="Times New Roman"/>
                        </a:rPr>
                        <a:t>Total population</a:t>
                      </a:r>
                      <a:endParaRPr lang="en-GB" sz="1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latin typeface="Times New Roman"/>
                          <a:ea typeface="Times New Roman"/>
                          <a:cs typeface="Times New Roman"/>
                        </a:rPr>
                        <a:t>9,181,000</a:t>
                      </a:r>
                      <a:endParaRPr lang="en-GB" sz="1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latin typeface="Times New Roman"/>
                          <a:ea typeface="Times New Roman"/>
                          <a:cs typeface="Times New Roman"/>
                        </a:rPr>
                        <a:t>Gross national income per capita </a:t>
                      </a:r>
                      <a:r>
                        <a:rPr lang="en-GB" sz="1300" b="1" dirty="0">
                          <a:latin typeface="Times New Roman"/>
                          <a:ea typeface="Times New Roman"/>
                          <a:cs typeface="Times New Roman"/>
                        </a:rPr>
                        <a:t>(PPP international $)</a:t>
                      </a:r>
                      <a:endParaRPr lang="en-GB" sz="13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latin typeface="Times New Roman"/>
                          <a:ea typeface="Times New Roman"/>
                          <a:cs typeface="Times New Roman"/>
                        </a:rPr>
                        <a:t>1,130</a:t>
                      </a:r>
                      <a:endParaRPr lang="en-GB" sz="1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latin typeface="Times New Roman"/>
                          <a:ea typeface="Times New Roman"/>
                          <a:cs typeface="Times New Roman"/>
                        </a:rPr>
                        <a:t>Life expectancy at birth m/f </a:t>
                      </a:r>
                      <a:r>
                        <a:rPr lang="en-GB" sz="1300" b="1" dirty="0">
                          <a:latin typeface="Times New Roman"/>
                          <a:ea typeface="Times New Roman"/>
                          <a:cs typeface="Times New Roman"/>
                        </a:rPr>
                        <a:t>(years)</a:t>
                      </a:r>
                      <a:endParaRPr lang="en-GB" sz="13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latin typeface="Times New Roman"/>
                          <a:ea typeface="Times New Roman"/>
                          <a:cs typeface="Times New Roman"/>
                        </a:rPr>
                        <a:t>51/55</a:t>
                      </a:r>
                      <a:endParaRPr lang="en-GB" sz="1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latin typeface="Times New Roman"/>
                          <a:ea typeface="Times New Roman"/>
                          <a:cs typeface="Times New Roman"/>
                        </a:rPr>
                        <a:t>Healthy life expectancy at birth m/f </a:t>
                      </a:r>
                      <a:r>
                        <a:rPr lang="en-GB" sz="1300" b="1" dirty="0">
                          <a:latin typeface="Times New Roman"/>
                          <a:ea typeface="Times New Roman"/>
                          <a:cs typeface="Times New Roman"/>
                        </a:rPr>
                        <a:t>(years, 2003)</a:t>
                      </a:r>
                      <a:endParaRPr lang="en-GB" sz="13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latin typeface="Times New Roman"/>
                          <a:ea typeface="Times New Roman"/>
                          <a:cs typeface="Times New Roman"/>
                        </a:rPr>
                        <a:t>44/46</a:t>
                      </a:r>
                      <a:endParaRPr lang="en-GB" sz="1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latin typeface="Times New Roman"/>
                          <a:ea typeface="Times New Roman"/>
                          <a:cs typeface="Times New Roman"/>
                        </a:rPr>
                        <a:t>Probability of dying under five (</a:t>
                      </a:r>
                      <a:r>
                        <a:rPr lang="en-GB" sz="1300" b="1" dirty="0">
                          <a:latin typeface="Times New Roman"/>
                          <a:ea typeface="Times New Roman"/>
                          <a:cs typeface="Times New Roman"/>
                        </a:rPr>
                        <a:t>per 1 000 live births)</a:t>
                      </a:r>
                      <a:endParaRPr lang="en-GB" sz="13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latin typeface="Times New Roman"/>
                          <a:ea typeface="Times New Roman"/>
                          <a:cs typeface="Times New Roman"/>
                        </a:rPr>
                        <a:t>161</a:t>
                      </a:r>
                      <a:endParaRPr lang="en-GB" sz="1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latin typeface="Times New Roman"/>
                          <a:ea typeface="Times New Roman"/>
                          <a:cs typeface="Times New Roman"/>
                        </a:rPr>
                        <a:t>Probability of dying between 15 and 60 years m/f </a:t>
                      </a:r>
                      <a:r>
                        <a:rPr lang="en-GB" sz="1300" b="1" dirty="0">
                          <a:latin typeface="Times New Roman"/>
                          <a:ea typeface="Times New Roman"/>
                          <a:cs typeface="Times New Roman"/>
                        </a:rPr>
                        <a:t>(per 1 000 population)</a:t>
                      </a:r>
                      <a:endParaRPr lang="en-GB" sz="13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latin typeface="Times New Roman"/>
                          <a:ea typeface="Times New Roman"/>
                          <a:cs typeface="Times New Roman"/>
                        </a:rPr>
                        <a:t>380/305</a:t>
                      </a:r>
                      <a:endParaRPr lang="en-GB" sz="1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latin typeface="Times New Roman"/>
                          <a:ea typeface="Times New Roman"/>
                          <a:cs typeface="Times New Roman"/>
                        </a:rPr>
                        <a:t>Total expenditure on health per capita </a:t>
                      </a:r>
                      <a:r>
                        <a:rPr lang="en-GB" sz="1300" b="1" dirty="0">
                          <a:latin typeface="Times New Roman"/>
                          <a:ea typeface="Times New Roman"/>
                          <a:cs typeface="Times New Roman"/>
                        </a:rPr>
                        <a:t>(Intl $, 2006)</a:t>
                      </a:r>
                      <a:endParaRPr lang="en-GB" sz="13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latin typeface="Times New Roman"/>
                          <a:ea typeface="Times New Roman"/>
                          <a:cs typeface="Times New Roman"/>
                        </a:rPr>
                        <a:t>116</a:t>
                      </a:r>
                      <a:endParaRPr lang="en-GB" sz="1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latin typeface="Times New Roman"/>
                          <a:ea typeface="Times New Roman"/>
                          <a:cs typeface="Times New Roman"/>
                        </a:rPr>
                        <a:t>Total expenditure on health as % of GDP </a:t>
                      </a:r>
                      <a:r>
                        <a:rPr lang="en-GB" sz="1300" b="1" dirty="0">
                          <a:latin typeface="Times New Roman"/>
                          <a:ea typeface="Times New Roman"/>
                          <a:cs typeface="Times New Roman"/>
                        </a:rPr>
                        <a:t>(2006)</a:t>
                      </a:r>
                      <a:endParaRPr lang="en-GB" sz="13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latin typeface="Times New Roman"/>
                          <a:ea typeface="Times New Roman"/>
                          <a:cs typeface="Times New Roman"/>
                        </a:rPr>
                        <a:t>5.7</a:t>
                      </a:r>
                      <a:endParaRPr lang="en-GB" sz="1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324528" cy="4997152"/>
          </a:xfrm>
        </p:spPr>
        <p:txBody>
          <a:bodyPr>
            <a:normAutofit/>
          </a:bodyPr>
          <a:lstStyle/>
          <a:p>
            <a:r>
              <a:rPr lang="en-GB" dirty="0" smtClean="0"/>
              <a:t>Very good political commitment </a:t>
            </a:r>
          </a:p>
          <a:p>
            <a:r>
              <a:rPr lang="en-GB" dirty="0" smtClean="0"/>
              <a:t>Good Involvement of Professionals working on NCD</a:t>
            </a:r>
          </a:p>
          <a:p>
            <a:r>
              <a:rPr lang="en-GB" dirty="0" smtClean="0"/>
              <a:t>Cancer Program: </a:t>
            </a:r>
          </a:p>
          <a:p>
            <a:pPr lvl="1"/>
            <a:r>
              <a:rPr lang="en-GB" dirty="0" smtClean="0"/>
              <a:t>Very Good cervix cancer screening program</a:t>
            </a:r>
          </a:p>
          <a:p>
            <a:pPr lvl="1"/>
            <a:r>
              <a:rPr lang="en-GB" dirty="0" smtClean="0"/>
              <a:t>National cancer registry </a:t>
            </a:r>
          </a:p>
          <a:p>
            <a:r>
              <a:rPr lang="en-GB" dirty="0" smtClean="0"/>
              <a:t>Diabetes Program: </a:t>
            </a:r>
          </a:p>
          <a:p>
            <a:pPr lvl="1"/>
            <a:r>
              <a:rPr lang="en-GB" dirty="0" smtClean="0"/>
              <a:t>Very good network (Specialized Diabetes Unit in 6/7 Regional Hospitals)</a:t>
            </a:r>
          </a:p>
          <a:p>
            <a:pPr lvl="1"/>
            <a:r>
              <a:rPr lang="en-GB" dirty="0" smtClean="0"/>
              <a:t>Comprehensive Program on Diabetes in Children (5 years)</a:t>
            </a:r>
          </a:p>
          <a:p>
            <a:pPr lvl="1"/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5" name="ZoneTexte 10"/>
          <p:cNvSpPr txBox="1"/>
          <p:nvPr/>
        </p:nvSpPr>
        <p:spPr>
          <a:xfrm>
            <a:off x="467544" y="260648"/>
            <a:ext cx="8143875" cy="646331"/>
          </a:xfrm>
          <a:prstGeom prst="rect">
            <a:avLst/>
          </a:prstGeom>
          <a:solidFill>
            <a:srgbClr val="0033CC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Main achievements in NCD in Guinea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999712"/>
            <a:ext cx="6876256" cy="585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lipse 6"/>
          <p:cNvSpPr/>
          <p:nvPr/>
        </p:nvSpPr>
        <p:spPr>
          <a:xfrm>
            <a:off x="3563888" y="2276872"/>
            <a:ext cx="360040" cy="360040"/>
          </a:xfrm>
          <a:prstGeom prst="ellipse">
            <a:avLst/>
          </a:prstGeom>
          <a:noFill/>
          <a:ln w="38100">
            <a:solidFill>
              <a:srgbClr val="42F865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ZoneTexte 4"/>
          <p:cNvSpPr txBox="1">
            <a:spLocks noChangeArrowheads="1"/>
          </p:cNvSpPr>
          <p:nvPr/>
        </p:nvSpPr>
        <p:spPr bwMode="auto">
          <a:xfrm>
            <a:off x="-188913" y="5943600"/>
            <a:ext cx="5000626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500" b="1">
                <a:solidFill>
                  <a:srgbClr val="8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République de Guinée </a:t>
            </a:r>
            <a:endParaRPr lang="fr-FR" sz="3500" b="1">
              <a:solidFill>
                <a:srgbClr val="8E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88950" y="255588"/>
            <a:ext cx="8143875" cy="646331"/>
          </a:xfrm>
          <a:prstGeom prst="rect">
            <a:avLst/>
          </a:prstGeom>
          <a:solidFill>
            <a:srgbClr val="0033CC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Diabetes Clinics in Guinea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llipse 6"/>
          <p:cNvSpPr/>
          <p:nvPr/>
        </p:nvSpPr>
        <p:spPr>
          <a:xfrm>
            <a:off x="2339752" y="3933056"/>
            <a:ext cx="360040" cy="360040"/>
          </a:xfrm>
          <a:prstGeom prst="ellipse">
            <a:avLst/>
          </a:prstGeom>
          <a:noFill/>
          <a:ln w="38100">
            <a:solidFill>
              <a:srgbClr val="42F865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Ellipse 6"/>
          <p:cNvSpPr/>
          <p:nvPr/>
        </p:nvSpPr>
        <p:spPr>
          <a:xfrm>
            <a:off x="3635896" y="3140968"/>
            <a:ext cx="360040" cy="360040"/>
          </a:xfrm>
          <a:prstGeom prst="ellipse">
            <a:avLst/>
          </a:prstGeom>
          <a:noFill/>
          <a:ln w="38100">
            <a:solidFill>
              <a:srgbClr val="42F865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Ellipse 6"/>
          <p:cNvSpPr/>
          <p:nvPr/>
        </p:nvSpPr>
        <p:spPr>
          <a:xfrm>
            <a:off x="3059832" y="3501008"/>
            <a:ext cx="360040" cy="360040"/>
          </a:xfrm>
          <a:prstGeom prst="ellipse">
            <a:avLst/>
          </a:prstGeom>
          <a:noFill/>
          <a:ln w="38100">
            <a:solidFill>
              <a:srgbClr val="42F865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Ellipse 6"/>
          <p:cNvSpPr/>
          <p:nvPr/>
        </p:nvSpPr>
        <p:spPr>
          <a:xfrm>
            <a:off x="1835696" y="2708920"/>
            <a:ext cx="360040" cy="360040"/>
          </a:xfrm>
          <a:prstGeom prst="ellipse">
            <a:avLst/>
          </a:prstGeom>
          <a:noFill/>
          <a:ln w="38100">
            <a:solidFill>
              <a:srgbClr val="42F865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Ellipse 6"/>
          <p:cNvSpPr/>
          <p:nvPr/>
        </p:nvSpPr>
        <p:spPr>
          <a:xfrm>
            <a:off x="5940152" y="3212976"/>
            <a:ext cx="360040" cy="360040"/>
          </a:xfrm>
          <a:prstGeom prst="ellipse">
            <a:avLst/>
          </a:prstGeom>
          <a:noFill/>
          <a:ln w="38100">
            <a:solidFill>
              <a:srgbClr val="42F865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Ellipse 6"/>
          <p:cNvSpPr/>
          <p:nvPr/>
        </p:nvSpPr>
        <p:spPr>
          <a:xfrm>
            <a:off x="6372200" y="5661248"/>
            <a:ext cx="360040" cy="360040"/>
          </a:xfrm>
          <a:prstGeom prst="ellipse">
            <a:avLst/>
          </a:prstGeom>
          <a:noFill/>
          <a:ln w="38100">
            <a:solidFill>
              <a:srgbClr val="42F865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892480" cy="5400600"/>
          </a:xfrm>
        </p:spPr>
        <p:txBody>
          <a:bodyPr>
            <a:noAutofit/>
          </a:bodyPr>
          <a:lstStyle/>
          <a:p>
            <a:r>
              <a:rPr lang="en-GB" sz="3100" dirty="0" smtClean="0">
                <a:latin typeface="+mj-lt"/>
              </a:rPr>
              <a:t>WHO STEPS Survey</a:t>
            </a:r>
          </a:p>
          <a:p>
            <a:r>
              <a:rPr lang="en-GB" sz="3100" dirty="0" smtClean="0">
                <a:latin typeface="+mj-lt"/>
              </a:rPr>
              <a:t>Several seminars to integrate 4 small programs</a:t>
            </a:r>
          </a:p>
          <a:p>
            <a:r>
              <a:rPr lang="en-US" sz="3100" dirty="0" smtClean="0">
                <a:latin typeface="+mj-lt"/>
                <a:cs typeface="Arial" charset="0"/>
              </a:rPr>
              <a:t>WHO inspired National </a:t>
            </a:r>
            <a:r>
              <a:rPr lang="en-US" sz="3100" dirty="0">
                <a:latin typeface="+mj-lt"/>
                <a:cs typeface="Arial" charset="0"/>
              </a:rPr>
              <a:t>P</a:t>
            </a:r>
            <a:r>
              <a:rPr lang="en-US" sz="3100" dirty="0" smtClean="0">
                <a:latin typeface="+mj-lt"/>
                <a:cs typeface="Arial" charset="0"/>
              </a:rPr>
              <a:t>olicy and Strategic </a:t>
            </a:r>
            <a:r>
              <a:rPr lang="en-US" sz="3100" dirty="0">
                <a:latin typeface="+mj-lt"/>
                <a:cs typeface="Arial" charset="0"/>
              </a:rPr>
              <a:t>P</a:t>
            </a:r>
            <a:r>
              <a:rPr lang="en-US" sz="3100" dirty="0" smtClean="0">
                <a:latin typeface="+mj-lt"/>
                <a:cs typeface="Arial" charset="0"/>
              </a:rPr>
              <a:t>lan on NCD</a:t>
            </a:r>
            <a:r>
              <a:rPr lang="en-GB" sz="3100" dirty="0">
                <a:latin typeface="+mj-lt"/>
              </a:rPr>
              <a:t> </a:t>
            </a:r>
            <a:r>
              <a:rPr lang="en-US" sz="3100" dirty="0" smtClean="0">
                <a:latin typeface="+mj-lt"/>
                <a:cs typeface="Arial" charset="0"/>
              </a:rPr>
              <a:t>focuses on selected diseases/programs: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100" dirty="0" smtClean="0">
                <a:latin typeface="+mj-lt"/>
                <a:cs typeface="Arial" charset="0"/>
              </a:rPr>
              <a:t>Cancer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100" dirty="0" smtClean="0">
                <a:latin typeface="+mj-lt"/>
                <a:cs typeface="Arial" charset="0"/>
              </a:rPr>
              <a:t>Diabetes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100" dirty="0" smtClean="0">
                <a:latin typeface="+mj-lt"/>
                <a:cs typeface="Arial" charset="0"/>
              </a:rPr>
              <a:t>Hypertension </a:t>
            </a:r>
            <a:r>
              <a:rPr lang="en-US" sz="3100" dirty="0" smtClean="0">
                <a:latin typeface="+mj-lt"/>
                <a:cs typeface="Arial" charset="0"/>
              </a:rPr>
              <a:t>Cardiovascular </a:t>
            </a:r>
            <a:r>
              <a:rPr lang="en-US" sz="3100" dirty="0" smtClean="0">
                <a:latin typeface="+mj-lt"/>
                <a:cs typeface="Arial" charset="0"/>
              </a:rPr>
              <a:t>diseases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100" dirty="0" smtClean="0">
                <a:latin typeface="+mj-lt"/>
                <a:cs typeface="Arial" charset="0"/>
              </a:rPr>
              <a:t>Chronic respiratory diseases</a:t>
            </a:r>
            <a:endParaRPr lang="en-US" sz="3100" dirty="0" smtClean="0">
              <a:latin typeface="+mj-lt"/>
              <a:cs typeface="Arial" charset="0"/>
            </a:endParaRPr>
          </a:p>
          <a:p>
            <a:pPr marL="1428750" lvl="2" indent="-514350">
              <a:buFont typeface="+mj-lt"/>
              <a:buAutoNum type="arabicPeriod"/>
            </a:pPr>
            <a:endParaRPr lang="en-US" sz="3100" dirty="0" smtClean="0">
              <a:latin typeface="+mj-lt"/>
              <a:cs typeface="Arial" charset="0"/>
            </a:endParaRPr>
          </a:p>
          <a:p>
            <a:pPr lvl="2">
              <a:buNone/>
            </a:pPr>
            <a:endParaRPr lang="en-GB" sz="3100" dirty="0">
              <a:latin typeface="+mj-lt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929198"/>
            <a:ext cx="128588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10"/>
          <p:cNvSpPr txBox="1"/>
          <p:nvPr/>
        </p:nvSpPr>
        <p:spPr>
          <a:xfrm>
            <a:off x="467544" y="260648"/>
            <a:ext cx="8143875" cy="646331"/>
          </a:xfrm>
          <a:prstGeom prst="rect">
            <a:avLst/>
          </a:prstGeom>
          <a:solidFill>
            <a:srgbClr val="0033CC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Main achievements in NCD in Guinea (1)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120" y="981075"/>
            <a:ext cx="3990975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993975"/>
            <a:ext cx="3895725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55776" y="2564904"/>
            <a:ext cx="51125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15-64 years </a:t>
            </a:r>
          </a:p>
          <a:p>
            <a:pPr algn="ctr"/>
            <a:r>
              <a:rPr lang="en-US" sz="44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2 491 subjects </a:t>
            </a:r>
          </a:p>
          <a:p>
            <a:endParaRPr lang="en-GB" sz="4400" b="1" dirty="0">
              <a:solidFill>
                <a:schemeClr val="accent2"/>
              </a:solidFill>
            </a:endParaRPr>
          </a:p>
        </p:txBody>
      </p:sp>
      <p:sp>
        <p:nvSpPr>
          <p:cNvPr id="6" name="ZoneTexte 10"/>
          <p:cNvSpPr txBox="1"/>
          <p:nvPr/>
        </p:nvSpPr>
        <p:spPr>
          <a:xfrm>
            <a:off x="467544" y="35023"/>
            <a:ext cx="8143875" cy="1200329"/>
          </a:xfrm>
          <a:prstGeom prst="rect">
            <a:avLst/>
          </a:prstGeom>
          <a:solidFill>
            <a:srgbClr val="0033CC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WHO STEPS Survey, Fact Sheet </a:t>
            </a:r>
          </a:p>
          <a:p>
            <a:pPr algn="ctr">
              <a:defRPr/>
            </a:pPr>
            <a:r>
              <a:rPr lang="en-GB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Guinea (2/5), 2009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323528" y="1340768"/>
          <a:ext cx="4320480" cy="2395773"/>
        </p:xfrm>
        <a:graphic>
          <a:graphicData uri="http://schemas.openxmlformats.org/presentationml/2006/ole">
            <p:oleObj spid="_x0000_s3074" name="Worksheet" r:id="rId3" imgW="4905375" imgH="2724150" progId="Excel.Sheet.8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4716016" y="1412776"/>
          <a:ext cx="4312119" cy="2301696"/>
        </p:xfrm>
        <a:graphic>
          <a:graphicData uri="http://schemas.openxmlformats.org/presentationml/2006/ole">
            <p:oleObj spid="_x0000_s3075" name="Worksheet" r:id="rId4" imgW="4905375" imgH="2619375" progId="Excel.Sheet.8">
              <p:embed/>
            </p:oleObj>
          </a:graphicData>
        </a:graphic>
      </p:graphicFrame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252380" y="3933056"/>
          <a:ext cx="4391629" cy="2232248"/>
        </p:xfrm>
        <a:graphic>
          <a:graphicData uri="http://schemas.openxmlformats.org/presentationml/2006/ole">
            <p:oleObj spid="_x0000_s3076" name="Worksheet" r:id="rId5" imgW="4895850" imgH="2362200" progId="Excel.Sheet.8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532759" y="3861048"/>
          <a:ext cx="4611241" cy="2466294"/>
        </p:xfrm>
        <a:graphic>
          <a:graphicData uri="http://schemas.openxmlformats.org/presentationml/2006/ole">
            <p:oleObj spid="_x0000_s3077" name="Worksheet" r:id="rId6" imgW="4895850" imgH="2619375" progId="Excel.Sheet.8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9632" y="3356992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70C0"/>
                </a:solidFill>
              </a:rPr>
              <a:t>Hypertension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6021288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70C0"/>
                </a:solidFill>
              </a:rPr>
              <a:t>Hypercholesterolemia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3284984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70C0"/>
                </a:solidFill>
              </a:rPr>
              <a:t>Diabetes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096" y="5877272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70C0"/>
                </a:solidFill>
              </a:rPr>
              <a:t>More than 3 risk factors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67544" y="260648"/>
            <a:ext cx="8143875" cy="646331"/>
          </a:xfrm>
          <a:prstGeom prst="rect">
            <a:avLst/>
          </a:prstGeom>
          <a:solidFill>
            <a:srgbClr val="0033CC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WHO STEPS Survey, Mains Results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9354" y="1959679"/>
            <a:ext cx="3825094" cy="489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725" y="1747731"/>
            <a:ext cx="3642227" cy="5110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10"/>
          <p:cNvSpPr txBox="1"/>
          <p:nvPr/>
        </p:nvSpPr>
        <p:spPr>
          <a:xfrm>
            <a:off x="467544" y="260648"/>
            <a:ext cx="8143875" cy="1323439"/>
          </a:xfrm>
          <a:prstGeom prst="rect">
            <a:avLst/>
          </a:prstGeom>
          <a:solidFill>
            <a:srgbClr val="0033CC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Covert page of National Policy and Strategic Plan on NCD (August 09)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3226</TotalTime>
  <Words>356</Words>
  <Application>Microsoft Office PowerPoint</Application>
  <PresentationFormat>Affichage à l'écran (4:3)</PresentationFormat>
  <Paragraphs>85</Paragraphs>
  <Slides>13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5" baseType="lpstr">
      <vt:lpstr>Office Theme</vt:lpstr>
      <vt:lpstr>Worksheet</vt:lpstr>
      <vt:lpstr> NCD Situation in Guinea </vt:lpstr>
      <vt:lpstr>Guinea (Conakry)</vt:lpstr>
      <vt:lpstr>Guinea Health Profile (Source WHO 2008)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Company>Newcastle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ihslap50</dc:creator>
  <cp:lastModifiedBy>assdir</cp:lastModifiedBy>
  <cp:revision>19</cp:revision>
  <dcterms:created xsi:type="dcterms:W3CDTF">2011-03-06T08:24:40Z</dcterms:created>
  <dcterms:modified xsi:type="dcterms:W3CDTF">2011-03-11T09:30:52Z</dcterms:modified>
</cp:coreProperties>
</file>