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70" r:id="rId2"/>
    <p:sldId id="356" r:id="rId3"/>
    <p:sldId id="369" r:id="rId4"/>
    <p:sldId id="257" r:id="rId5"/>
    <p:sldId id="359" r:id="rId6"/>
    <p:sldId id="37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287913-855F-4C4D-8ABA-8CCC033CD3A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7D3B26-C977-455F-9226-6C0B172D92D1}" type="slidenum">
              <a:rPr lang="ru-RU"/>
              <a:pPr/>
              <a:t>2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КР неинфекционные заболевания являются основной причиной нетрудоспособности, заболеваемости и преждевременной смерти населения В структуре причин смертности населения сердечно-сосудистые заболевания составляют 48,8%, внешние причины смерти 10,9%, новообразования 9% и  болезни органов  дыхания 7,9% (РМИЦ), т.е. основной причиной смертности в КР являются неинфекционные заболевания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492BB-77BA-4F50-89DA-DFC26D99AAFA}" type="slidenum">
              <a:rPr lang="ru-RU"/>
              <a:pPr/>
              <a:t>4</a:t>
            </a:fld>
            <a:endParaRPr lang="ru-RU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Программа «Действия сообществ по вопросам здоровья (ДСВЗ) являясь частью программы  реформирования системы здравоохранения, в настоящее время внедряется по всей республике. Программа разработана и внедряется с 2002 года совместно с проектами по здравоохранению Швейцарского бюро по сотрудничеству, с 2010 года – это проект ДСВЗ, который является основным техническим и финансирующим партнером Министерства здравоохранения Кыргызской Республики по реализации программы ДСВЗ в Кыргызстане.</a:t>
            </a:r>
          </a:p>
          <a:p>
            <a:r>
              <a:rPr lang="ru-RU"/>
              <a:t>Другие международные организации при реализации программ укрепления здоровья используют созданный механизм вовлечения сообществ при координирующей роли Республиканского центра укрепления здоровья (РЦУЗ).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4A915-45EC-4FA8-B4BF-E501DEF7D872}" type="slidenum">
              <a:rPr lang="ru-RU"/>
              <a:pPr/>
              <a:t>5</a:t>
            </a:fld>
            <a:endParaRPr lang="ru-RU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Мероприятие против гипертонии содержит следующие элементы: на первом этапе действенное исследование среди всего взрослого населения выявляет людей, страдающих гипертонией, и повышает общую информированность о рисках и способах контроля над гипертонией и другими факторами риска сердечнососудистых заболеваний. Каждое домохозяйство получает брошюру с подробной информацией, подготовленную совместно с Национальным Центром Кардиологии и Терапии. После этого, члены СКЗ посещают повторно лиц с выявленным высоким АД, измеряют его кровяное давление с помощью автоматического тонометра, направляют их на обследование и лечение в ГСВ/ФАП. Кроме того, проводится специальный семинар с участием всех сотрудников ГСВ/ФАП, на котором дается информация о мероприятии. Это делается для того, чтобы стимулировать тесное сотрудничество по этой проблеме между медперсоналом и членами групп действия СКЗ.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B175F-91B5-4135-9551-A9943A3C89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FCA4B-92C7-4C28-8F3B-5563050E1A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DD6C7-FDD2-47D4-B5C1-24DC8A6252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415B9-C13C-4DD5-9F8D-62A7AD869C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E43C2-A799-45E4-8C8D-DC1F04E793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AA6AB-14B0-409F-9F93-DE0E12DC4E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5082D-99F4-4357-9DAB-CCA741DA15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BDBB9-A96B-4320-87C6-BC50AA33F8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97D48-9F4E-460C-8D99-A486725FF6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32A5A-3944-414C-90E3-1A087AE068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91641-E679-4244-94E0-5EBC97F02E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ECF57F-EB13-4140-8016-5EC7F32CF6A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smprezent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85852" y="533400"/>
            <a:ext cx="7858148" cy="5592763"/>
          </a:xfrm>
          <a:noFill/>
        </p:spPr>
        <p:txBody>
          <a:bodyPr/>
          <a:lstStyle/>
          <a:p>
            <a:pPr algn="ctr">
              <a:spcBef>
                <a:spcPct val="0"/>
              </a:spcBef>
              <a:buClr>
                <a:srgbClr val="000000"/>
              </a:buClr>
              <a:buFont typeface="Symbol" pitchFamily="18" charset="2"/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     </a:t>
            </a:r>
          </a:p>
          <a:p>
            <a:pPr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2400" b="1" dirty="0" smtClean="0"/>
              <a:t>     Program of prevention and control of </a:t>
            </a:r>
            <a:r>
              <a:rPr lang="en-US" sz="2400" b="1" dirty="0" err="1" smtClean="0"/>
              <a:t>noncommunicable</a:t>
            </a:r>
            <a:r>
              <a:rPr lang="en-US" sz="2400" b="1" dirty="0" smtClean="0"/>
              <a:t> diseases (NCD) in Kyrgyz Republic (2012-2014)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3333CC"/>
              </a:solidFill>
              <a:latin typeface="Bookman Old Style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b="1" dirty="0">
              <a:solidFill>
                <a:schemeClr val="accent2"/>
              </a:solidFill>
              <a:latin typeface="MS PGothic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b="1" dirty="0">
              <a:solidFill>
                <a:schemeClr val="accent2"/>
              </a:solidFill>
              <a:latin typeface="MS PGothic" pitchFamily="34" charset="-128"/>
            </a:endParaRP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1643042" y="6215082"/>
            <a:ext cx="6457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err="1" smtClean="0"/>
              <a:t>Altymysheva</a:t>
            </a:r>
            <a:r>
              <a:rPr lang="en-US" b="1" dirty="0" smtClean="0"/>
              <a:t> A.T.</a:t>
            </a: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5" name="Рисунок 4" descr="100px-National_emblem_of_Kyrgyzstan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214290"/>
            <a:ext cx="1071570" cy="1071570"/>
          </a:xfrm>
          <a:prstGeom prst="rect">
            <a:avLst/>
          </a:prstGeom>
        </p:spPr>
      </p:pic>
      <p:pic>
        <p:nvPicPr>
          <p:cNvPr id="6" name="Рисунок 5" descr="135px-Flag_of_Kyrgyzstan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62039" y="214290"/>
            <a:ext cx="1266827" cy="760096"/>
          </a:xfrm>
          <a:prstGeom prst="rect">
            <a:avLst/>
          </a:prstGeom>
        </p:spPr>
      </p:pic>
      <p:pic>
        <p:nvPicPr>
          <p:cNvPr id="8" name="Рисунок 7" descr="300px-Kyrgyzstan_on_the_globe_(Eurasia_centered)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2214554"/>
            <a:ext cx="4214842" cy="4214842"/>
          </a:xfrm>
          <a:prstGeom prst="rect">
            <a:avLst/>
          </a:prstGeom>
        </p:spPr>
      </p:pic>
      <p:pic>
        <p:nvPicPr>
          <p:cNvPr id="9" name="Рисунок 8" descr="kon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14414" y="2214554"/>
            <a:ext cx="2381234" cy="1785926"/>
          </a:xfrm>
          <a:prstGeom prst="rect">
            <a:avLst/>
          </a:prstGeom>
        </p:spPr>
      </p:pic>
      <p:pic>
        <p:nvPicPr>
          <p:cNvPr id="10" name="Рисунок 9" descr="1244561935_post-648-1196579354_thumb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57356" y="4214818"/>
            <a:ext cx="2518108" cy="17764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71934" y="28572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Population </a:t>
            </a:r>
            <a:r>
              <a:rPr lang="en-US" dirty="0"/>
              <a:t> </a:t>
            </a:r>
            <a:r>
              <a:rPr lang="ru-RU" dirty="0" smtClean="0"/>
              <a:t>5 543 300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3662"/>
          </a:xfrm>
        </p:spPr>
        <p:txBody>
          <a:bodyPr/>
          <a:lstStyle/>
          <a:p>
            <a:endParaRPr lang="ru-RU" sz="4000"/>
          </a:p>
        </p:txBody>
      </p:sp>
      <p:graphicFrame>
        <p:nvGraphicFramePr>
          <p:cNvPr id="125955" name="Object 3"/>
          <p:cNvGraphicFramePr>
            <a:graphicFrameLocks noChangeAspect="1"/>
          </p:cNvGraphicFramePr>
          <p:nvPr>
            <p:ph idx="1"/>
          </p:nvPr>
        </p:nvGraphicFramePr>
        <p:xfrm>
          <a:off x="-451238" y="0"/>
          <a:ext cx="9041165" cy="6265341"/>
        </p:xfrm>
        <a:graphic>
          <a:graphicData uri="http://schemas.openxmlformats.org/presentationml/2006/ole">
            <p:oleObj spid="_x0000_s125955" name="Диаграмма" r:id="rId4" imgW="9669780" imgH="67056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smprezent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428628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NCD situation in Kyrgyz Republic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71538" y="714356"/>
            <a:ext cx="3857652" cy="5643602"/>
          </a:xfrm>
          <a:noFill/>
        </p:spPr>
        <p:txBody>
          <a:bodyPr/>
          <a:lstStyle/>
          <a:p>
            <a:pPr algn="ctr">
              <a:spcBef>
                <a:spcPct val="0"/>
              </a:spcBef>
              <a:buClr>
                <a:srgbClr val="000000"/>
              </a:buClr>
              <a:buFont typeface="Symbol" pitchFamily="18" charset="2"/>
              <a:buNone/>
            </a:pP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CVD</a:t>
            </a:r>
            <a:endParaRPr lang="ru-RU" b="1" dirty="0">
              <a:solidFill>
                <a:schemeClr val="accent2"/>
              </a:solidFill>
              <a:latin typeface="Bookman Old Style" pitchFamily="18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Total Mortality rate (MR) 48.8%</a:t>
            </a:r>
          </a:p>
          <a:p>
            <a:pPr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2000" dirty="0" smtClean="0"/>
              <a:t>MR in </a:t>
            </a:r>
            <a:r>
              <a:rPr lang="en-US" sz="2000" dirty="0"/>
              <a:t>a</a:t>
            </a:r>
            <a:r>
              <a:rPr lang="en-US" sz="2000" dirty="0" smtClean="0"/>
              <a:t>ge 30-39 per 100 000 </a:t>
            </a:r>
          </a:p>
          <a:p>
            <a:pPr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2000" dirty="0" smtClean="0"/>
              <a:t>– 41.7 (2009)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Tx/>
              <a:buChar char="-"/>
            </a:pPr>
            <a:r>
              <a:rPr lang="en-US" sz="2000" dirty="0" smtClean="0"/>
              <a:t>51.5 (2010) </a:t>
            </a:r>
            <a:r>
              <a:rPr lang="en-US" sz="2000" dirty="0" smtClean="0">
                <a:solidFill>
                  <a:srgbClr val="FF0000"/>
                </a:solidFill>
              </a:rPr>
              <a:t>increasing 23%</a:t>
            </a:r>
            <a:r>
              <a:rPr lang="ru-RU" dirty="0"/>
              <a:t/>
            </a:r>
            <a:br>
              <a:rPr lang="ru-RU" dirty="0"/>
            </a:br>
            <a:r>
              <a:rPr lang="en-US" sz="2000" dirty="0" smtClean="0"/>
              <a:t>in age  40-59 </a:t>
            </a:r>
            <a:r>
              <a:rPr lang="en-US" sz="2000" dirty="0" smtClean="0">
                <a:solidFill>
                  <a:srgbClr val="FF0000"/>
                </a:solidFill>
              </a:rPr>
              <a:t>increasing 20%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Tx/>
              <a:buChar char="-"/>
            </a:pPr>
            <a:endParaRPr lang="en-US" sz="2000" b="1" dirty="0">
              <a:solidFill>
                <a:srgbClr val="FF0000"/>
              </a:solidFill>
              <a:latin typeface="Bookman Old Style" pitchFamily="18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FontTx/>
              <a:buChar char="-"/>
            </a:pPr>
            <a:r>
              <a:rPr lang="en-US" sz="2400" b="1" dirty="0" smtClean="0">
                <a:solidFill>
                  <a:schemeClr val="accent2"/>
                </a:solidFill>
                <a:latin typeface="Bookman Old Style" pitchFamily="18" charset="0"/>
              </a:rPr>
              <a:t>Respiratory diseases</a:t>
            </a:r>
            <a:endParaRPr lang="ru-RU" sz="2400" b="1" dirty="0">
              <a:solidFill>
                <a:schemeClr val="accent2"/>
              </a:solidFill>
              <a:latin typeface="Bookman Old Style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b="1" dirty="0">
              <a:solidFill>
                <a:schemeClr val="accent2"/>
              </a:solidFill>
              <a:latin typeface="MS PGothic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b="1" dirty="0">
              <a:solidFill>
                <a:schemeClr val="accent2"/>
              </a:solidFill>
              <a:latin typeface="MS PGothic" pitchFamily="34" charset="-128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5072066" y="642918"/>
            <a:ext cx="3857652" cy="607223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Oncologic diseases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2010г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– 83,1%000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err="1" smtClean="0"/>
              <a:t>Stomach,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breast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</a:t>
            </a:r>
            <a:r>
              <a:rPr lang="en-US" sz="2000" dirty="0" smtClean="0"/>
              <a:t> lung cancer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Total Mortality rate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2010г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– 48,9%000, 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/>
              <a:t>Diagnosis on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III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stage of diseases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64,2%. </a:t>
            </a:r>
          </a:p>
          <a:p>
            <a:pPr>
              <a:buNone/>
            </a:pPr>
            <a:r>
              <a:rPr lang="en-US" sz="2000" dirty="0" smtClean="0"/>
              <a:t>1 year lethality -56,3% ( 50&amp; of patients after diagnosis)</a:t>
            </a:r>
          </a:p>
          <a:p>
            <a:pPr algn="ctr"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Diabetes Mellitus</a:t>
            </a:r>
            <a:endParaRPr lang="ru-RU" sz="2000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2011-</a:t>
            </a:r>
            <a:r>
              <a:rPr lang="ru-RU" sz="2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33183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/>
              <a:t>patients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DM I type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2154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DM II Type  </a:t>
            </a:r>
            <a:r>
              <a:rPr lang="ru-RU" sz="2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31029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357290" y="571480"/>
            <a:ext cx="7215238" cy="7143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mprezent"/>
          <p:cNvPicPr>
            <a:picLocks noChangeAspect="1" noChangeArrowheads="1"/>
          </p:cNvPicPr>
          <p:nvPr/>
        </p:nvPicPr>
        <p:blipFill>
          <a:blip r:embed="rId3" cstate="print"/>
          <a:srcRect l="19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142976" y="333375"/>
            <a:ext cx="8001023" cy="809609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  <a:latin typeface="ArialKyr" pitchFamily="34" charset="0"/>
              </a:rPr>
              <a:t>Actions of population introduced from 2002</a:t>
            </a:r>
            <a:endParaRPr lang="ru-RU" sz="2800" b="1" dirty="0">
              <a:solidFill>
                <a:srgbClr val="FF0000"/>
              </a:solidFill>
              <a:latin typeface="ArialKyr" pitchFamily="34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142976" y="1357298"/>
            <a:ext cx="7643837" cy="476886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b="1" dirty="0" smtClean="0">
                <a:latin typeface="ArialKyr" pitchFamily="34" charset="0"/>
              </a:rPr>
              <a:t> </a:t>
            </a:r>
            <a:r>
              <a:rPr lang="ru-RU" sz="2800" b="1" dirty="0">
                <a:latin typeface="ArialKyr" pitchFamily="34" charset="0"/>
              </a:rPr>
              <a:t>1400 </a:t>
            </a:r>
            <a:r>
              <a:rPr lang="en-US" sz="2800" b="1" dirty="0" smtClean="0">
                <a:latin typeface="ArialKyr" pitchFamily="34" charset="0"/>
              </a:rPr>
              <a:t>village  </a:t>
            </a:r>
            <a:r>
              <a:rPr lang="en-US" sz="2800" b="1" dirty="0" err="1" smtClean="0">
                <a:latin typeface="ArialKyr" pitchFamily="34" charset="0"/>
              </a:rPr>
              <a:t>committies</a:t>
            </a:r>
            <a:r>
              <a:rPr lang="en-US" sz="2800" b="1" dirty="0" smtClean="0">
                <a:latin typeface="ArialKyr" pitchFamily="34" charset="0"/>
              </a:rPr>
              <a:t> on health</a:t>
            </a:r>
            <a:endParaRPr lang="ru-RU" sz="2800" b="1" dirty="0">
              <a:latin typeface="ArialKyr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latin typeface="ArialKyr" pitchFamily="34" charset="0"/>
              </a:rPr>
              <a:t>Coverage  about </a:t>
            </a:r>
            <a:r>
              <a:rPr lang="ru-RU" sz="2800" b="1" dirty="0" smtClean="0">
                <a:latin typeface="ArialKyr" pitchFamily="34" charset="0"/>
              </a:rPr>
              <a:t> </a:t>
            </a:r>
            <a:r>
              <a:rPr lang="ru-RU" sz="2800" b="1" dirty="0">
                <a:latin typeface="ArialKyr" pitchFamily="34" charset="0"/>
              </a:rPr>
              <a:t>2,5 </a:t>
            </a:r>
            <a:r>
              <a:rPr lang="en-US" sz="2800" b="1" dirty="0" err="1" smtClean="0">
                <a:latin typeface="ArialKyr" pitchFamily="34" charset="0"/>
              </a:rPr>
              <a:t>mln</a:t>
            </a:r>
            <a:r>
              <a:rPr lang="en-US" sz="2800" b="1" dirty="0" smtClean="0">
                <a:latin typeface="ArialKyr" pitchFamily="34" charset="0"/>
              </a:rPr>
              <a:t>. rural population</a:t>
            </a:r>
            <a:endParaRPr lang="ru-RU" sz="2800" b="1" dirty="0">
              <a:latin typeface="ArialKyr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latin typeface="ArialKyr" pitchFamily="34" charset="0"/>
              </a:rPr>
              <a:t>About 25 thousands of volunteers</a:t>
            </a:r>
            <a:endParaRPr lang="ru-RU" sz="2800" b="1" dirty="0">
              <a:latin typeface="ArialKyr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b="1" dirty="0">
                <a:latin typeface="ArialKyr" pitchFamily="34" charset="0"/>
              </a:rPr>
              <a:t>36 </a:t>
            </a:r>
            <a:r>
              <a:rPr lang="en-US" sz="2800" b="1" dirty="0" smtClean="0">
                <a:latin typeface="ArialKyr" pitchFamily="34" charset="0"/>
              </a:rPr>
              <a:t>regional village </a:t>
            </a:r>
            <a:r>
              <a:rPr lang="en-US" sz="2800" b="1" dirty="0" err="1" smtClean="0">
                <a:latin typeface="ArialKyr" pitchFamily="34" charset="0"/>
              </a:rPr>
              <a:t>committies</a:t>
            </a:r>
            <a:r>
              <a:rPr lang="en-US" sz="2800" b="1" dirty="0" smtClean="0">
                <a:latin typeface="ArialKyr" pitchFamily="34" charset="0"/>
              </a:rPr>
              <a:t> on health</a:t>
            </a:r>
            <a:endParaRPr lang="ru-RU" sz="2800" b="1" dirty="0">
              <a:latin typeface="ArialKyr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latin typeface="ArialKyr" pitchFamily="34" charset="0"/>
              </a:rPr>
              <a:t>Republican center strengthening of health</a:t>
            </a:r>
            <a:endParaRPr lang="ru-RU" sz="2800" b="1" dirty="0">
              <a:latin typeface="ArialKyr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>
                <a:latin typeface="ArialKyr" pitchFamily="34" charset="0"/>
              </a:rPr>
              <a:t>6 </a:t>
            </a:r>
            <a:r>
              <a:rPr lang="en-US" sz="2800" b="1" dirty="0" err="1" smtClean="0">
                <a:latin typeface="ArialKyr" pitchFamily="34" charset="0"/>
              </a:rPr>
              <a:t>employeers</a:t>
            </a:r>
            <a:r>
              <a:rPr lang="en-US" sz="2800" b="1" dirty="0" smtClean="0">
                <a:latin typeface="ArialKyr" pitchFamily="34" charset="0"/>
              </a:rPr>
              <a:t> of RCSH</a:t>
            </a:r>
            <a:endParaRPr lang="ru-RU" sz="2800" b="1" dirty="0">
              <a:latin typeface="ArialKyr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>
                <a:latin typeface="ArialKyr" pitchFamily="34" charset="0"/>
              </a:rPr>
              <a:t> 18 </a:t>
            </a:r>
            <a:r>
              <a:rPr lang="en-US" sz="2800" b="1" dirty="0" smtClean="0">
                <a:latin typeface="ArialKyr" pitchFamily="34" charset="0"/>
              </a:rPr>
              <a:t>provincial cabinets of strengthening of health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>
                <a:latin typeface="ArialKyr" pitchFamily="34" charset="0"/>
              </a:rPr>
              <a:t>37 </a:t>
            </a:r>
            <a:r>
              <a:rPr lang="en-US" sz="2800" b="1" dirty="0" smtClean="0">
                <a:latin typeface="ArialKyr" pitchFamily="34" charset="0"/>
              </a:rPr>
              <a:t>regional cabinets of strengthening of health </a:t>
            </a:r>
            <a:endParaRPr lang="ru-RU" sz="2800" b="1" dirty="0">
              <a:latin typeface="ArialKyr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3500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3500" b="1" dirty="0">
              <a:solidFill>
                <a:srgbClr val="3333CC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3500" b="1" dirty="0">
              <a:solidFill>
                <a:srgbClr val="3333CC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3500" b="1" dirty="0">
              <a:solidFill>
                <a:srgbClr val="3333CC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3500" b="1" dirty="0">
              <a:solidFill>
                <a:srgbClr val="3333CC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3500" b="1" dirty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35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357290" y="1214422"/>
            <a:ext cx="728667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4" descr="smprezent"/>
          <p:cNvPicPr>
            <a:picLocks noChangeAspect="1" noChangeArrowheads="1"/>
          </p:cNvPicPr>
          <p:nvPr/>
        </p:nvPicPr>
        <p:blipFill>
          <a:blip r:embed="rId3" cstate="print"/>
          <a:srcRect l="1962"/>
          <a:stretch>
            <a:fillRect/>
          </a:stretch>
        </p:blipFill>
        <p:spPr bwMode="auto">
          <a:xfrm>
            <a:off x="0" y="144463"/>
            <a:ext cx="9144000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075" name="Rectangle 38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14313"/>
            <a:ext cx="82296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CC0066"/>
                </a:solidFill>
                <a:latin typeface="Bookman Old Style" pitchFamily="18" charset="0"/>
              </a:rPr>
              <a:t>Dates  about campaigns of VHC against </a:t>
            </a:r>
            <a:br>
              <a:rPr lang="en-US" sz="2400" b="1" dirty="0" smtClean="0">
                <a:solidFill>
                  <a:srgbClr val="CC0066"/>
                </a:solidFill>
                <a:latin typeface="Bookman Old Style" pitchFamily="18" charset="0"/>
              </a:rPr>
            </a:br>
            <a:r>
              <a:rPr lang="en-US" sz="2400" b="1" dirty="0" smtClean="0">
                <a:solidFill>
                  <a:srgbClr val="CC0066"/>
                </a:solidFill>
                <a:latin typeface="Bookman Old Style" pitchFamily="18" charset="0"/>
              </a:rPr>
              <a:t>arterial hypertension</a:t>
            </a:r>
            <a:r>
              <a:rPr lang="ru-RU" sz="2400" b="1" dirty="0" smtClean="0">
                <a:solidFill>
                  <a:srgbClr val="CC0066"/>
                </a:solidFill>
              </a:rPr>
              <a:t> </a:t>
            </a:r>
            <a:endParaRPr lang="ru-RU" sz="2400" b="1" dirty="0">
              <a:solidFill>
                <a:srgbClr val="CC0066"/>
              </a:solidFill>
            </a:endParaRPr>
          </a:p>
        </p:txBody>
      </p:sp>
      <p:graphicFrame>
        <p:nvGraphicFramePr>
          <p:cNvPr id="131076" name="Group 4"/>
          <p:cNvGraphicFramePr>
            <a:graphicFrameLocks noGrp="1"/>
          </p:cNvGraphicFramePr>
          <p:nvPr>
            <p:ph idx="4294967295"/>
          </p:nvPr>
        </p:nvGraphicFramePr>
        <p:xfrm>
          <a:off x="1258888" y="1600200"/>
          <a:ext cx="7427912" cy="4641216"/>
        </p:xfrm>
        <a:graphic>
          <a:graphicData uri="http://schemas.openxmlformats.org/drawingml/2006/table">
            <a:tbl>
              <a:tblPr/>
              <a:tblGrid>
                <a:gridCol w="2520950"/>
                <a:gridCol w="1223962"/>
                <a:gridCol w="1223963"/>
                <a:gridCol w="1296987"/>
                <a:gridCol w="1162050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parameters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Naryn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province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Talas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province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Batken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province 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Chui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(1)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province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Amount of people, in whom was checked BP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34033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22087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51104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21459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Amount of people in whom was found Hypertension in group of FD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/ФАП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3481 (10%)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3546 (16%)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10993 (22%)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5399 (25%)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Amount of visits to people with hypertension, at least twice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2186 (77%)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2002 (56%)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11022 (100%)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1725 (32%)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285852" y="1285860"/>
            <a:ext cx="742955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smprezent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2976" y="1357298"/>
            <a:ext cx="7543824" cy="4768865"/>
          </a:xfrm>
          <a:noFill/>
        </p:spPr>
        <p:txBody>
          <a:bodyPr/>
          <a:lstStyle/>
          <a:p>
            <a:pPr algn="ctr">
              <a:spcBef>
                <a:spcPct val="0"/>
              </a:spcBef>
              <a:buClr>
                <a:srgbClr val="000000"/>
              </a:buClr>
              <a:buFont typeface="Symbol" pitchFamily="18" charset="2"/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Intersectoral</a:t>
            </a:r>
            <a:r>
              <a:rPr lang="en-US" sz="2400" b="1" dirty="0" smtClean="0">
                <a:solidFill>
                  <a:srgbClr val="FF0000"/>
                </a:solidFill>
              </a:rPr>
              <a:t> approach and </a:t>
            </a:r>
            <a:r>
              <a:rPr lang="en-US" sz="2400" b="1" dirty="0" err="1" smtClean="0">
                <a:solidFill>
                  <a:srgbClr val="FF0000"/>
                </a:solidFill>
              </a:rPr>
              <a:t>partneship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b="1" dirty="0" err="1" smtClean="0">
                <a:solidFill>
                  <a:schemeClr val="accent2"/>
                </a:solidFill>
              </a:rPr>
              <a:t>Formating</a:t>
            </a:r>
            <a:r>
              <a:rPr lang="en-US" sz="2400" b="1" dirty="0" smtClean="0">
                <a:solidFill>
                  <a:schemeClr val="accent2"/>
                </a:solidFill>
              </a:rPr>
              <a:t> on parliament level of KR </a:t>
            </a:r>
            <a:r>
              <a:rPr lang="en-US" sz="2400" b="1" dirty="0" err="1" smtClean="0">
                <a:solidFill>
                  <a:schemeClr val="accent2"/>
                </a:solidFill>
              </a:rPr>
              <a:t>intersectoral</a:t>
            </a:r>
            <a:r>
              <a:rPr lang="en-US" sz="2400" b="1" dirty="0" smtClean="0">
                <a:solidFill>
                  <a:schemeClr val="accent2"/>
                </a:solidFill>
              </a:rPr>
              <a:t> council on NCD, with function of coordinating of all events among all fields;</a:t>
            </a:r>
            <a:endParaRPr lang="ru-RU" sz="2400" b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Development and introducing into process of education in all schools and universities special </a:t>
            </a:r>
            <a:r>
              <a:rPr lang="en-US" sz="2400" b="1" dirty="0" err="1" smtClean="0">
                <a:solidFill>
                  <a:schemeClr val="accent2"/>
                </a:solidFill>
              </a:rPr>
              <a:t>programmes</a:t>
            </a:r>
            <a:r>
              <a:rPr lang="en-US" sz="2400" b="1" dirty="0" smtClean="0">
                <a:solidFill>
                  <a:schemeClr val="accent2"/>
                </a:solidFill>
              </a:rPr>
              <a:t> about healthy lifestyle, cult of </a:t>
            </a:r>
            <a:r>
              <a:rPr lang="en-US" sz="2400" b="1" dirty="0" err="1" smtClean="0">
                <a:solidFill>
                  <a:schemeClr val="accent2"/>
                </a:solidFill>
              </a:rPr>
              <a:t>phisical</a:t>
            </a:r>
            <a:r>
              <a:rPr lang="en-US" sz="2400" b="1" dirty="0" smtClean="0">
                <a:solidFill>
                  <a:schemeClr val="accent2"/>
                </a:solidFill>
              </a:rPr>
              <a:t> and psychical health</a:t>
            </a:r>
            <a:r>
              <a:rPr lang="ru-RU" sz="2400" b="1" dirty="0" smtClean="0">
                <a:solidFill>
                  <a:schemeClr val="accent2"/>
                </a:solidFill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Development and introducing </a:t>
            </a:r>
            <a:r>
              <a:rPr lang="en-US" sz="2400" b="1" dirty="0" err="1" smtClean="0">
                <a:solidFill>
                  <a:schemeClr val="accent2"/>
                </a:solidFill>
              </a:rPr>
              <a:t>programmes</a:t>
            </a:r>
            <a:r>
              <a:rPr lang="en-US" sz="2400" b="1" dirty="0" smtClean="0">
                <a:solidFill>
                  <a:schemeClr val="accent2"/>
                </a:solidFill>
              </a:rPr>
              <a:t> about prevention of risk factors of NCD on level of different ministries and departments</a:t>
            </a:r>
            <a:r>
              <a:rPr lang="ru-RU" sz="2400" b="1" dirty="0" smtClean="0">
                <a:solidFill>
                  <a:schemeClr val="accent2"/>
                </a:solidFill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Coordination of collaboration between different sectors, institutions on prevention and control NCD</a:t>
            </a:r>
            <a:r>
              <a:rPr lang="ru-RU" sz="2400" b="1" dirty="0" smtClean="0">
                <a:solidFill>
                  <a:schemeClr val="accent2"/>
                </a:solidFill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400" b="1" dirty="0">
              <a:solidFill>
                <a:schemeClr val="accent2"/>
              </a:solidFill>
              <a:latin typeface="MS PGothic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b="1" dirty="0">
              <a:solidFill>
                <a:schemeClr val="accent2"/>
              </a:solidFill>
              <a:latin typeface="MS PGothic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285728"/>
            <a:ext cx="8001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Republican Coordinating </a:t>
            </a:r>
            <a:r>
              <a:rPr lang="en-US" sz="2400" b="1" dirty="0" err="1" smtClean="0">
                <a:solidFill>
                  <a:srgbClr val="FF0000"/>
                </a:solidFill>
              </a:rPr>
              <a:t>Couincil</a:t>
            </a:r>
            <a:r>
              <a:rPr lang="en-US" sz="2400" b="1" dirty="0" smtClean="0">
                <a:solidFill>
                  <a:srgbClr val="FF0000"/>
                </a:solidFill>
              </a:rPr>
              <a:t> on NCD next steps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42976" y="1000108"/>
            <a:ext cx="800102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621</Words>
  <Application>Microsoft Office PowerPoint</Application>
  <PresentationFormat>Экран (4:3)</PresentationFormat>
  <Paragraphs>70</Paragraphs>
  <Slides>6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Оформление по умолчанию</vt:lpstr>
      <vt:lpstr>Диаграмма</vt:lpstr>
      <vt:lpstr>Слайд 1</vt:lpstr>
      <vt:lpstr>Слайд 2</vt:lpstr>
      <vt:lpstr>NCD situation in Kyrgyz Republic </vt:lpstr>
      <vt:lpstr>Actions of population introduced from 2002</vt:lpstr>
      <vt:lpstr>Dates  about campaigns of VHC against  arterial hypertension </vt:lpstr>
      <vt:lpstr>Слайд 6</vt:lpstr>
    </vt:vector>
  </TitlesOfParts>
  <Company>MZ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Saginbaeva Dinara</dc:creator>
  <cp:lastModifiedBy>Admin</cp:lastModifiedBy>
  <cp:revision>109</cp:revision>
  <dcterms:created xsi:type="dcterms:W3CDTF">2012-01-21T05:56:35Z</dcterms:created>
  <dcterms:modified xsi:type="dcterms:W3CDTF">2012-03-09T14:27:54Z</dcterms:modified>
</cp:coreProperties>
</file>