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handoutMasterIdLst>
    <p:handoutMasterId r:id="rId26"/>
  </p:handoutMasterIdLst>
  <p:sldIdLst>
    <p:sldId id="486" r:id="rId2"/>
    <p:sldId id="637" r:id="rId3"/>
    <p:sldId id="583" r:id="rId4"/>
    <p:sldId id="617" r:id="rId5"/>
    <p:sldId id="613" r:id="rId6"/>
    <p:sldId id="614" r:id="rId7"/>
    <p:sldId id="615" r:id="rId8"/>
    <p:sldId id="611" r:id="rId9"/>
    <p:sldId id="584" r:id="rId10"/>
    <p:sldId id="594" r:id="rId11"/>
    <p:sldId id="596" r:id="rId12"/>
    <p:sldId id="622" r:id="rId13"/>
    <p:sldId id="564" r:id="rId14"/>
    <p:sldId id="640" r:id="rId15"/>
    <p:sldId id="600" r:id="rId16"/>
    <p:sldId id="634" r:id="rId17"/>
    <p:sldId id="636" r:id="rId18"/>
    <p:sldId id="626" r:id="rId19"/>
    <p:sldId id="639" r:id="rId20"/>
    <p:sldId id="642" r:id="rId21"/>
    <p:sldId id="631" r:id="rId22"/>
    <p:sldId id="638" r:id="rId23"/>
    <p:sldId id="641" r:id="rId24"/>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frameSlides="1"/>
  <p:clrMru>
    <a:srgbClr val="2985BD"/>
    <a:srgbClr val="3399FF"/>
    <a:srgbClr val="000000"/>
    <a:srgbClr val="4E75B9"/>
    <a:srgbClr val="FFFF00"/>
    <a:srgbClr val="669900"/>
    <a:srgbClr val="FF0000"/>
    <a:srgbClr val="FF6600"/>
    <a:srgbClr val="11111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496" autoAdjust="0"/>
  </p:normalViewPr>
  <p:slideViewPr>
    <p:cSldViewPr snapToGrid="0">
      <p:cViewPr>
        <p:scale>
          <a:sx n="62" d="100"/>
          <a:sy n="62" d="100"/>
        </p:scale>
        <p:origin x="-1290"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E8ACF68-C52C-479C-B146-9D3FB562E027}" type="doc">
      <dgm:prSet loTypeId="urn:microsoft.com/office/officeart/2005/8/layout/hProcess6" loCatId="process" qsTypeId="urn:microsoft.com/office/officeart/2005/8/quickstyle/simple1" qsCatId="simple" csTypeId="urn:microsoft.com/office/officeart/2005/8/colors/accent1_2" csCatId="accent1" phldr="1"/>
      <dgm:spPr/>
      <dgm:t>
        <a:bodyPr/>
        <a:lstStyle/>
        <a:p>
          <a:endParaRPr lang="en-US"/>
        </a:p>
      </dgm:t>
    </dgm:pt>
    <dgm:pt modelId="{4CD977DA-F055-4C83-ACCC-EFB239E51CB3}">
      <dgm:prSet phldrT="[Text]"/>
      <dgm:spPr>
        <a:solidFill>
          <a:srgbClr val="1E7FB8"/>
        </a:solidFill>
      </dgm:spPr>
      <dgm:t>
        <a:bodyPr/>
        <a:lstStyle/>
        <a:p>
          <a:r>
            <a:rPr lang="en-US" b="1" dirty="0" smtClean="0">
              <a:latin typeface="Calibri" pitchFamily="34" charset="0"/>
              <a:cs typeface="Calibri" pitchFamily="34" charset="0"/>
            </a:rPr>
            <a:t>2015</a:t>
          </a:r>
          <a:endParaRPr lang="en-US" b="1" dirty="0">
            <a:latin typeface="Calibri" pitchFamily="34" charset="0"/>
            <a:cs typeface="Calibri" pitchFamily="34" charset="0"/>
          </a:endParaRPr>
        </a:p>
      </dgm:t>
    </dgm:pt>
    <dgm:pt modelId="{1EAD1E7E-B256-47C6-90C2-D0672C8F394D}" type="parTrans" cxnId="{91A8E4F5-25C8-46AB-8A58-9D923B54A82D}">
      <dgm:prSet/>
      <dgm:spPr/>
      <dgm:t>
        <a:bodyPr/>
        <a:lstStyle/>
        <a:p>
          <a:endParaRPr lang="en-US">
            <a:latin typeface="Calibri" pitchFamily="34" charset="0"/>
            <a:cs typeface="Calibri" pitchFamily="34" charset="0"/>
          </a:endParaRPr>
        </a:p>
      </dgm:t>
    </dgm:pt>
    <dgm:pt modelId="{07415967-06B0-4431-ABB4-54B2DECC1E01}" type="sibTrans" cxnId="{91A8E4F5-25C8-46AB-8A58-9D923B54A82D}">
      <dgm:prSet/>
      <dgm:spPr/>
      <dgm:t>
        <a:bodyPr/>
        <a:lstStyle/>
        <a:p>
          <a:endParaRPr lang="en-US">
            <a:latin typeface="Calibri" pitchFamily="34" charset="0"/>
            <a:cs typeface="Calibri" pitchFamily="34" charset="0"/>
          </a:endParaRPr>
        </a:p>
      </dgm:t>
    </dgm:pt>
    <dgm:pt modelId="{DF337E61-2EB9-422B-9BAB-A938F1C7EF53}">
      <dgm:prSet phldrT="[Text]"/>
      <dgm:spPr>
        <a:solidFill>
          <a:srgbClr val="FFC000">
            <a:alpha val="90000"/>
          </a:srgbClr>
        </a:solidFill>
        <a:ln>
          <a:noFill/>
        </a:ln>
      </dgm:spPr>
      <dgm:t>
        <a:bodyPr/>
        <a:lstStyle/>
        <a:p>
          <a:r>
            <a:rPr lang="en-US" b="1" dirty="0" smtClean="0">
              <a:latin typeface="Calibri" pitchFamily="34" charset="0"/>
              <a:cs typeface="Calibri" pitchFamily="34" charset="0"/>
            </a:rPr>
            <a:t>WHA68 (2016)</a:t>
          </a:r>
          <a:endParaRPr lang="en-US" b="1" dirty="0">
            <a:latin typeface="Calibri" pitchFamily="34" charset="0"/>
            <a:cs typeface="Calibri" pitchFamily="34" charset="0"/>
          </a:endParaRPr>
        </a:p>
      </dgm:t>
    </dgm:pt>
    <dgm:pt modelId="{63394387-896A-4369-A1AB-8E234B0137AA}" type="parTrans" cxnId="{B078FD41-772B-4BF4-A34A-4EFA6B7A3793}">
      <dgm:prSet/>
      <dgm:spPr/>
      <dgm:t>
        <a:bodyPr/>
        <a:lstStyle/>
        <a:p>
          <a:endParaRPr lang="en-US">
            <a:latin typeface="Calibri" pitchFamily="34" charset="0"/>
            <a:cs typeface="Calibri" pitchFamily="34" charset="0"/>
          </a:endParaRPr>
        </a:p>
      </dgm:t>
    </dgm:pt>
    <dgm:pt modelId="{F869DA61-C0B6-4A72-9BD6-185DFB344B6D}" type="sibTrans" cxnId="{B078FD41-772B-4BF4-A34A-4EFA6B7A3793}">
      <dgm:prSet/>
      <dgm:spPr/>
      <dgm:t>
        <a:bodyPr/>
        <a:lstStyle/>
        <a:p>
          <a:endParaRPr lang="en-US">
            <a:latin typeface="Calibri" pitchFamily="34" charset="0"/>
            <a:cs typeface="Calibri" pitchFamily="34" charset="0"/>
          </a:endParaRPr>
        </a:p>
      </dgm:t>
    </dgm:pt>
    <dgm:pt modelId="{974D7935-2C6C-4C5A-B1A8-1C681F57DF6F}">
      <dgm:prSet phldrT="[Text]"/>
      <dgm:spPr>
        <a:solidFill>
          <a:srgbClr val="1E7FB8"/>
        </a:solidFill>
      </dgm:spPr>
      <dgm:t>
        <a:bodyPr/>
        <a:lstStyle/>
        <a:p>
          <a:r>
            <a:rPr lang="en-US" b="1" dirty="0" smtClean="0">
              <a:latin typeface="Calibri" pitchFamily="34" charset="0"/>
              <a:cs typeface="Calibri" pitchFamily="34" charset="0"/>
            </a:rPr>
            <a:t>2020</a:t>
          </a:r>
          <a:endParaRPr lang="en-US" b="1" dirty="0">
            <a:latin typeface="Calibri" pitchFamily="34" charset="0"/>
            <a:cs typeface="Calibri" pitchFamily="34" charset="0"/>
          </a:endParaRPr>
        </a:p>
      </dgm:t>
    </dgm:pt>
    <dgm:pt modelId="{D3F64C66-434E-44B7-A9BA-21BEE7CCD520}" type="parTrans" cxnId="{C0411DDA-895B-41E4-AFCF-9E0BBCF23C89}">
      <dgm:prSet/>
      <dgm:spPr/>
      <dgm:t>
        <a:bodyPr/>
        <a:lstStyle/>
        <a:p>
          <a:endParaRPr lang="en-US">
            <a:latin typeface="Calibri" pitchFamily="34" charset="0"/>
            <a:cs typeface="Calibri" pitchFamily="34" charset="0"/>
          </a:endParaRPr>
        </a:p>
      </dgm:t>
    </dgm:pt>
    <dgm:pt modelId="{0F7EABD2-A469-4D96-8575-59D8791444E4}" type="sibTrans" cxnId="{C0411DDA-895B-41E4-AFCF-9E0BBCF23C89}">
      <dgm:prSet/>
      <dgm:spPr/>
      <dgm:t>
        <a:bodyPr/>
        <a:lstStyle/>
        <a:p>
          <a:endParaRPr lang="en-US">
            <a:latin typeface="Calibri" pitchFamily="34" charset="0"/>
            <a:cs typeface="Calibri" pitchFamily="34" charset="0"/>
          </a:endParaRPr>
        </a:p>
      </dgm:t>
    </dgm:pt>
    <dgm:pt modelId="{FDDE25DB-B847-457F-AC47-B66D28F8C455}">
      <dgm:prSet phldrT="[Text]"/>
      <dgm:spPr>
        <a:solidFill>
          <a:srgbClr val="F89321">
            <a:alpha val="90000"/>
          </a:srgbClr>
        </a:solidFill>
        <a:ln>
          <a:noFill/>
        </a:ln>
      </dgm:spPr>
      <dgm:t>
        <a:bodyPr/>
        <a:lstStyle/>
        <a:p>
          <a:r>
            <a:rPr lang="en-US" b="1" dirty="0" smtClean="0">
              <a:latin typeface="Calibri" pitchFamily="34" charset="0"/>
              <a:cs typeface="Calibri" pitchFamily="34" charset="0"/>
            </a:rPr>
            <a:t>WHA73 (2021)</a:t>
          </a:r>
          <a:endParaRPr lang="en-US" b="1" dirty="0">
            <a:latin typeface="Calibri" pitchFamily="34" charset="0"/>
            <a:cs typeface="Calibri" pitchFamily="34" charset="0"/>
          </a:endParaRPr>
        </a:p>
      </dgm:t>
    </dgm:pt>
    <dgm:pt modelId="{5B73B0BB-76F2-4D8C-B2DD-5587361C2867}" type="parTrans" cxnId="{1ECDDA21-4FD7-4F94-9861-A5C8A3E4E168}">
      <dgm:prSet/>
      <dgm:spPr/>
      <dgm:t>
        <a:bodyPr/>
        <a:lstStyle/>
        <a:p>
          <a:endParaRPr lang="en-US">
            <a:latin typeface="Calibri" pitchFamily="34" charset="0"/>
            <a:cs typeface="Calibri" pitchFamily="34" charset="0"/>
          </a:endParaRPr>
        </a:p>
      </dgm:t>
    </dgm:pt>
    <dgm:pt modelId="{E6D2F5A6-58F9-42D1-B159-AF79CCC2F2E2}" type="sibTrans" cxnId="{1ECDDA21-4FD7-4F94-9861-A5C8A3E4E168}">
      <dgm:prSet/>
      <dgm:spPr/>
      <dgm:t>
        <a:bodyPr/>
        <a:lstStyle/>
        <a:p>
          <a:endParaRPr lang="en-US">
            <a:latin typeface="Calibri" pitchFamily="34" charset="0"/>
            <a:cs typeface="Calibri" pitchFamily="34" charset="0"/>
          </a:endParaRPr>
        </a:p>
      </dgm:t>
    </dgm:pt>
    <dgm:pt modelId="{6510721C-0CFD-48C0-844D-7334745AC215}">
      <dgm:prSet phldrT="[Text]"/>
      <dgm:spPr>
        <a:solidFill>
          <a:srgbClr val="1E7FB8"/>
        </a:solidFill>
      </dgm:spPr>
      <dgm:t>
        <a:bodyPr/>
        <a:lstStyle/>
        <a:p>
          <a:r>
            <a:rPr lang="en-US" b="1" dirty="0" smtClean="0">
              <a:latin typeface="Calibri" pitchFamily="34" charset="0"/>
              <a:cs typeface="Calibri" pitchFamily="34" charset="0"/>
            </a:rPr>
            <a:t>2025</a:t>
          </a:r>
          <a:endParaRPr lang="en-US" b="1" dirty="0">
            <a:latin typeface="Calibri" pitchFamily="34" charset="0"/>
            <a:cs typeface="Calibri" pitchFamily="34" charset="0"/>
          </a:endParaRPr>
        </a:p>
      </dgm:t>
    </dgm:pt>
    <dgm:pt modelId="{BBD483BA-B9A3-423F-BED6-AD71BB19794D}" type="parTrans" cxnId="{A8BBB9F3-8014-44BE-ACE2-C806B995BF9B}">
      <dgm:prSet/>
      <dgm:spPr/>
      <dgm:t>
        <a:bodyPr/>
        <a:lstStyle/>
        <a:p>
          <a:endParaRPr lang="en-US">
            <a:latin typeface="Calibri" pitchFamily="34" charset="0"/>
            <a:cs typeface="Calibri" pitchFamily="34" charset="0"/>
          </a:endParaRPr>
        </a:p>
      </dgm:t>
    </dgm:pt>
    <dgm:pt modelId="{9BC34BBD-2743-4154-8833-1D601D4C6E3D}" type="sibTrans" cxnId="{A8BBB9F3-8014-44BE-ACE2-C806B995BF9B}">
      <dgm:prSet/>
      <dgm:spPr/>
      <dgm:t>
        <a:bodyPr/>
        <a:lstStyle/>
        <a:p>
          <a:endParaRPr lang="en-US">
            <a:latin typeface="Calibri" pitchFamily="34" charset="0"/>
            <a:cs typeface="Calibri" pitchFamily="34" charset="0"/>
          </a:endParaRPr>
        </a:p>
      </dgm:t>
    </dgm:pt>
    <dgm:pt modelId="{20458027-F3A7-45F7-8EA3-1CE85B9D9D8C}">
      <dgm:prSet phldrT="[Text]"/>
      <dgm:spPr>
        <a:solidFill>
          <a:srgbClr val="ED1C24">
            <a:alpha val="90000"/>
          </a:srgbClr>
        </a:solidFill>
        <a:ln>
          <a:noFill/>
        </a:ln>
      </dgm:spPr>
      <dgm:t>
        <a:bodyPr/>
        <a:lstStyle/>
        <a:p>
          <a:r>
            <a:rPr lang="en-US" b="1" dirty="0" smtClean="0">
              <a:latin typeface="Calibri" pitchFamily="34" charset="0"/>
              <a:cs typeface="Calibri" pitchFamily="34" charset="0"/>
            </a:rPr>
            <a:t>WHA78</a:t>
          </a:r>
          <a:br>
            <a:rPr lang="en-US" b="1" dirty="0" smtClean="0">
              <a:latin typeface="Calibri" pitchFamily="34" charset="0"/>
              <a:cs typeface="Calibri" pitchFamily="34" charset="0"/>
            </a:rPr>
          </a:br>
          <a:r>
            <a:rPr lang="en-US" b="1" dirty="0" smtClean="0">
              <a:latin typeface="Calibri" pitchFamily="34" charset="0"/>
              <a:cs typeface="Calibri" pitchFamily="34" charset="0"/>
            </a:rPr>
            <a:t>(2026)</a:t>
          </a:r>
          <a:endParaRPr lang="en-US" b="1" dirty="0">
            <a:latin typeface="Calibri" pitchFamily="34" charset="0"/>
            <a:cs typeface="Calibri" pitchFamily="34" charset="0"/>
          </a:endParaRPr>
        </a:p>
      </dgm:t>
    </dgm:pt>
    <dgm:pt modelId="{B8022D42-210A-4488-94F8-C6FC1082717B}" type="parTrans" cxnId="{32AC0A55-512A-40BD-BDB7-FD5276B94F1C}">
      <dgm:prSet/>
      <dgm:spPr/>
      <dgm:t>
        <a:bodyPr/>
        <a:lstStyle/>
        <a:p>
          <a:endParaRPr lang="en-US">
            <a:latin typeface="Calibri" pitchFamily="34" charset="0"/>
            <a:cs typeface="Calibri" pitchFamily="34" charset="0"/>
          </a:endParaRPr>
        </a:p>
      </dgm:t>
    </dgm:pt>
    <dgm:pt modelId="{2443F8B6-978D-49A0-BEB3-CDADDE83BDA0}" type="sibTrans" cxnId="{32AC0A55-512A-40BD-BDB7-FD5276B94F1C}">
      <dgm:prSet/>
      <dgm:spPr/>
      <dgm:t>
        <a:bodyPr/>
        <a:lstStyle/>
        <a:p>
          <a:endParaRPr lang="en-US">
            <a:latin typeface="Calibri" pitchFamily="34" charset="0"/>
            <a:cs typeface="Calibri" pitchFamily="34" charset="0"/>
          </a:endParaRPr>
        </a:p>
      </dgm:t>
    </dgm:pt>
    <dgm:pt modelId="{53898F2B-E770-4F76-A4E1-8CA95269D97A}" type="pres">
      <dgm:prSet presAssocID="{AE8ACF68-C52C-479C-B146-9D3FB562E027}" presName="theList" presStyleCnt="0">
        <dgm:presLayoutVars>
          <dgm:dir/>
          <dgm:animLvl val="lvl"/>
          <dgm:resizeHandles val="exact"/>
        </dgm:presLayoutVars>
      </dgm:prSet>
      <dgm:spPr/>
      <dgm:t>
        <a:bodyPr/>
        <a:lstStyle/>
        <a:p>
          <a:endParaRPr lang="en-US"/>
        </a:p>
      </dgm:t>
    </dgm:pt>
    <dgm:pt modelId="{4330FFD7-28E6-4AE5-998E-CD7DC7AAD43F}" type="pres">
      <dgm:prSet presAssocID="{4CD977DA-F055-4C83-ACCC-EFB239E51CB3}" presName="compNode" presStyleCnt="0"/>
      <dgm:spPr/>
    </dgm:pt>
    <dgm:pt modelId="{AA19AA99-FF03-46E9-9C0D-CF87828193FE}" type="pres">
      <dgm:prSet presAssocID="{4CD977DA-F055-4C83-ACCC-EFB239E51CB3}" presName="noGeometry" presStyleCnt="0"/>
      <dgm:spPr/>
    </dgm:pt>
    <dgm:pt modelId="{E272C515-2EAD-4D22-A063-34C5FFB911C8}" type="pres">
      <dgm:prSet presAssocID="{4CD977DA-F055-4C83-ACCC-EFB239E51CB3}" presName="childTextVisible" presStyleLbl="bgAccFollowNode1" presStyleIdx="0" presStyleCnt="3">
        <dgm:presLayoutVars>
          <dgm:bulletEnabled val="1"/>
        </dgm:presLayoutVars>
      </dgm:prSet>
      <dgm:spPr/>
      <dgm:t>
        <a:bodyPr/>
        <a:lstStyle/>
        <a:p>
          <a:endParaRPr lang="en-US"/>
        </a:p>
      </dgm:t>
    </dgm:pt>
    <dgm:pt modelId="{EBC9BD15-96AB-441C-96B2-D237FE30ED14}" type="pres">
      <dgm:prSet presAssocID="{4CD977DA-F055-4C83-ACCC-EFB239E51CB3}" presName="childTextHidden" presStyleLbl="bgAccFollowNode1" presStyleIdx="0" presStyleCnt="3"/>
      <dgm:spPr/>
      <dgm:t>
        <a:bodyPr/>
        <a:lstStyle/>
        <a:p>
          <a:endParaRPr lang="en-US"/>
        </a:p>
      </dgm:t>
    </dgm:pt>
    <dgm:pt modelId="{33B5CEFA-71C3-48EB-999D-AF3360179D53}" type="pres">
      <dgm:prSet presAssocID="{4CD977DA-F055-4C83-ACCC-EFB239E51CB3}" presName="parentText" presStyleLbl="node1" presStyleIdx="0" presStyleCnt="3">
        <dgm:presLayoutVars>
          <dgm:chMax val="1"/>
          <dgm:bulletEnabled val="1"/>
        </dgm:presLayoutVars>
      </dgm:prSet>
      <dgm:spPr/>
      <dgm:t>
        <a:bodyPr/>
        <a:lstStyle/>
        <a:p>
          <a:endParaRPr lang="en-US"/>
        </a:p>
      </dgm:t>
    </dgm:pt>
    <dgm:pt modelId="{44F2045E-8DF1-4DE5-874D-2203EE51DC8F}" type="pres">
      <dgm:prSet presAssocID="{4CD977DA-F055-4C83-ACCC-EFB239E51CB3}" presName="aSpace" presStyleCnt="0"/>
      <dgm:spPr/>
    </dgm:pt>
    <dgm:pt modelId="{0D948D92-C6F8-423C-BD8C-E6ECE2BB7918}" type="pres">
      <dgm:prSet presAssocID="{974D7935-2C6C-4C5A-B1A8-1C681F57DF6F}" presName="compNode" presStyleCnt="0"/>
      <dgm:spPr/>
    </dgm:pt>
    <dgm:pt modelId="{2EE9F13D-389A-4E88-861F-1F04878A7ACE}" type="pres">
      <dgm:prSet presAssocID="{974D7935-2C6C-4C5A-B1A8-1C681F57DF6F}" presName="noGeometry" presStyleCnt="0"/>
      <dgm:spPr/>
    </dgm:pt>
    <dgm:pt modelId="{3AD1205B-6481-48F8-A792-1403EB7EAC69}" type="pres">
      <dgm:prSet presAssocID="{974D7935-2C6C-4C5A-B1A8-1C681F57DF6F}" presName="childTextVisible" presStyleLbl="bgAccFollowNode1" presStyleIdx="1" presStyleCnt="3">
        <dgm:presLayoutVars>
          <dgm:bulletEnabled val="1"/>
        </dgm:presLayoutVars>
      </dgm:prSet>
      <dgm:spPr/>
      <dgm:t>
        <a:bodyPr/>
        <a:lstStyle/>
        <a:p>
          <a:endParaRPr lang="en-US"/>
        </a:p>
      </dgm:t>
    </dgm:pt>
    <dgm:pt modelId="{32889AB6-88BD-45BE-9ACE-BB9140DCC268}" type="pres">
      <dgm:prSet presAssocID="{974D7935-2C6C-4C5A-B1A8-1C681F57DF6F}" presName="childTextHidden" presStyleLbl="bgAccFollowNode1" presStyleIdx="1" presStyleCnt="3"/>
      <dgm:spPr/>
      <dgm:t>
        <a:bodyPr/>
        <a:lstStyle/>
        <a:p>
          <a:endParaRPr lang="en-US"/>
        </a:p>
      </dgm:t>
    </dgm:pt>
    <dgm:pt modelId="{3DB0CD49-9114-45E2-99BE-FBB39E4557EE}" type="pres">
      <dgm:prSet presAssocID="{974D7935-2C6C-4C5A-B1A8-1C681F57DF6F}" presName="parentText" presStyleLbl="node1" presStyleIdx="1" presStyleCnt="3">
        <dgm:presLayoutVars>
          <dgm:chMax val="1"/>
          <dgm:bulletEnabled val="1"/>
        </dgm:presLayoutVars>
      </dgm:prSet>
      <dgm:spPr/>
      <dgm:t>
        <a:bodyPr/>
        <a:lstStyle/>
        <a:p>
          <a:endParaRPr lang="en-US"/>
        </a:p>
      </dgm:t>
    </dgm:pt>
    <dgm:pt modelId="{916ACE7F-91F3-46E7-AD68-93CD2767E724}" type="pres">
      <dgm:prSet presAssocID="{974D7935-2C6C-4C5A-B1A8-1C681F57DF6F}" presName="aSpace" presStyleCnt="0"/>
      <dgm:spPr/>
    </dgm:pt>
    <dgm:pt modelId="{996E906D-3927-4B60-BB3D-23CD3B7771D2}" type="pres">
      <dgm:prSet presAssocID="{6510721C-0CFD-48C0-844D-7334745AC215}" presName="compNode" presStyleCnt="0"/>
      <dgm:spPr/>
    </dgm:pt>
    <dgm:pt modelId="{D25785D7-7D36-4712-9957-9077BFA4C2CD}" type="pres">
      <dgm:prSet presAssocID="{6510721C-0CFD-48C0-844D-7334745AC215}" presName="noGeometry" presStyleCnt="0"/>
      <dgm:spPr/>
    </dgm:pt>
    <dgm:pt modelId="{6A617CED-684E-4682-8C25-295DCA487921}" type="pres">
      <dgm:prSet presAssocID="{6510721C-0CFD-48C0-844D-7334745AC215}" presName="childTextVisible" presStyleLbl="bgAccFollowNode1" presStyleIdx="2" presStyleCnt="3">
        <dgm:presLayoutVars>
          <dgm:bulletEnabled val="1"/>
        </dgm:presLayoutVars>
      </dgm:prSet>
      <dgm:spPr/>
      <dgm:t>
        <a:bodyPr/>
        <a:lstStyle/>
        <a:p>
          <a:endParaRPr lang="en-US"/>
        </a:p>
      </dgm:t>
    </dgm:pt>
    <dgm:pt modelId="{AE09106D-680E-4782-9626-B302A821C3C8}" type="pres">
      <dgm:prSet presAssocID="{6510721C-0CFD-48C0-844D-7334745AC215}" presName="childTextHidden" presStyleLbl="bgAccFollowNode1" presStyleIdx="2" presStyleCnt="3"/>
      <dgm:spPr/>
      <dgm:t>
        <a:bodyPr/>
        <a:lstStyle/>
        <a:p>
          <a:endParaRPr lang="en-US"/>
        </a:p>
      </dgm:t>
    </dgm:pt>
    <dgm:pt modelId="{41C9A1A7-8A05-4C15-BB1B-A67484978811}" type="pres">
      <dgm:prSet presAssocID="{6510721C-0CFD-48C0-844D-7334745AC215}" presName="parentText" presStyleLbl="node1" presStyleIdx="2" presStyleCnt="3">
        <dgm:presLayoutVars>
          <dgm:chMax val="1"/>
          <dgm:bulletEnabled val="1"/>
        </dgm:presLayoutVars>
      </dgm:prSet>
      <dgm:spPr/>
      <dgm:t>
        <a:bodyPr/>
        <a:lstStyle/>
        <a:p>
          <a:endParaRPr lang="en-US"/>
        </a:p>
      </dgm:t>
    </dgm:pt>
  </dgm:ptLst>
  <dgm:cxnLst>
    <dgm:cxn modelId="{32AC0A55-512A-40BD-BDB7-FD5276B94F1C}" srcId="{6510721C-0CFD-48C0-844D-7334745AC215}" destId="{20458027-F3A7-45F7-8EA3-1CE85B9D9D8C}" srcOrd="0" destOrd="0" parTransId="{B8022D42-210A-4488-94F8-C6FC1082717B}" sibTransId="{2443F8B6-978D-49A0-BEB3-CDADDE83BDA0}"/>
    <dgm:cxn modelId="{628A098E-E46A-4D5C-854A-1FC3FD0D7E76}" type="presOf" srcId="{DF337E61-2EB9-422B-9BAB-A938F1C7EF53}" destId="{EBC9BD15-96AB-441C-96B2-D237FE30ED14}" srcOrd="1" destOrd="0" presId="urn:microsoft.com/office/officeart/2005/8/layout/hProcess6"/>
    <dgm:cxn modelId="{A8BBB9F3-8014-44BE-ACE2-C806B995BF9B}" srcId="{AE8ACF68-C52C-479C-B146-9D3FB562E027}" destId="{6510721C-0CFD-48C0-844D-7334745AC215}" srcOrd="2" destOrd="0" parTransId="{BBD483BA-B9A3-423F-BED6-AD71BB19794D}" sibTransId="{9BC34BBD-2743-4154-8833-1D601D4C6E3D}"/>
    <dgm:cxn modelId="{9AB0FF29-53BF-44D0-8E07-610037B95BF4}" type="presOf" srcId="{FDDE25DB-B847-457F-AC47-B66D28F8C455}" destId="{3AD1205B-6481-48F8-A792-1403EB7EAC69}" srcOrd="0" destOrd="0" presId="urn:microsoft.com/office/officeart/2005/8/layout/hProcess6"/>
    <dgm:cxn modelId="{91A8E4F5-25C8-46AB-8A58-9D923B54A82D}" srcId="{AE8ACF68-C52C-479C-B146-9D3FB562E027}" destId="{4CD977DA-F055-4C83-ACCC-EFB239E51CB3}" srcOrd="0" destOrd="0" parTransId="{1EAD1E7E-B256-47C6-90C2-D0672C8F394D}" sibTransId="{07415967-06B0-4431-ABB4-54B2DECC1E01}"/>
    <dgm:cxn modelId="{1ECDDA21-4FD7-4F94-9861-A5C8A3E4E168}" srcId="{974D7935-2C6C-4C5A-B1A8-1C681F57DF6F}" destId="{FDDE25DB-B847-457F-AC47-B66D28F8C455}" srcOrd="0" destOrd="0" parTransId="{5B73B0BB-76F2-4D8C-B2DD-5587361C2867}" sibTransId="{E6D2F5A6-58F9-42D1-B159-AF79CCC2F2E2}"/>
    <dgm:cxn modelId="{AC0E4E34-B617-4CA2-9D5D-0C257CE9E679}" type="presOf" srcId="{DF337E61-2EB9-422B-9BAB-A938F1C7EF53}" destId="{E272C515-2EAD-4D22-A063-34C5FFB911C8}" srcOrd="0" destOrd="0" presId="urn:microsoft.com/office/officeart/2005/8/layout/hProcess6"/>
    <dgm:cxn modelId="{26A4C986-75B0-46C9-AFF0-80FE8205BF52}" type="presOf" srcId="{6510721C-0CFD-48C0-844D-7334745AC215}" destId="{41C9A1A7-8A05-4C15-BB1B-A67484978811}" srcOrd="0" destOrd="0" presId="urn:microsoft.com/office/officeart/2005/8/layout/hProcess6"/>
    <dgm:cxn modelId="{510D2354-76B8-4E75-9D11-AE6D24069D8E}" type="presOf" srcId="{4CD977DA-F055-4C83-ACCC-EFB239E51CB3}" destId="{33B5CEFA-71C3-48EB-999D-AF3360179D53}" srcOrd="0" destOrd="0" presId="urn:microsoft.com/office/officeart/2005/8/layout/hProcess6"/>
    <dgm:cxn modelId="{99CA7503-F73E-4A98-B50D-4C1D09DDE9E7}" type="presOf" srcId="{20458027-F3A7-45F7-8EA3-1CE85B9D9D8C}" destId="{AE09106D-680E-4782-9626-B302A821C3C8}" srcOrd="1" destOrd="0" presId="urn:microsoft.com/office/officeart/2005/8/layout/hProcess6"/>
    <dgm:cxn modelId="{C0411DDA-895B-41E4-AFCF-9E0BBCF23C89}" srcId="{AE8ACF68-C52C-479C-B146-9D3FB562E027}" destId="{974D7935-2C6C-4C5A-B1A8-1C681F57DF6F}" srcOrd="1" destOrd="0" parTransId="{D3F64C66-434E-44B7-A9BA-21BEE7CCD520}" sibTransId="{0F7EABD2-A469-4D96-8575-59D8791444E4}"/>
    <dgm:cxn modelId="{6CDD1EB9-896E-48F5-B934-ECD99D7A3388}" type="presOf" srcId="{AE8ACF68-C52C-479C-B146-9D3FB562E027}" destId="{53898F2B-E770-4F76-A4E1-8CA95269D97A}" srcOrd="0" destOrd="0" presId="urn:microsoft.com/office/officeart/2005/8/layout/hProcess6"/>
    <dgm:cxn modelId="{F2C66FF0-9996-4E21-9FC6-D2806EC13206}" type="presOf" srcId="{20458027-F3A7-45F7-8EA3-1CE85B9D9D8C}" destId="{6A617CED-684E-4682-8C25-295DCA487921}" srcOrd="0" destOrd="0" presId="urn:microsoft.com/office/officeart/2005/8/layout/hProcess6"/>
    <dgm:cxn modelId="{89B29CBC-016F-436D-8587-065D0AEBD5CE}" type="presOf" srcId="{FDDE25DB-B847-457F-AC47-B66D28F8C455}" destId="{32889AB6-88BD-45BE-9ACE-BB9140DCC268}" srcOrd="1" destOrd="0" presId="urn:microsoft.com/office/officeart/2005/8/layout/hProcess6"/>
    <dgm:cxn modelId="{B078FD41-772B-4BF4-A34A-4EFA6B7A3793}" srcId="{4CD977DA-F055-4C83-ACCC-EFB239E51CB3}" destId="{DF337E61-2EB9-422B-9BAB-A938F1C7EF53}" srcOrd="0" destOrd="0" parTransId="{63394387-896A-4369-A1AB-8E234B0137AA}" sibTransId="{F869DA61-C0B6-4A72-9BD6-185DFB344B6D}"/>
    <dgm:cxn modelId="{FFD60647-A17F-4295-B6C2-498089D1E92A}" type="presOf" srcId="{974D7935-2C6C-4C5A-B1A8-1C681F57DF6F}" destId="{3DB0CD49-9114-45E2-99BE-FBB39E4557EE}" srcOrd="0" destOrd="0" presId="urn:microsoft.com/office/officeart/2005/8/layout/hProcess6"/>
    <dgm:cxn modelId="{598D011B-62A6-4CFA-9FE5-9B8CA7A397C8}" type="presParOf" srcId="{53898F2B-E770-4F76-A4E1-8CA95269D97A}" destId="{4330FFD7-28E6-4AE5-998E-CD7DC7AAD43F}" srcOrd="0" destOrd="0" presId="urn:microsoft.com/office/officeart/2005/8/layout/hProcess6"/>
    <dgm:cxn modelId="{45E45C97-B76C-404A-9BDF-5E7745386AED}" type="presParOf" srcId="{4330FFD7-28E6-4AE5-998E-CD7DC7AAD43F}" destId="{AA19AA99-FF03-46E9-9C0D-CF87828193FE}" srcOrd="0" destOrd="0" presId="urn:microsoft.com/office/officeart/2005/8/layout/hProcess6"/>
    <dgm:cxn modelId="{077206CA-27EB-4549-BFA7-E274CA8BC7A2}" type="presParOf" srcId="{4330FFD7-28E6-4AE5-998E-CD7DC7AAD43F}" destId="{E272C515-2EAD-4D22-A063-34C5FFB911C8}" srcOrd="1" destOrd="0" presId="urn:microsoft.com/office/officeart/2005/8/layout/hProcess6"/>
    <dgm:cxn modelId="{AFE0F96D-8F6E-44A3-907C-4451DF7A052C}" type="presParOf" srcId="{4330FFD7-28E6-4AE5-998E-CD7DC7AAD43F}" destId="{EBC9BD15-96AB-441C-96B2-D237FE30ED14}" srcOrd="2" destOrd="0" presId="urn:microsoft.com/office/officeart/2005/8/layout/hProcess6"/>
    <dgm:cxn modelId="{685B1A98-1770-4AC3-9994-211504B9213D}" type="presParOf" srcId="{4330FFD7-28E6-4AE5-998E-CD7DC7AAD43F}" destId="{33B5CEFA-71C3-48EB-999D-AF3360179D53}" srcOrd="3" destOrd="0" presId="urn:microsoft.com/office/officeart/2005/8/layout/hProcess6"/>
    <dgm:cxn modelId="{2B8AF365-56B3-4B60-BD6E-DA37181E6DB3}" type="presParOf" srcId="{53898F2B-E770-4F76-A4E1-8CA95269D97A}" destId="{44F2045E-8DF1-4DE5-874D-2203EE51DC8F}" srcOrd="1" destOrd="0" presId="urn:microsoft.com/office/officeart/2005/8/layout/hProcess6"/>
    <dgm:cxn modelId="{993E4C92-715E-4BCF-B10E-F7D18D2835C4}" type="presParOf" srcId="{53898F2B-E770-4F76-A4E1-8CA95269D97A}" destId="{0D948D92-C6F8-423C-BD8C-E6ECE2BB7918}" srcOrd="2" destOrd="0" presId="urn:microsoft.com/office/officeart/2005/8/layout/hProcess6"/>
    <dgm:cxn modelId="{E9D4259E-EB2D-4D98-9747-811CFEC130B4}" type="presParOf" srcId="{0D948D92-C6F8-423C-BD8C-E6ECE2BB7918}" destId="{2EE9F13D-389A-4E88-861F-1F04878A7ACE}" srcOrd="0" destOrd="0" presId="urn:microsoft.com/office/officeart/2005/8/layout/hProcess6"/>
    <dgm:cxn modelId="{F5CF5ABE-0294-42C8-9D9A-CBA46B8609FF}" type="presParOf" srcId="{0D948D92-C6F8-423C-BD8C-E6ECE2BB7918}" destId="{3AD1205B-6481-48F8-A792-1403EB7EAC69}" srcOrd="1" destOrd="0" presId="urn:microsoft.com/office/officeart/2005/8/layout/hProcess6"/>
    <dgm:cxn modelId="{2F9B958A-3D82-47D7-9ADA-B4BEDEE305F7}" type="presParOf" srcId="{0D948D92-C6F8-423C-BD8C-E6ECE2BB7918}" destId="{32889AB6-88BD-45BE-9ACE-BB9140DCC268}" srcOrd="2" destOrd="0" presId="urn:microsoft.com/office/officeart/2005/8/layout/hProcess6"/>
    <dgm:cxn modelId="{7925EB1B-4650-4901-916C-9FACFA0C888D}" type="presParOf" srcId="{0D948D92-C6F8-423C-BD8C-E6ECE2BB7918}" destId="{3DB0CD49-9114-45E2-99BE-FBB39E4557EE}" srcOrd="3" destOrd="0" presId="urn:microsoft.com/office/officeart/2005/8/layout/hProcess6"/>
    <dgm:cxn modelId="{BAE91BD2-2EF2-44AC-BF0C-4F18E08EC9BD}" type="presParOf" srcId="{53898F2B-E770-4F76-A4E1-8CA95269D97A}" destId="{916ACE7F-91F3-46E7-AD68-93CD2767E724}" srcOrd="3" destOrd="0" presId="urn:microsoft.com/office/officeart/2005/8/layout/hProcess6"/>
    <dgm:cxn modelId="{597EF93B-AFD9-4FED-B4C2-C3F9626EF37A}" type="presParOf" srcId="{53898F2B-E770-4F76-A4E1-8CA95269D97A}" destId="{996E906D-3927-4B60-BB3D-23CD3B7771D2}" srcOrd="4" destOrd="0" presId="urn:microsoft.com/office/officeart/2005/8/layout/hProcess6"/>
    <dgm:cxn modelId="{592C3918-9412-417B-B27F-222EA7FD2144}" type="presParOf" srcId="{996E906D-3927-4B60-BB3D-23CD3B7771D2}" destId="{D25785D7-7D36-4712-9957-9077BFA4C2CD}" srcOrd="0" destOrd="0" presId="urn:microsoft.com/office/officeart/2005/8/layout/hProcess6"/>
    <dgm:cxn modelId="{2CAD95F1-C4B1-47E4-BFDF-428712670BD6}" type="presParOf" srcId="{996E906D-3927-4B60-BB3D-23CD3B7771D2}" destId="{6A617CED-684E-4682-8C25-295DCA487921}" srcOrd="1" destOrd="0" presId="urn:microsoft.com/office/officeart/2005/8/layout/hProcess6"/>
    <dgm:cxn modelId="{C2B502FA-D7E0-42F5-9073-F9659C4F20A8}" type="presParOf" srcId="{996E906D-3927-4B60-BB3D-23CD3B7771D2}" destId="{AE09106D-680E-4782-9626-B302A821C3C8}" srcOrd="2" destOrd="0" presId="urn:microsoft.com/office/officeart/2005/8/layout/hProcess6"/>
    <dgm:cxn modelId="{D747B22B-998F-42D2-9720-EFDDE2EB7ECC}" type="presParOf" srcId="{996E906D-3927-4B60-BB3D-23CD3B7771D2}" destId="{41C9A1A7-8A05-4C15-BB1B-A67484978811}" srcOrd="3" destOrd="0" presId="urn:microsoft.com/office/officeart/2005/8/layout/hProcess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E8ACF68-C52C-479C-B146-9D3FB562E027}" type="doc">
      <dgm:prSet loTypeId="urn:microsoft.com/office/officeart/2005/8/layout/hProcess6" loCatId="process" qsTypeId="urn:microsoft.com/office/officeart/2005/8/quickstyle/simple1" qsCatId="simple" csTypeId="urn:microsoft.com/office/officeart/2005/8/colors/accent1_2" csCatId="accent1" phldr="1"/>
      <dgm:spPr/>
      <dgm:t>
        <a:bodyPr/>
        <a:lstStyle/>
        <a:p>
          <a:endParaRPr lang="en-US"/>
        </a:p>
      </dgm:t>
    </dgm:pt>
    <dgm:pt modelId="{4CD977DA-F055-4C83-ACCC-EFB239E51CB3}">
      <dgm:prSet phldrT="[Text]"/>
      <dgm:spPr>
        <a:solidFill>
          <a:srgbClr val="1E7FB8"/>
        </a:solidFill>
      </dgm:spPr>
      <dgm:t>
        <a:bodyPr/>
        <a:lstStyle/>
        <a:p>
          <a:r>
            <a:rPr lang="en-US" b="1" dirty="0" smtClean="0">
              <a:latin typeface="Calibri" pitchFamily="34" charset="0"/>
              <a:cs typeface="Calibri" pitchFamily="34" charset="0"/>
            </a:rPr>
            <a:t>2015</a:t>
          </a:r>
          <a:endParaRPr lang="en-US" b="1" dirty="0">
            <a:latin typeface="Calibri" pitchFamily="34" charset="0"/>
            <a:cs typeface="Calibri" pitchFamily="34" charset="0"/>
          </a:endParaRPr>
        </a:p>
      </dgm:t>
    </dgm:pt>
    <dgm:pt modelId="{1EAD1E7E-B256-47C6-90C2-D0672C8F394D}" type="parTrans" cxnId="{91A8E4F5-25C8-46AB-8A58-9D923B54A82D}">
      <dgm:prSet/>
      <dgm:spPr/>
      <dgm:t>
        <a:bodyPr/>
        <a:lstStyle/>
        <a:p>
          <a:endParaRPr lang="en-US">
            <a:latin typeface="Calibri" pitchFamily="34" charset="0"/>
            <a:cs typeface="Calibri" pitchFamily="34" charset="0"/>
          </a:endParaRPr>
        </a:p>
      </dgm:t>
    </dgm:pt>
    <dgm:pt modelId="{07415967-06B0-4431-ABB4-54B2DECC1E01}" type="sibTrans" cxnId="{91A8E4F5-25C8-46AB-8A58-9D923B54A82D}">
      <dgm:prSet/>
      <dgm:spPr/>
      <dgm:t>
        <a:bodyPr/>
        <a:lstStyle/>
        <a:p>
          <a:endParaRPr lang="en-US">
            <a:latin typeface="Calibri" pitchFamily="34" charset="0"/>
            <a:cs typeface="Calibri" pitchFamily="34" charset="0"/>
          </a:endParaRPr>
        </a:p>
      </dgm:t>
    </dgm:pt>
    <dgm:pt modelId="{DF337E61-2EB9-422B-9BAB-A938F1C7EF53}">
      <dgm:prSet phldrT="[Text]"/>
      <dgm:spPr>
        <a:solidFill>
          <a:srgbClr val="FFC000">
            <a:alpha val="90000"/>
          </a:srgbClr>
        </a:solidFill>
        <a:ln>
          <a:noFill/>
        </a:ln>
      </dgm:spPr>
      <dgm:t>
        <a:bodyPr/>
        <a:lstStyle/>
        <a:p>
          <a:r>
            <a:rPr lang="en-US" b="1" dirty="0" smtClean="0">
              <a:latin typeface="Calibri" pitchFamily="34" charset="0"/>
              <a:cs typeface="Calibri" pitchFamily="34" charset="0"/>
            </a:rPr>
            <a:t>WHA68</a:t>
          </a:r>
        </a:p>
        <a:p>
          <a:r>
            <a:rPr lang="en-US" b="1" dirty="0" smtClean="0">
              <a:latin typeface="Calibri" pitchFamily="34" charset="0"/>
              <a:cs typeface="Calibri" pitchFamily="34" charset="0"/>
            </a:rPr>
            <a:t>(2016)</a:t>
          </a:r>
          <a:endParaRPr lang="en-US" b="1" dirty="0">
            <a:latin typeface="Calibri" pitchFamily="34" charset="0"/>
            <a:cs typeface="Calibri" pitchFamily="34" charset="0"/>
          </a:endParaRPr>
        </a:p>
      </dgm:t>
    </dgm:pt>
    <dgm:pt modelId="{63394387-896A-4369-A1AB-8E234B0137AA}" type="parTrans" cxnId="{B078FD41-772B-4BF4-A34A-4EFA6B7A3793}">
      <dgm:prSet/>
      <dgm:spPr/>
      <dgm:t>
        <a:bodyPr/>
        <a:lstStyle/>
        <a:p>
          <a:endParaRPr lang="en-US">
            <a:latin typeface="Calibri" pitchFamily="34" charset="0"/>
            <a:cs typeface="Calibri" pitchFamily="34" charset="0"/>
          </a:endParaRPr>
        </a:p>
      </dgm:t>
    </dgm:pt>
    <dgm:pt modelId="{F869DA61-C0B6-4A72-9BD6-185DFB344B6D}" type="sibTrans" cxnId="{B078FD41-772B-4BF4-A34A-4EFA6B7A3793}">
      <dgm:prSet/>
      <dgm:spPr/>
      <dgm:t>
        <a:bodyPr/>
        <a:lstStyle/>
        <a:p>
          <a:endParaRPr lang="en-US">
            <a:latin typeface="Calibri" pitchFamily="34" charset="0"/>
            <a:cs typeface="Calibri" pitchFamily="34" charset="0"/>
          </a:endParaRPr>
        </a:p>
      </dgm:t>
    </dgm:pt>
    <dgm:pt modelId="{974D7935-2C6C-4C5A-B1A8-1C681F57DF6F}">
      <dgm:prSet phldrT="[Text]"/>
      <dgm:spPr>
        <a:solidFill>
          <a:srgbClr val="1E7FB8"/>
        </a:solidFill>
      </dgm:spPr>
      <dgm:t>
        <a:bodyPr/>
        <a:lstStyle/>
        <a:p>
          <a:r>
            <a:rPr lang="en-US" b="1" dirty="0" smtClean="0">
              <a:latin typeface="Calibri" pitchFamily="34" charset="0"/>
              <a:cs typeface="Calibri" pitchFamily="34" charset="0"/>
            </a:rPr>
            <a:t>2017</a:t>
          </a:r>
          <a:endParaRPr lang="en-US" b="1" dirty="0">
            <a:latin typeface="Calibri" pitchFamily="34" charset="0"/>
            <a:cs typeface="Calibri" pitchFamily="34" charset="0"/>
          </a:endParaRPr>
        </a:p>
      </dgm:t>
    </dgm:pt>
    <dgm:pt modelId="{D3F64C66-434E-44B7-A9BA-21BEE7CCD520}" type="parTrans" cxnId="{C0411DDA-895B-41E4-AFCF-9E0BBCF23C89}">
      <dgm:prSet/>
      <dgm:spPr/>
      <dgm:t>
        <a:bodyPr/>
        <a:lstStyle/>
        <a:p>
          <a:endParaRPr lang="en-US">
            <a:latin typeface="Calibri" pitchFamily="34" charset="0"/>
            <a:cs typeface="Calibri" pitchFamily="34" charset="0"/>
          </a:endParaRPr>
        </a:p>
      </dgm:t>
    </dgm:pt>
    <dgm:pt modelId="{0F7EABD2-A469-4D96-8575-59D8791444E4}" type="sibTrans" cxnId="{C0411DDA-895B-41E4-AFCF-9E0BBCF23C89}">
      <dgm:prSet/>
      <dgm:spPr/>
      <dgm:t>
        <a:bodyPr/>
        <a:lstStyle/>
        <a:p>
          <a:endParaRPr lang="en-US">
            <a:latin typeface="Calibri" pitchFamily="34" charset="0"/>
            <a:cs typeface="Calibri" pitchFamily="34" charset="0"/>
          </a:endParaRPr>
        </a:p>
      </dgm:t>
    </dgm:pt>
    <dgm:pt modelId="{FDDE25DB-B847-457F-AC47-B66D28F8C455}">
      <dgm:prSet phldrT="[Text]"/>
      <dgm:spPr>
        <a:solidFill>
          <a:srgbClr val="99CC00">
            <a:alpha val="90000"/>
          </a:srgbClr>
        </a:solidFill>
        <a:ln>
          <a:noFill/>
        </a:ln>
      </dgm:spPr>
      <dgm:t>
        <a:bodyPr/>
        <a:lstStyle/>
        <a:p>
          <a:r>
            <a:rPr lang="en-US" b="1" dirty="0" smtClean="0">
              <a:latin typeface="Calibri" pitchFamily="34" charset="0"/>
              <a:cs typeface="Calibri" pitchFamily="34" charset="0"/>
            </a:rPr>
            <a:t>WHA69</a:t>
          </a:r>
          <a:br>
            <a:rPr lang="en-US" b="1" dirty="0" smtClean="0">
              <a:latin typeface="Calibri" pitchFamily="34" charset="0"/>
              <a:cs typeface="Calibri" pitchFamily="34" charset="0"/>
            </a:rPr>
          </a:br>
          <a:r>
            <a:rPr lang="en-US" b="1" dirty="0" smtClean="0">
              <a:latin typeface="Calibri" pitchFamily="34" charset="0"/>
              <a:cs typeface="Calibri" pitchFamily="34" charset="0"/>
            </a:rPr>
            <a:t>(2018)</a:t>
          </a:r>
          <a:endParaRPr lang="en-US" b="1" dirty="0">
            <a:latin typeface="Calibri" pitchFamily="34" charset="0"/>
            <a:cs typeface="Calibri" pitchFamily="34" charset="0"/>
          </a:endParaRPr>
        </a:p>
      </dgm:t>
    </dgm:pt>
    <dgm:pt modelId="{5B73B0BB-76F2-4D8C-B2DD-5587361C2867}" type="parTrans" cxnId="{1ECDDA21-4FD7-4F94-9861-A5C8A3E4E168}">
      <dgm:prSet/>
      <dgm:spPr/>
      <dgm:t>
        <a:bodyPr/>
        <a:lstStyle/>
        <a:p>
          <a:endParaRPr lang="en-US">
            <a:latin typeface="Calibri" pitchFamily="34" charset="0"/>
            <a:cs typeface="Calibri" pitchFamily="34" charset="0"/>
          </a:endParaRPr>
        </a:p>
      </dgm:t>
    </dgm:pt>
    <dgm:pt modelId="{E6D2F5A6-58F9-42D1-B159-AF79CCC2F2E2}" type="sibTrans" cxnId="{1ECDDA21-4FD7-4F94-9861-A5C8A3E4E168}">
      <dgm:prSet/>
      <dgm:spPr/>
      <dgm:t>
        <a:bodyPr/>
        <a:lstStyle/>
        <a:p>
          <a:endParaRPr lang="en-US">
            <a:latin typeface="Calibri" pitchFamily="34" charset="0"/>
            <a:cs typeface="Calibri" pitchFamily="34" charset="0"/>
          </a:endParaRPr>
        </a:p>
      </dgm:t>
    </dgm:pt>
    <dgm:pt modelId="{6510721C-0CFD-48C0-844D-7334745AC215}">
      <dgm:prSet phldrT="[Text]"/>
      <dgm:spPr>
        <a:solidFill>
          <a:srgbClr val="1E7FB8"/>
        </a:solidFill>
      </dgm:spPr>
      <dgm:t>
        <a:bodyPr/>
        <a:lstStyle/>
        <a:p>
          <a:r>
            <a:rPr lang="en-US" b="1" dirty="0" smtClean="0">
              <a:latin typeface="Calibri" pitchFamily="34" charset="0"/>
              <a:cs typeface="Calibri" pitchFamily="34" charset="0"/>
            </a:rPr>
            <a:t>2020</a:t>
          </a:r>
          <a:endParaRPr lang="en-US" b="1" dirty="0">
            <a:latin typeface="Calibri" pitchFamily="34" charset="0"/>
            <a:cs typeface="Calibri" pitchFamily="34" charset="0"/>
          </a:endParaRPr>
        </a:p>
      </dgm:t>
    </dgm:pt>
    <dgm:pt modelId="{BBD483BA-B9A3-423F-BED6-AD71BB19794D}" type="parTrans" cxnId="{A8BBB9F3-8014-44BE-ACE2-C806B995BF9B}">
      <dgm:prSet/>
      <dgm:spPr/>
      <dgm:t>
        <a:bodyPr/>
        <a:lstStyle/>
        <a:p>
          <a:endParaRPr lang="en-US">
            <a:latin typeface="Calibri" pitchFamily="34" charset="0"/>
            <a:cs typeface="Calibri" pitchFamily="34" charset="0"/>
          </a:endParaRPr>
        </a:p>
      </dgm:t>
    </dgm:pt>
    <dgm:pt modelId="{9BC34BBD-2743-4154-8833-1D601D4C6E3D}" type="sibTrans" cxnId="{A8BBB9F3-8014-44BE-ACE2-C806B995BF9B}">
      <dgm:prSet/>
      <dgm:spPr/>
      <dgm:t>
        <a:bodyPr/>
        <a:lstStyle/>
        <a:p>
          <a:endParaRPr lang="en-US">
            <a:latin typeface="Calibri" pitchFamily="34" charset="0"/>
            <a:cs typeface="Calibri" pitchFamily="34" charset="0"/>
          </a:endParaRPr>
        </a:p>
      </dgm:t>
    </dgm:pt>
    <dgm:pt modelId="{20458027-F3A7-45F7-8EA3-1CE85B9D9D8C}">
      <dgm:prSet phldrT="[Text]"/>
      <dgm:spPr>
        <a:solidFill>
          <a:srgbClr val="F89321">
            <a:alpha val="90000"/>
          </a:srgbClr>
        </a:solidFill>
        <a:ln>
          <a:noFill/>
        </a:ln>
      </dgm:spPr>
      <dgm:t>
        <a:bodyPr/>
        <a:lstStyle/>
        <a:p>
          <a:r>
            <a:rPr lang="en-US" b="1" dirty="0" smtClean="0">
              <a:latin typeface="Calibri" pitchFamily="34" charset="0"/>
              <a:cs typeface="Calibri" pitchFamily="34" charset="0"/>
            </a:rPr>
            <a:t>WHA73</a:t>
          </a:r>
          <a:br>
            <a:rPr lang="en-US" b="1" dirty="0" smtClean="0">
              <a:latin typeface="Calibri" pitchFamily="34" charset="0"/>
              <a:cs typeface="Calibri" pitchFamily="34" charset="0"/>
            </a:rPr>
          </a:br>
          <a:r>
            <a:rPr lang="en-US" b="1" dirty="0" smtClean="0">
              <a:latin typeface="Calibri" pitchFamily="34" charset="0"/>
              <a:cs typeface="Calibri" pitchFamily="34" charset="0"/>
            </a:rPr>
            <a:t>(2021)</a:t>
          </a:r>
          <a:endParaRPr lang="en-US" b="1" dirty="0">
            <a:latin typeface="Calibri" pitchFamily="34" charset="0"/>
            <a:cs typeface="Calibri" pitchFamily="34" charset="0"/>
          </a:endParaRPr>
        </a:p>
      </dgm:t>
    </dgm:pt>
    <dgm:pt modelId="{B8022D42-210A-4488-94F8-C6FC1082717B}" type="parTrans" cxnId="{32AC0A55-512A-40BD-BDB7-FD5276B94F1C}">
      <dgm:prSet/>
      <dgm:spPr/>
      <dgm:t>
        <a:bodyPr/>
        <a:lstStyle/>
        <a:p>
          <a:endParaRPr lang="en-US">
            <a:latin typeface="Calibri" pitchFamily="34" charset="0"/>
            <a:cs typeface="Calibri" pitchFamily="34" charset="0"/>
          </a:endParaRPr>
        </a:p>
      </dgm:t>
    </dgm:pt>
    <dgm:pt modelId="{2443F8B6-978D-49A0-BEB3-CDADDE83BDA0}" type="sibTrans" cxnId="{32AC0A55-512A-40BD-BDB7-FD5276B94F1C}">
      <dgm:prSet/>
      <dgm:spPr/>
      <dgm:t>
        <a:bodyPr/>
        <a:lstStyle/>
        <a:p>
          <a:endParaRPr lang="en-US">
            <a:latin typeface="Calibri" pitchFamily="34" charset="0"/>
            <a:cs typeface="Calibri" pitchFamily="34" charset="0"/>
          </a:endParaRPr>
        </a:p>
      </dgm:t>
    </dgm:pt>
    <dgm:pt modelId="{53898F2B-E770-4F76-A4E1-8CA95269D97A}" type="pres">
      <dgm:prSet presAssocID="{AE8ACF68-C52C-479C-B146-9D3FB562E027}" presName="theList" presStyleCnt="0">
        <dgm:presLayoutVars>
          <dgm:dir/>
          <dgm:animLvl val="lvl"/>
          <dgm:resizeHandles val="exact"/>
        </dgm:presLayoutVars>
      </dgm:prSet>
      <dgm:spPr/>
      <dgm:t>
        <a:bodyPr/>
        <a:lstStyle/>
        <a:p>
          <a:endParaRPr lang="en-US"/>
        </a:p>
      </dgm:t>
    </dgm:pt>
    <dgm:pt modelId="{4330FFD7-28E6-4AE5-998E-CD7DC7AAD43F}" type="pres">
      <dgm:prSet presAssocID="{4CD977DA-F055-4C83-ACCC-EFB239E51CB3}" presName="compNode" presStyleCnt="0"/>
      <dgm:spPr/>
    </dgm:pt>
    <dgm:pt modelId="{AA19AA99-FF03-46E9-9C0D-CF87828193FE}" type="pres">
      <dgm:prSet presAssocID="{4CD977DA-F055-4C83-ACCC-EFB239E51CB3}" presName="noGeometry" presStyleCnt="0"/>
      <dgm:spPr/>
    </dgm:pt>
    <dgm:pt modelId="{E272C515-2EAD-4D22-A063-34C5FFB911C8}" type="pres">
      <dgm:prSet presAssocID="{4CD977DA-F055-4C83-ACCC-EFB239E51CB3}" presName="childTextVisible" presStyleLbl="bgAccFollowNode1" presStyleIdx="0" presStyleCnt="3">
        <dgm:presLayoutVars>
          <dgm:bulletEnabled val="1"/>
        </dgm:presLayoutVars>
      </dgm:prSet>
      <dgm:spPr/>
      <dgm:t>
        <a:bodyPr/>
        <a:lstStyle/>
        <a:p>
          <a:endParaRPr lang="en-US"/>
        </a:p>
      </dgm:t>
    </dgm:pt>
    <dgm:pt modelId="{EBC9BD15-96AB-441C-96B2-D237FE30ED14}" type="pres">
      <dgm:prSet presAssocID="{4CD977DA-F055-4C83-ACCC-EFB239E51CB3}" presName="childTextHidden" presStyleLbl="bgAccFollowNode1" presStyleIdx="0" presStyleCnt="3"/>
      <dgm:spPr/>
      <dgm:t>
        <a:bodyPr/>
        <a:lstStyle/>
        <a:p>
          <a:endParaRPr lang="en-US"/>
        </a:p>
      </dgm:t>
    </dgm:pt>
    <dgm:pt modelId="{33B5CEFA-71C3-48EB-999D-AF3360179D53}" type="pres">
      <dgm:prSet presAssocID="{4CD977DA-F055-4C83-ACCC-EFB239E51CB3}" presName="parentText" presStyleLbl="node1" presStyleIdx="0" presStyleCnt="3">
        <dgm:presLayoutVars>
          <dgm:chMax val="1"/>
          <dgm:bulletEnabled val="1"/>
        </dgm:presLayoutVars>
      </dgm:prSet>
      <dgm:spPr/>
      <dgm:t>
        <a:bodyPr/>
        <a:lstStyle/>
        <a:p>
          <a:endParaRPr lang="en-US"/>
        </a:p>
      </dgm:t>
    </dgm:pt>
    <dgm:pt modelId="{44F2045E-8DF1-4DE5-874D-2203EE51DC8F}" type="pres">
      <dgm:prSet presAssocID="{4CD977DA-F055-4C83-ACCC-EFB239E51CB3}" presName="aSpace" presStyleCnt="0"/>
      <dgm:spPr/>
    </dgm:pt>
    <dgm:pt modelId="{0D948D92-C6F8-423C-BD8C-E6ECE2BB7918}" type="pres">
      <dgm:prSet presAssocID="{974D7935-2C6C-4C5A-B1A8-1C681F57DF6F}" presName="compNode" presStyleCnt="0"/>
      <dgm:spPr/>
    </dgm:pt>
    <dgm:pt modelId="{2EE9F13D-389A-4E88-861F-1F04878A7ACE}" type="pres">
      <dgm:prSet presAssocID="{974D7935-2C6C-4C5A-B1A8-1C681F57DF6F}" presName="noGeometry" presStyleCnt="0"/>
      <dgm:spPr/>
    </dgm:pt>
    <dgm:pt modelId="{3AD1205B-6481-48F8-A792-1403EB7EAC69}" type="pres">
      <dgm:prSet presAssocID="{974D7935-2C6C-4C5A-B1A8-1C681F57DF6F}" presName="childTextVisible" presStyleLbl="bgAccFollowNode1" presStyleIdx="1" presStyleCnt="3">
        <dgm:presLayoutVars>
          <dgm:bulletEnabled val="1"/>
        </dgm:presLayoutVars>
      </dgm:prSet>
      <dgm:spPr/>
      <dgm:t>
        <a:bodyPr/>
        <a:lstStyle/>
        <a:p>
          <a:endParaRPr lang="en-US"/>
        </a:p>
      </dgm:t>
    </dgm:pt>
    <dgm:pt modelId="{32889AB6-88BD-45BE-9ACE-BB9140DCC268}" type="pres">
      <dgm:prSet presAssocID="{974D7935-2C6C-4C5A-B1A8-1C681F57DF6F}" presName="childTextHidden" presStyleLbl="bgAccFollowNode1" presStyleIdx="1" presStyleCnt="3"/>
      <dgm:spPr/>
      <dgm:t>
        <a:bodyPr/>
        <a:lstStyle/>
        <a:p>
          <a:endParaRPr lang="en-US"/>
        </a:p>
      </dgm:t>
    </dgm:pt>
    <dgm:pt modelId="{3DB0CD49-9114-45E2-99BE-FBB39E4557EE}" type="pres">
      <dgm:prSet presAssocID="{974D7935-2C6C-4C5A-B1A8-1C681F57DF6F}" presName="parentText" presStyleLbl="node1" presStyleIdx="1" presStyleCnt="3">
        <dgm:presLayoutVars>
          <dgm:chMax val="1"/>
          <dgm:bulletEnabled val="1"/>
        </dgm:presLayoutVars>
      </dgm:prSet>
      <dgm:spPr/>
      <dgm:t>
        <a:bodyPr/>
        <a:lstStyle/>
        <a:p>
          <a:endParaRPr lang="en-US"/>
        </a:p>
      </dgm:t>
    </dgm:pt>
    <dgm:pt modelId="{916ACE7F-91F3-46E7-AD68-93CD2767E724}" type="pres">
      <dgm:prSet presAssocID="{974D7935-2C6C-4C5A-B1A8-1C681F57DF6F}" presName="aSpace" presStyleCnt="0"/>
      <dgm:spPr/>
    </dgm:pt>
    <dgm:pt modelId="{996E906D-3927-4B60-BB3D-23CD3B7771D2}" type="pres">
      <dgm:prSet presAssocID="{6510721C-0CFD-48C0-844D-7334745AC215}" presName="compNode" presStyleCnt="0"/>
      <dgm:spPr/>
    </dgm:pt>
    <dgm:pt modelId="{D25785D7-7D36-4712-9957-9077BFA4C2CD}" type="pres">
      <dgm:prSet presAssocID="{6510721C-0CFD-48C0-844D-7334745AC215}" presName="noGeometry" presStyleCnt="0"/>
      <dgm:spPr/>
    </dgm:pt>
    <dgm:pt modelId="{6A617CED-684E-4682-8C25-295DCA487921}" type="pres">
      <dgm:prSet presAssocID="{6510721C-0CFD-48C0-844D-7334745AC215}" presName="childTextVisible" presStyleLbl="bgAccFollowNode1" presStyleIdx="2" presStyleCnt="3">
        <dgm:presLayoutVars>
          <dgm:bulletEnabled val="1"/>
        </dgm:presLayoutVars>
      </dgm:prSet>
      <dgm:spPr/>
      <dgm:t>
        <a:bodyPr/>
        <a:lstStyle/>
        <a:p>
          <a:endParaRPr lang="en-US"/>
        </a:p>
      </dgm:t>
    </dgm:pt>
    <dgm:pt modelId="{AE09106D-680E-4782-9626-B302A821C3C8}" type="pres">
      <dgm:prSet presAssocID="{6510721C-0CFD-48C0-844D-7334745AC215}" presName="childTextHidden" presStyleLbl="bgAccFollowNode1" presStyleIdx="2" presStyleCnt="3"/>
      <dgm:spPr/>
      <dgm:t>
        <a:bodyPr/>
        <a:lstStyle/>
        <a:p>
          <a:endParaRPr lang="en-US"/>
        </a:p>
      </dgm:t>
    </dgm:pt>
    <dgm:pt modelId="{41C9A1A7-8A05-4C15-BB1B-A67484978811}" type="pres">
      <dgm:prSet presAssocID="{6510721C-0CFD-48C0-844D-7334745AC215}" presName="parentText" presStyleLbl="node1" presStyleIdx="2" presStyleCnt="3">
        <dgm:presLayoutVars>
          <dgm:chMax val="1"/>
          <dgm:bulletEnabled val="1"/>
        </dgm:presLayoutVars>
      </dgm:prSet>
      <dgm:spPr/>
      <dgm:t>
        <a:bodyPr/>
        <a:lstStyle/>
        <a:p>
          <a:endParaRPr lang="en-US"/>
        </a:p>
      </dgm:t>
    </dgm:pt>
  </dgm:ptLst>
  <dgm:cxnLst>
    <dgm:cxn modelId="{32AC0A55-512A-40BD-BDB7-FD5276B94F1C}" srcId="{6510721C-0CFD-48C0-844D-7334745AC215}" destId="{20458027-F3A7-45F7-8EA3-1CE85B9D9D8C}" srcOrd="0" destOrd="0" parTransId="{B8022D42-210A-4488-94F8-C6FC1082717B}" sibTransId="{2443F8B6-978D-49A0-BEB3-CDADDE83BDA0}"/>
    <dgm:cxn modelId="{B161F464-5F87-4FFA-9C60-7DB1EF806A9C}" type="presOf" srcId="{AE8ACF68-C52C-479C-B146-9D3FB562E027}" destId="{53898F2B-E770-4F76-A4E1-8CA95269D97A}" srcOrd="0" destOrd="0" presId="urn:microsoft.com/office/officeart/2005/8/layout/hProcess6"/>
    <dgm:cxn modelId="{2EECBDE1-FB6C-45E5-82B8-8CF58E8B6854}" type="presOf" srcId="{4CD977DA-F055-4C83-ACCC-EFB239E51CB3}" destId="{33B5CEFA-71C3-48EB-999D-AF3360179D53}" srcOrd="0" destOrd="0" presId="urn:microsoft.com/office/officeart/2005/8/layout/hProcess6"/>
    <dgm:cxn modelId="{A8BBB9F3-8014-44BE-ACE2-C806B995BF9B}" srcId="{AE8ACF68-C52C-479C-B146-9D3FB562E027}" destId="{6510721C-0CFD-48C0-844D-7334745AC215}" srcOrd="2" destOrd="0" parTransId="{BBD483BA-B9A3-423F-BED6-AD71BB19794D}" sibTransId="{9BC34BBD-2743-4154-8833-1D601D4C6E3D}"/>
    <dgm:cxn modelId="{83A8A75A-E1F1-4365-A0EB-90E202BA837D}" type="presOf" srcId="{6510721C-0CFD-48C0-844D-7334745AC215}" destId="{41C9A1A7-8A05-4C15-BB1B-A67484978811}" srcOrd="0" destOrd="0" presId="urn:microsoft.com/office/officeart/2005/8/layout/hProcess6"/>
    <dgm:cxn modelId="{91A8E4F5-25C8-46AB-8A58-9D923B54A82D}" srcId="{AE8ACF68-C52C-479C-B146-9D3FB562E027}" destId="{4CD977DA-F055-4C83-ACCC-EFB239E51CB3}" srcOrd="0" destOrd="0" parTransId="{1EAD1E7E-B256-47C6-90C2-D0672C8F394D}" sibTransId="{07415967-06B0-4431-ABB4-54B2DECC1E01}"/>
    <dgm:cxn modelId="{1ECDDA21-4FD7-4F94-9861-A5C8A3E4E168}" srcId="{974D7935-2C6C-4C5A-B1A8-1C681F57DF6F}" destId="{FDDE25DB-B847-457F-AC47-B66D28F8C455}" srcOrd="0" destOrd="0" parTransId="{5B73B0BB-76F2-4D8C-B2DD-5587361C2867}" sibTransId="{E6D2F5A6-58F9-42D1-B159-AF79CCC2F2E2}"/>
    <dgm:cxn modelId="{BB0D1FCA-90A7-4F4C-B04B-54A3ACEE874F}" type="presOf" srcId="{DF337E61-2EB9-422B-9BAB-A938F1C7EF53}" destId="{E272C515-2EAD-4D22-A063-34C5FFB911C8}" srcOrd="0" destOrd="0" presId="urn:microsoft.com/office/officeart/2005/8/layout/hProcess6"/>
    <dgm:cxn modelId="{D66CA108-CD73-47C2-8589-BE68357AD87E}" type="presOf" srcId="{DF337E61-2EB9-422B-9BAB-A938F1C7EF53}" destId="{EBC9BD15-96AB-441C-96B2-D237FE30ED14}" srcOrd="1" destOrd="0" presId="urn:microsoft.com/office/officeart/2005/8/layout/hProcess6"/>
    <dgm:cxn modelId="{6F3AF432-6A15-412E-9097-A2C51A2833B3}" type="presOf" srcId="{FDDE25DB-B847-457F-AC47-B66D28F8C455}" destId="{3AD1205B-6481-48F8-A792-1403EB7EAC69}" srcOrd="0" destOrd="0" presId="urn:microsoft.com/office/officeart/2005/8/layout/hProcess6"/>
    <dgm:cxn modelId="{CC7EF1FD-FC9F-4A12-94B9-DC2984C33994}" type="presOf" srcId="{974D7935-2C6C-4C5A-B1A8-1C681F57DF6F}" destId="{3DB0CD49-9114-45E2-99BE-FBB39E4557EE}" srcOrd="0" destOrd="0" presId="urn:microsoft.com/office/officeart/2005/8/layout/hProcess6"/>
    <dgm:cxn modelId="{4437F78D-2BE2-4FFC-8D51-7E21B6BF7EF1}" type="presOf" srcId="{20458027-F3A7-45F7-8EA3-1CE85B9D9D8C}" destId="{AE09106D-680E-4782-9626-B302A821C3C8}" srcOrd="1" destOrd="0" presId="urn:microsoft.com/office/officeart/2005/8/layout/hProcess6"/>
    <dgm:cxn modelId="{BCA9CE6E-2A1C-4C9F-BEDA-493F6C3FA39B}" type="presOf" srcId="{FDDE25DB-B847-457F-AC47-B66D28F8C455}" destId="{32889AB6-88BD-45BE-9ACE-BB9140DCC268}" srcOrd="1" destOrd="0" presId="urn:microsoft.com/office/officeart/2005/8/layout/hProcess6"/>
    <dgm:cxn modelId="{C0411DDA-895B-41E4-AFCF-9E0BBCF23C89}" srcId="{AE8ACF68-C52C-479C-B146-9D3FB562E027}" destId="{974D7935-2C6C-4C5A-B1A8-1C681F57DF6F}" srcOrd="1" destOrd="0" parTransId="{D3F64C66-434E-44B7-A9BA-21BEE7CCD520}" sibTransId="{0F7EABD2-A469-4D96-8575-59D8791444E4}"/>
    <dgm:cxn modelId="{B078FD41-772B-4BF4-A34A-4EFA6B7A3793}" srcId="{4CD977DA-F055-4C83-ACCC-EFB239E51CB3}" destId="{DF337E61-2EB9-422B-9BAB-A938F1C7EF53}" srcOrd="0" destOrd="0" parTransId="{63394387-896A-4369-A1AB-8E234B0137AA}" sibTransId="{F869DA61-C0B6-4A72-9BD6-185DFB344B6D}"/>
    <dgm:cxn modelId="{6A371B4F-CA95-478E-BE94-F22C1972D15F}" type="presOf" srcId="{20458027-F3A7-45F7-8EA3-1CE85B9D9D8C}" destId="{6A617CED-684E-4682-8C25-295DCA487921}" srcOrd="0" destOrd="0" presId="urn:microsoft.com/office/officeart/2005/8/layout/hProcess6"/>
    <dgm:cxn modelId="{A85AC456-1A1F-499E-A19D-1F59568C68FF}" type="presParOf" srcId="{53898F2B-E770-4F76-A4E1-8CA95269D97A}" destId="{4330FFD7-28E6-4AE5-998E-CD7DC7AAD43F}" srcOrd="0" destOrd="0" presId="urn:microsoft.com/office/officeart/2005/8/layout/hProcess6"/>
    <dgm:cxn modelId="{820AACEB-ECBF-4FEB-AB59-E1CF98571C0D}" type="presParOf" srcId="{4330FFD7-28E6-4AE5-998E-CD7DC7AAD43F}" destId="{AA19AA99-FF03-46E9-9C0D-CF87828193FE}" srcOrd="0" destOrd="0" presId="urn:microsoft.com/office/officeart/2005/8/layout/hProcess6"/>
    <dgm:cxn modelId="{2E6A4307-D46B-4DFE-8C43-9FD1D1770AFD}" type="presParOf" srcId="{4330FFD7-28E6-4AE5-998E-CD7DC7AAD43F}" destId="{E272C515-2EAD-4D22-A063-34C5FFB911C8}" srcOrd="1" destOrd="0" presId="urn:microsoft.com/office/officeart/2005/8/layout/hProcess6"/>
    <dgm:cxn modelId="{08525673-9034-44CD-B372-A033B086ABBC}" type="presParOf" srcId="{4330FFD7-28E6-4AE5-998E-CD7DC7AAD43F}" destId="{EBC9BD15-96AB-441C-96B2-D237FE30ED14}" srcOrd="2" destOrd="0" presId="urn:microsoft.com/office/officeart/2005/8/layout/hProcess6"/>
    <dgm:cxn modelId="{0AE2A89D-2B0E-4E1C-B412-1A91FE8B988E}" type="presParOf" srcId="{4330FFD7-28E6-4AE5-998E-CD7DC7AAD43F}" destId="{33B5CEFA-71C3-48EB-999D-AF3360179D53}" srcOrd="3" destOrd="0" presId="urn:microsoft.com/office/officeart/2005/8/layout/hProcess6"/>
    <dgm:cxn modelId="{ED15680A-6AF3-4CFC-AC27-B7BF65FCBC5A}" type="presParOf" srcId="{53898F2B-E770-4F76-A4E1-8CA95269D97A}" destId="{44F2045E-8DF1-4DE5-874D-2203EE51DC8F}" srcOrd="1" destOrd="0" presId="urn:microsoft.com/office/officeart/2005/8/layout/hProcess6"/>
    <dgm:cxn modelId="{19E06AA8-AD52-4410-AC5B-369321D536FE}" type="presParOf" srcId="{53898F2B-E770-4F76-A4E1-8CA95269D97A}" destId="{0D948D92-C6F8-423C-BD8C-E6ECE2BB7918}" srcOrd="2" destOrd="0" presId="urn:microsoft.com/office/officeart/2005/8/layout/hProcess6"/>
    <dgm:cxn modelId="{9FE8F06F-1BEB-469D-A97D-2ECA0ACEB637}" type="presParOf" srcId="{0D948D92-C6F8-423C-BD8C-E6ECE2BB7918}" destId="{2EE9F13D-389A-4E88-861F-1F04878A7ACE}" srcOrd="0" destOrd="0" presId="urn:microsoft.com/office/officeart/2005/8/layout/hProcess6"/>
    <dgm:cxn modelId="{179E62B7-CD2C-41E6-AB16-843D8561BEFB}" type="presParOf" srcId="{0D948D92-C6F8-423C-BD8C-E6ECE2BB7918}" destId="{3AD1205B-6481-48F8-A792-1403EB7EAC69}" srcOrd="1" destOrd="0" presId="urn:microsoft.com/office/officeart/2005/8/layout/hProcess6"/>
    <dgm:cxn modelId="{52387793-1EC4-41F4-89AB-E497B509259E}" type="presParOf" srcId="{0D948D92-C6F8-423C-BD8C-E6ECE2BB7918}" destId="{32889AB6-88BD-45BE-9ACE-BB9140DCC268}" srcOrd="2" destOrd="0" presId="urn:microsoft.com/office/officeart/2005/8/layout/hProcess6"/>
    <dgm:cxn modelId="{D1B2982D-F0E4-43CC-B8BC-46E7F871E5D3}" type="presParOf" srcId="{0D948D92-C6F8-423C-BD8C-E6ECE2BB7918}" destId="{3DB0CD49-9114-45E2-99BE-FBB39E4557EE}" srcOrd="3" destOrd="0" presId="urn:microsoft.com/office/officeart/2005/8/layout/hProcess6"/>
    <dgm:cxn modelId="{6749B0FE-4E89-4B26-8237-01468757197C}" type="presParOf" srcId="{53898F2B-E770-4F76-A4E1-8CA95269D97A}" destId="{916ACE7F-91F3-46E7-AD68-93CD2767E724}" srcOrd="3" destOrd="0" presId="urn:microsoft.com/office/officeart/2005/8/layout/hProcess6"/>
    <dgm:cxn modelId="{832F4496-45CF-41C3-8414-C22426AC838C}" type="presParOf" srcId="{53898F2B-E770-4F76-A4E1-8CA95269D97A}" destId="{996E906D-3927-4B60-BB3D-23CD3B7771D2}" srcOrd="4" destOrd="0" presId="urn:microsoft.com/office/officeart/2005/8/layout/hProcess6"/>
    <dgm:cxn modelId="{C29F676B-D8FC-4624-9CB9-7EAF6A747F42}" type="presParOf" srcId="{996E906D-3927-4B60-BB3D-23CD3B7771D2}" destId="{D25785D7-7D36-4712-9957-9077BFA4C2CD}" srcOrd="0" destOrd="0" presId="urn:microsoft.com/office/officeart/2005/8/layout/hProcess6"/>
    <dgm:cxn modelId="{21D8B4DB-397F-4CC4-B591-1FE7906BC874}" type="presParOf" srcId="{996E906D-3927-4B60-BB3D-23CD3B7771D2}" destId="{6A617CED-684E-4682-8C25-295DCA487921}" srcOrd="1" destOrd="0" presId="urn:microsoft.com/office/officeart/2005/8/layout/hProcess6"/>
    <dgm:cxn modelId="{99003EE9-03A7-4AD4-AEEB-AD446D9B9746}" type="presParOf" srcId="{996E906D-3927-4B60-BB3D-23CD3B7771D2}" destId="{AE09106D-680E-4782-9626-B302A821C3C8}" srcOrd="2" destOrd="0" presId="urn:microsoft.com/office/officeart/2005/8/layout/hProcess6"/>
    <dgm:cxn modelId="{8D009606-4C96-43E1-938B-54C9EB0B8DD3}" type="presParOf" srcId="{996E906D-3927-4B60-BB3D-23CD3B7771D2}" destId="{41C9A1A7-8A05-4C15-BB1B-A67484978811}" srcOrd="3" destOrd="0" presId="urn:microsoft.com/office/officeart/2005/8/layout/hProcess6"/>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E8ACF68-C52C-479C-B146-9D3FB562E027}" type="doc">
      <dgm:prSet loTypeId="urn:microsoft.com/office/officeart/2005/8/layout/hProcess6" loCatId="process" qsTypeId="urn:microsoft.com/office/officeart/2005/8/quickstyle/simple1" qsCatId="simple" csTypeId="urn:microsoft.com/office/officeart/2005/8/colors/accent1_2" csCatId="accent1" phldr="1"/>
      <dgm:spPr/>
      <dgm:t>
        <a:bodyPr/>
        <a:lstStyle/>
        <a:p>
          <a:endParaRPr lang="en-US"/>
        </a:p>
      </dgm:t>
    </dgm:pt>
    <dgm:pt modelId="{4CD977DA-F055-4C83-ACCC-EFB239E51CB3}">
      <dgm:prSet phldrT="[Text]"/>
      <dgm:spPr>
        <a:solidFill>
          <a:srgbClr val="1E7FB8"/>
        </a:solidFill>
      </dgm:spPr>
      <dgm:t>
        <a:bodyPr/>
        <a:lstStyle/>
        <a:p>
          <a:r>
            <a:rPr lang="en-US" b="1" dirty="0" smtClean="0">
              <a:latin typeface="Calibri" pitchFamily="34" charset="0"/>
              <a:cs typeface="Calibri" pitchFamily="34" charset="0"/>
            </a:rPr>
            <a:t>2015</a:t>
          </a:r>
          <a:endParaRPr lang="en-US" b="1" dirty="0">
            <a:latin typeface="Calibri" pitchFamily="34" charset="0"/>
            <a:cs typeface="Calibri" pitchFamily="34" charset="0"/>
          </a:endParaRPr>
        </a:p>
      </dgm:t>
    </dgm:pt>
    <dgm:pt modelId="{1EAD1E7E-B256-47C6-90C2-D0672C8F394D}" type="parTrans" cxnId="{91A8E4F5-25C8-46AB-8A58-9D923B54A82D}">
      <dgm:prSet/>
      <dgm:spPr/>
      <dgm:t>
        <a:bodyPr/>
        <a:lstStyle/>
        <a:p>
          <a:endParaRPr lang="en-US">
            <a:latin typeface="Calibri" pitchFamily="34" charset="0"/>
            <a:cs typeface="Calibri" pitchFamily="34" charset="0"/>
          </a:endParaRPr>
        </a:p>
      </dgm:t>
    </dgm:pt>
    <dgm:pt modelId="{07415967-06B0-4431-ABB4-54B2DECC1E01}" type="sibTrans" cxnId="{91A8E4F5-25C8-46AB-8A58-9D923B54A82D}">
      <dgm:prSet/>
      <dgm:spPr/>
      <dgm:t>
        <a:bodyPr/>
        <a:lstStyle/>
        <a:p>
          <a:endParaRPr lang="en-US">
            <a:latin typeface="Calibri" pitchFamily="34" charset="0"/>
            <a:cs typeface="Calibri" pitchFamily="34" charset="0"/>
          </a:endParaRPr>
        </a:p>
      </dgm:t>
    </dgm:pt>
    <dgm:pt modelId="{DF337E61-2EB9-422B-9BAB-A938F1C7EF53}">
      <dgm:prSet phldrT="[Text]" custT="1"/>
      <dgm:spPr>
        <a:solidFill>
          <a:srgbClr val="FFC000">
            <a:alpha val="90000"/>
          </a:srgbClr>
        </a:solidFill>
        <a:ln>
          <a:noFill/>
        </a:ln>
      </dgm:spPr>
      <dgm:t>
        <a:bodyPr/>
        <a:lstStyle/>
        <a:p>
          <a:r>
            <a:rPr lang="en-US" sz="1200" b="1" dirty="0" smtClean="0">
              <a:latin typeface="Calibri" pitchFamily="34" charset="0"/>
              <a:cs typeface="Calibri" pitchFamily="34" charset="0"/>
            </a:rPr>
            <a:t>Progress</a:t>
          </a:r>
          <a:br>
            <a:rPr lang="en-US" sz="1200" b="1" dirty="0" smtClean="0">
              <a:latin typeface="Calibri" pitchFamily="34" charset="0"/>
              <a:cs typeface="Calibri" pitchFamily="34" charset="0"/>
            </a:rPr>
          </a:br>
          <a:r>
            <a:rPr lang="en-US" sz="1200" b="1" dirty="0" smtClean="0">
              <a:latin typeface="Calibri" pitchFamily="34" charset="0"/>
              <a:cs typeface="Calibri" pitchFamily="34" charset="0"/>
            </a:rPr>
            <a:t>monitor</a:t>
          </a:r>
          <a:endParaRPr lang="en-US" sz="1200" b="1" dirty="0">
            <a:latin typeface="Calibri" pitchFamily="34" charset="0"/>
            <a:cs typeface="Calibri" pitchFamily="34" charset="0"/>
          </a:endParaRPr>
        </a:p>
      </dgm:t>
    </dgm:pt>
    <dgm:pt modelId="{63394387-896A-4369-A1AB-8E234B0137AA}" type="parTrans" cxnId="{B078FD41-772B-4BF4-A34A-4EFA6B7A3793}">
      <dgm:prSet/>
      <dgm:spPr/>
      <dgm:t>
        <a:bodyPr/>
        <a:lstStyle/>
        <a:p>
          <a:endParaRPr lang="en-US">
            <a:latin typeface="Calibri" pitchFamily="34" charset="0"/>
            <a:cs typeface="Calibri" pitchFamily="34" charset="0"/>
          </a:endParaRPr>
        </a:p>
      </dgm:t>
    </dgm:pt>
    <dgm:pt modelId="{F869DA61-C0B6-4A72-9BD6-185DFB344B6D}" type="sibTrans" cxnId="{B078FD41-772B-4BF4-A34A-4EFA6B7A3793}">
      <dgm:prSet/>
      <dgm:spPr/>
      <dgm:t>
        <a:bodyPr/>
        <a:lstStyle/>
        <a:p>
          <a:endParaRPr lang="en-US">
            <a:latin typeface="Calibri" pitchFamily="34" charset="0"/>
            <a:cs typeface="Calibri" pitchFamily="34" charset="0"/>
          </a:endParaRPr>
        </a:p>
      </dgm:t>
    </dgm:pt>
    <dgm:pt modelId="{974D7935-2C6C-4C5A-B1A8-1C681F57DF6F}">
      <dgm:prSet phldrT="[Text]"/>
      <dgm:spPr>
        <a:solidFill>
          <a:srgbClr val="1E7FB8"/>
        </a:solidFill>
      </dgm:spPr>
      <dgm:t>
        <a:bodyPr/>
        <a:lstStyle/>
        <a:p>
          <a:r>
            <a:rPr lang="en-US" b="1" dirty="0" smtClean="0">
              <a:latin typeface="Calibri" pitchFamily="34" charset="0"/>
              <a:cs typeface="Calibri" pitchFamily="34" charset="0"/>
            </a:rPr>
            <a:t>2016</a:t>
          </a:r>
          <a:endParaRPr lang="en-US" b="1" dirty="0">
            <a:latin typeface="Calibri" pitchFamily="34" charset="0"/>
            <a:cs typeface="Calibri" pitchFamily="34" charset="0"/>
          </a:endParaRPr>
        </a:p>
      </dgm:t>
    </dgm:pt>
    <dgm:pt modelId="{D3F64C66-434E-44B7-A9BA-21BEE7CCD520}" type="parTrans" cxnId="{C0411DDA-895B-41E4-AFCF-9E0BBCF23C89}">
      <dgm:prSet/>
      <dgm:spPr/>
      <dgm:t>
        <a:bodyPr/>
        <a:lstStyle/>
        <a:p>
          <a:endParaRPr lang="en-US">
            <a:latin typeface="Calibri" pitchFamily="34" charset="0"/>
            <a:cs typeface="Calibri" pitchFamily="34" charset="0"/>
          </a:endParaRPr>
        </a:p>
      </dgm:t>
    </dgm:pt>
    <dgm:pt modelId="{0F7EABD2-A469-4D96-8575-59D8791444E4}" type="sibTrans" cxnId="{C0411DDA-895B-41E4-AFCF-9E0BBCF23C89}">
      <dgm:prSet/>
      <dgm:spPr/>
      <dgm:t>
        <a:bodyPr/>
        <a:lstStyle/>
        <a:p>
          <a:endParaRPr lang="en-US">
            <a:latin typeface="Calibri" pitchFamily="34" charset="0"/>
            <a:cs typeface="Calibri" pitchFamily="34" charset="0"/>
          </a:endParaRPr>
        </a:p>
      </dgm:t>
    </dgm:pt>
    <dgm:pt modelId="{FDDE25DB-B847-457F-AC47-B66D28F8C455}">
      <dgm:prSet phldrT="[Text]" custT="1"/>
      <dgm:spPr>
        <a:solidFill>
          <a:srgbClr val="F89321">
            <a:alpha val="90000"/>
          </a:srgbClr>
        </a:solidFill>
        <a:ln>
          <a:noFill/>
        </a:ln>
      </dgm:spPr>
      <dgm:t>
        <a:bodyPr/>
        <a:lstStyle/>
        <a:p>
          <a:r>
            <a:rPr lang="en-US" sz="1200" b="1" dirty="0" smtClean="0">
              <a:latin typeface="Calibri" pitchFamily="34" charset="0"/>
              <a:cs typeface="Calibri" pitchFamily="34" charset="0"/>
            </a:rPr>
            <a:t>Progress</a:t>
          </a:r>
          <a:br>
            <a:rPr lang="en-US" sz="1200" b="1" dirty="0" smtClean="0">
              <a:latin typeface="Calibri" pitchFamily="34" charset="0"/>
              <a:cs typeface="Calibri" pitchFamily="34" charset="0"/>
            </a:rPr>
          </a:br>
          <a:r>
            <a:rPr lang="en-US" sz="1200" b="1" dirty="0" smtClean="0">
              <a:latin typeface="Calibri" pitchFamily="34" charset="0"/>
              <a:cs typeface="Calibri" pitchFamily="34" charset="0"/>
            </a:rPr>
            <a:t>monitor</a:t>
          </a:r>
          <a:endParaRPr lang="en-US" sz="2400" b="1" dirty="0">
            <a:latin typeface="Calibri" pitchFamily="34" charset="0"/>
            <a:cs typeface="Calibri" pitchFamily="34" charset="0"/>
          </a:endParaRPr>
        </a:p>
      </dgm:t>
    </dgm:pt>
    <dgm:pt modelId="{5B73B0BB-76F2-4D8C-B2DD-5587361C2867}" type="parTrans" cxnId="{1ECDDA21-4FD7-4F94-9861-A5C8A3E4E168}">
      <dgm:prSet/>
      <dgm:spPr/>
      <dgm:t>
        <a:bodyPr/>
        <a:lstStyle/>
        <a:p>
          <a:endParaRPr lang="en-US">
            <a:latin typeface="Calibri" pitchFamily="34" charset="0"/>
            <a:cs typeface="Calibri" pitchFamily="34" charset="0"/>
          </a:endParaRPr>
        </a:p>
      </dgm:t>
    </dgm:pt>
    <dgm:pt modelId="{E6D2F5A6-58F9-42D1-B159-AF79CCC2F2E2}" type="sibTrans" cxnId="{1ECDDA21-4FD7-4F94-9861-A5C8A3E4E168}">
      <dgm:prSet/>
      <dgm:spPr/>
      <dgm:t>
        <a:bodyPr/>
        <a:lstStyle/>
        <a:p>
          <a:endParaRPr lang="en-US">
            <a:latin typeface="Calibri" pitchFamily="34" charset="0"/>
            <a:cs typeface="Calibri" pitchFamily="34" charset="0"/>
          </a:endParaRPr>
        </a:p>
      </dgm:t>
    </dgm:pt>
    <dgm:pt modelId="{6510721C-0CFD-48C0-844D-7334745AC215}">
      <dgm:prSet phldrT="[Text]"/>
      <dgm:spPr>
        <a:solidFill>
          <a:srgbClr val="FF0000"/>
        </a:solidFill>
      </dgm:spPr>
      <dgm:t>
        <a:bodyPr/>
        <a:lstStyle/>
        <a:p>
          <a:r>
            <a:rPr lang="en-US" b="1" dirty="0" smtClean="0">
              <a:latin typeface="Calibri" pitchFamily="34" charset="0"/>
              <a:cs typeface="Calibri" pitchFamily="34" charset="0"/>
            </a:rPr>
            <a:t>2017</a:t>
          </a:r>
          <a:endParaRPr lang="en-US" b="1" dirty="0">
            <a:latin typeface="Calibri" pitchFamily="34" charset="0"/>
            <a:cs typeface="Calibri" pitchFamily="34" charset="0"/>
          </a:endParaRPr>
        </a:p>
      </dgm:t>
    </dgm:pt>
    <dgm:pt modelId="{BBD483BA-B9A3-423F-BED6-AD71BB19794D}" type="parTrans" cxnId="{A8BBB9F3-8014-44BE-ACE2-C806B995BF9B}">
      <dgm:prSet/>
      <dgm:spPr/>
      <dgm:t>
        <a:bodyPr/>
        <a:lstStyle/>
        <a:p>
          <a:endParaRPr lang="en-US">
            <a:latin typeface="Calibri" pitchFamily="34" charset="0"/>
            <a:cs typeface="Calibri" pitchFamily="34" charset="0"/>
          </a:endParaRPr>
        </a:p>
      </dgm:t>
    </dgm:pt>
    <dgm:pt modelId="{9BC34BBD-2743-4154-8833-1D601D4C6E3D}" type="sibTrans" cxnId="{A8BBB9F3-8014-44BE-ACE2-C806B995BF9B}">
      <dgm:prSet/>
      <dgm:spPr/>
      <dgm:t>
        <a:bodyPr/>
        <a:lstStyle/>
        <a:p>
          <a:endParaRPr lang="en-US">
            <a:latin typeface="Calibri" pitchFamily="34" charset="0"/>
            <a:cs typeface="Calibri" pitchFamily="34" charset="0"/>
          </a:endParaRPr>
        </a:p>
      </dgm:t>
    </dgm:pt>
    <dgm:pt modelId="{20458027-F3A7-45F7-8EA3-1CE85B9D9D8C}">
      <dgm:prSet phldrT="[Text]"/>
      <dgm:spPr>
        <a:solidFill>
          <a:srgbClr val="99CC00">
            <a:alpha val="90000"/>
          </a:srgbClr>
        </a:solidFill>
        <a:ln>
          <a:noFill/>
        </a:ln>
      </dgm:spPr>
      <dgm:t>
        <a:bodyPr/>
        <a:lstStyle/>
        <a:p>
          <a:r>
            <a:rPr lang="en-US" b="1" dirty="0" smtClean="0">
              <a:latin typeface="Calibri" pitchFamily="34" charset="0"/>
              <a:cs typeface="Calibri" pitchFamily="34" charset="0"/>
            </a:rPr>
            <a:t>UNGA*</a:t>
          </a:r>
          <a:r>
            <a:rPr lang="en-US" b="1" dirty="0" smtClean="0">
              <a:latin typeface="Calibri" pitchFamily="34" charset="0"/>
              <a:cs typeface="Calibri" pitchFamily="34" charset="0"/>
            </a:rPr>
            <a:t/>
          </a:r>
          <a:br>
            <a:rPr lang="en-US" b="1" dirty="0" smtClean="0">
              <a:latin typeface="Calibri" pitchFamily="34" charset="0"/>
              <a:cs typeface="Calibri" pitchFamily="34" charset="0"/>
            </a:rPr>
          </a:br>
          <a:r>
            <a:rPr lang="en-US" b="1" dirty="0" smtClean="0">
              <a:latin typeface="Calibri" pitchFamily="34" charset="0"/>
              <a:cs typeface="Calibri" pitchFamily="34" charset="0"/>
            </a:rPr>
            <a:t>(</a:t>
          </a:r>
          <a:r>
            <a:rPr lang="en-US" b="1" dirty="0" smtClean="0">
              <a:latin typeface="Calibri" pitchFamily="34" charset="0"/>
              <a:cs typeface="Calibri" pitchFamily="34" charset="0"/>
            </a:rPr>
            <a:t>2018)</a:t>
          </a:r>
          <a:endParaRPr lang="en-US" b="1" dirty="0">
            <a:latin typeface="Calibri" pitchFamily="34" charset="0"/>
            <a:cs typeface="Calibri" pitchFamily="34" charset="0"/>
          </a:endParaRPr>
        </a:p>
      </dgm:t>
    </dgm:pt>
    <dgm:pt modelId="{B8022D42-210A-4488-94F8-C6FC1082717B}" type="parTrans" cxnId="{32AC0A55-512A-40BD-BDB7-FD5276B94F1C}">
      <dgm:prSet/>
      <dgm:spPr/>
      <dgm:t>
        <a:bodyPr/>
        <a:lstStyle/>
        <a:p>
          <a:endParaRPr lang="en-US">
            <a:latin typeface="Calibri" pitchFamily="34" charset="0"/>
            <a:cs typeface="Calibri" pitchFamily="34" charset="0"/>
          </a:endParaRPr>
        </a:p>
      </dgm:t>
    </dgm:pt>
    <dgm:pt modelId="{2443F8B6-978D-49A0-BEB3-CDADDE83BDA0}" type="sibTrans" cxnId="{32AC0A55-512A-40BD-BDB7-FD5276B94F1C}">
      <dgm:prSet/>
      <dgm:spPr/>
      <dgm:t>
        <a:bodyPr/>
        <a:lstStyle/>
        <a:p>
          <a:endParaRPr lang="en-US">
            <a:latin typeface="Calibri" pitchFamily="34" charset="0"/>
            <a:cs typeface="Calibri" pitchFamily="34" charset="0"/>
          </a:endParaRPr>
        </a:p>
      </dgm:t>
    </dgm:pt>
    <dgm:pt modelId="{53898F2B-E770-4F76-A4E1-8CA95269D97A}" type="pres">
      <dgm:prSet presAssocID="{AE8ACF68-C52C-479C-B146-9D3FB562E027}" presName="theList" presStyleCnt="0">
        <dgm:presLayoutVars>
          <dgm:dir/>
          <dgm:animLvl val="lvl"/>
          <dgm:resizeHandles val="exact"/>
        </dgm:presLayoutVars>
      </dgm:prSet>
      <dgm:spPr/>
      <dgm:t>
        <a:bodyPr/>
        <a:lstStyle/>
        <a:p>
          <a:endParaRPr lang="en-US"/>
        </a:p>
      </dgm:t>
    </dgm:pt>
    <dgm:pt modelId="{4330FFD7-28E6-4AE5-998E-CD7DC7AAD43F}" type="pres">
      <dgm:prSet presAssocID="{4CD977DA-F055-4C83-ACCC-EFB239E51CB3}" presName="compNode" presStyleCnt="0"/>
      <dgm:spPr/>
    </dgm:pt>
    <dgm:pt modelId="{AA19AA99-FF03-46E9-9C0D-CF87828193FE}" type="pres">
      <dgm:prSet presAssocID="{4CD977DA-F055-4C83-ACCC-EFB239E51CB3}" presName="noGeometry" presStyleCnt="0"/>
      <dgm:spPr/>
    </dgm:pt>
    <dgm:pt modelId="{E272C515-2EAD-4D22-A063-34C5FFB911C8}" type="pres">
      <dgm:prSet presAssocID="{4CD977DA-F055-4C83-ACCC-EFB239E51CB3}" presName="childTextVisible" presStyleLbl="bgAccFollowNode1" presStyleIdx="0" presStyleCnt="3">
        <dgm:presLayoutVars>
          <dgm:bulletEnabled val="1"/>
        </dgm:presLayoutVars>
      </dgm:prSet>
      <dgm:spPr/>
      <dgm:t>
        <a:bodyPr/>
        <a:lstStyle/>
        <a:p>
          <a:endParaRPr lang="en-US"/>
        </a:p>
      </dgm:t>
    </dgm:pt>
    <dgm:pt modelId="{EBC9BD15-96AB-441C-96B2-D237FE30ED14}" type="pres">
      <dgm:prSet presAssocID="{4CD977DA-F055-4C83-ACCC-EFB239E51CB3}" presName="childTextHidden" presStyleLbl="bgAccFollowNode1" presStyleIdx="0" presStyleCnt="3"/>
      <dgm:spPr/>
      <dgm:t>
        <a:bodyPr/>
        <a:lstStyle/>
        <a:p>
          <a:endParaRPr lang="en-US"/>
        </a:p>
      </dgm:t>
    </dgm:pt>
    <dgm:pt modelId="{33B5CEFA-71C3-48EB-999D-AF3360179D53}" type="pres">
      <dgm:prSet presAssocID="{4CD977DA-F055-4C83-ACCC-EFB239E51CB3}" presName="parentText" presStyleLbl="node1" presStyleIdx="0" presStyleCnt="3">
        <dgm:presLayoutVars>
          <dgm:chMax val="1"/>
          <dgm:bulletEnabled val="1"/>
        </dgm:presLayoutVars>
      </dgm:prSet>
      <dgm:spPr/>
      <dgm:t>
        <a:bodyPr/>
        <a:lstStyle/>
        <a:p>
          <a:endParaRPr lang="en-US"/>
        </a:p>
      </dgm:t>
    </dgm:pt>
    <dgm:pt modelId="{44F2045E-8DF1-4DE5-874D-2203EE51DC8F}" type="pres">
      <dgm:prSet presAssocID="{4CD977DA-F055-4C83-ACCC-EFB239E51CB3}" presName="aSpace" presStyleCnt="0"/>
      <dgm:spPr/>
    </dgm:pt>
    <dgm:pt modelId="{0D948D92-C6F8-423C-BD8C-E6ECE2BB7918}" type="pres">
      <dgm:prSet presAssocID="{974D7935-2C6C-4C5A-B1A8-1C681F57DF6F}" presName="compNode" presStyleCnt="0"/>
      <dgm:spPr/>
    </dgm:pt>
    <dgm:pt modelId="{2EE9F13D-389A-4E88-861F-1F04878A7ACE}" type="pres">
      <dgm:prSet presAssocID="{974D7935-2C6C-4C5A-B1A8-1C681F57DF6F}" presName="noGeometry" presStyleCnt="0"/>
      <dgm:spPr/>
    </dgm:pt>
    <dgm:pt modelId="{3AD1205B-6481-48F8-A792-1403EB7EAC69}" type="pres">
      <dgm:prSet presAssocID="{974D7935-2C6C-4C5A-B1A8-1C681F57DF6F}" presName="childTextVisible" presStyleLbl="bgAccFollowNode1" presStyleIdx="1" presStyleCnt="3">
        <dgm:presLayoutVars>
          <dgm:bulletEnabled val="1"/>
        </dgm:presLayoutVars>
      </dgm:prSet>
      <dgm:spPr/>
      <dgm:t>
        <a:bodyPr/>
        <a:lstStyle/>
        <a:p>
          <a:endParaRPr lang="en-US"/>
        </a:p>
      </dgm:t>
    </dgm:pt>
    <dgm:pt modelId="{32889AB6-88BD-45BE-9ACE-BB9140DCC268}" type="pres">
      <dgm:prSet presAssocID="{974D7935-2C6C-4C5A-B1A8-1C681F57DF6F}" presName="childTextHidden" presStyleLbl="bgAccFollowNode1" presStyleIdx="1" presStyleCnt="3"/>
      <dgm:spPr/>
      <dgm:t>
        <a:bodyPr/>
        <a:lstStyle/>
        <a:p>
          <a:endParaRPr lang="en-US"/>
        </a:p>
      </dgm:t>
    </dgm:pt>
    <dgm:pt modelId="{3DB0CD49-9114-45E2-99BE-FBB39E4557EE}" type="pres">
      <dgm:prSet presAssocID="{974D7935-2C6C-4C5A-B1A8-1C681F57DF6F}" presName="parentText" presStyleLbl="node1" presStyleIdx="1" presStyleCnt="3">
        <dgm:presLayoutVars>
          <dgm:chMax val="1"/>
          <dgm:bulletEnabled val="1"/>
        </dgm:presLayoutVars>
      </dgm:prSet>
      <dgm:spPr/>
      <dgm:t>
        <a:bodyPr/>
        <a:lstStyle/>
        <a:p>
          <a:endParaRPr lang="en-US"/>
        </a:p>
      </dgm:t>
    </dgm:pt>
    <dgm:pt modelId="{916ACE7F-91F3-46E7-AD68-93CD2767E724}" type="pres">
      <dgm:prSet presAssocID="{974D7935-2C6C-4C5A-B1A8-1C681F57DF6F}" presName="aSpace" presStyleCnt="0"/>
      <dgm:spPr/>
    </dgm:pt>
    <dgm:pt modelId="{996E906D-3927-4B60-BB3D-23CD3B7771D2}" type="pres">
      <dgm:prSet presAssocID="{6510721C-0CFD-48C0-844D-7334745AC215}" presName="compNode" presStyleCnt="0"/>
      <dgm:spPr/>
    </dgm:pt>
    <dgm:pt modelId="{D25785D7-7D36-4712-9957-9077BFA4C2CD}" type="pres">
      <dgm:prSet presAssocID="{6510721C-0CFD-48C0-844D-7334745AC215}" presName="noGeometry" presStyleCnt="0"/>
      <dgm:spPr/>
    </dgm:pt>
    <dgm:pt modelId="{6A617CED-684E-4682-8C25-295DCA487921}" type="pres">
      <dgm:prSet presAssocID="{6510721C-0CFD-48C0-844D-7334745AC215}" presName="childTextVisible" presStyleLbl="bgAccFollowNode1" presStyleIdx="2" presStyleCnt="3">
        <dgm:presLayoutVars>
          <dgm:bulletEnabled val="1"/>
        </dgm:presLayoutVars>
      </dgm:prSet>
      <dgm:spPr/>
      <dgm:t>
        <a:bodyPr/>
        <a:lstStyle/>
        <a:p>
          <a:endParaRPr lang="en-US"/>
        </a:p>
      </dgm:t>
    </dgm:pt>
    <dgm:pt modelId="{AE09106D-680E-4782-9626-B302A821C3C8}" type="pres">
      <dgm:prSet presAssocID="{6510721C-0CFD-48C0-844D-7334745AC215}" presName="childTextHidden" presStyleLbl="bgAccFollowNode1" presStyleIdx="2" presStyleCnt="3"/>
      <dgm:spPr/>
      <dgm:t>
        <a:bodyPr/>
        <a:lstStyle/>
        <a:p>
          <a:endParaRPr lang="en-US"/>
        </a:p>
      </dgm:t>
    </dgm:pt>
    <dgm:pt modelId="{41C9A1A7-8A05-4C15-BB1B-A67484978811}" type="pres">
      <dgm:prSet presAssocID="{6510721C-0CFD-48C0-844D-7334745AC215}" presName="parentText" presStyleLbl="node1" presStyleIdx="2" presStyleCnt="3">
        <dgm:presLayoutVars>
          <dgm:chMax val="1"/>
          <dgm:bulletEnabled val="1"/>
        </dgm:presLayoutVars>
      </dgm:prSet>
      <dgm:spPr/>
      <dgm:t>
        <a:bodyPr/>
        <a:lstStyle/>
        <a:p>
          <a:endParaRPr lang="en-US"/>
        </a:p>
      </dgm:t>
    </dgm:pt>
  </dgm:ptLst>
  <dgm:cxnLst>
    <dgm:cxn modelId="{A02595CB-D87E-4269-BF5E-9FF9B084B3FD}" type="presOf" srcId="{6510721C-0CFD-48C0-844D-7334745AC215}" destId="{41C9A1A7-8A05-4C15-BB1B-A67484978811}" srcOrd="0" destOrd="0" presId="urn:microsoft.com/office/officeart/2005/8/layout/hProcess6"/>
    <dgm:cxn modelId="{04CA1995-A2AE-440E-968E-25D9F45B1671}" type="presOf" srcId="{AE8ACF68-C52C-479C-B146-9D3FB562E027}" destId="{53898F2B-E770-4F76-A4E1-8CA95269D97A}" srcOrd="0" destOrd="0" presId="urn:microsoft.com/office/officeart/2005/8/layout/hProcess6"/>
    <dgm:cxn modelId="{2BFF1441-0572-4A0A-825F-0442DADAEE96}" type="presOf" srcId="{FDDE25DB-B847-457F-AC47-B66D28F8C455}" destId="{3AD1205B-6481-48F8-A792-1403EB7EAC69}" srcOrd="0" destOrd="0" presId="urn:microsoft.com/office/officeart/2005/8/layout/hProcess6"/>
    <dgm:cxn modelId="{5EECA13F-5F80-4F6F-9E6B-03C7C61B366D}" type="presOf" srcId="{DF337E61-2EB9-422B-9BAB-A938F1C7EF53}" destId="{E272C515-2EAD-4D22-A063-34C5FFB911C8}" srcOrd="0" destOrd="0" presId="urn:microsoft.com/office/officeart/2005/8/layout/hProcess6"/>
    <dgm:cxn modelId="{1ECDDA21-4FD7-4F94-9861-A5C8A3E4E168}" srcId="{974D7935-2C6C-4C5A-B1A8-1C681F57DF6F}" destId="{FDDE25DB-B847-457F-AC47-B66D28F8C455}" srcOrd="0" destOrd="0" parTransId="{5B73B0BB-76F2-4D8C-B2DD-5587361C2867}" sibTransId="{E6D2F5A6-58F9-42D1-B159-AF79CCC2F2E2}"/>
    <dgm:cxn modelId="{A8BBB9F3-8014-44BE-ACE2-C806B995BF9B}" srcId="{AE8ACF68-C52C-479C-B146-9D3FB562E027}" destId="{6510721C-0CFD-48C0-844D-7334745AC215}" srcOrd="2" destOrd="0" parTransId="{BBD483BA-B9A3-423F-BED6-AD71BB19794D}" sibTransId="{9BC34BBD-2743-4154-8833-1D601D4C6E3D}"/>
    <dgm:cxn modelId="{5D91E0BF-DCD4-426E-89F4-51FD15354F2D}" type="presOf" srcId="{20458027-F3A7-45F7-8EA3-1CE85B9D9D8C}" destId="{6A617CED-684E-4682-8C25-295DCA487921}" srcOrd="0" destOrd="0" presId="urn:microsoft.com/office/officeart/2005/8/layout/hProcess6"/>
    <dgm:cxn modelId="{32AC0A55-512A-40BD-BDB7-FD5276B94F1C}" srcId="{6510721C-0CFD-48C0-844D-7334745AC215}" destId="{20458027-F3A7-45F7-8EA3-1CE85B9D9D8C}" srcOrd="0" destOrd="0" parTransId="{B8022D42-210A-4488-94F8-C6FC1082717B}" sibTransId="{2443F8B6-978D-49A0-BEB3-CDADDE83BDA0}"/>
    <dgm:cxn modelId="{5B0F8D6B-7798-4D17-B998-8A44799F3854}" type="presOf" srcId="{FDDE25DB-B847-457F-AC47-B66D28F8C455}" destId="{32889AB6-88BD-45BE-9ACE-BB9140DCC268}" srcOrd="1" destOrd="0" presId="urn:microsoft.com/office/officeart/2005/8/layout/hProcess6"/>
    <dgm:cxn modelId="{C0411DDA-895B-41E4-AFCF-9E0BBCF23C89}" srcId="{AE8ACF68-C52C-479C-B146-9D3FB562E027}" destId="{974D7935-2C6C-4C5A-B1A8-1C681F57DF6F}" srcOrd="1" destOrd="0" parTransId="{D3F64C66-434E-44B7-A9BA-21BEE7CCD520}" sibTransId="{0F7EABD2-A469-4D96-8575-59D8791444E4}"/>
    <dgm:cxn modelId="{2AB77542-8C30-44DC-BB20-E7431FB1BA36}" type="presOf" srcId="{20458027-F3A7-45F7-8EA3-1CE85B9D9D8C}" destId="{AE09106D-680E-4782-9626-B302A821C3C8}" srcOrd="1" destOrd="0" presId="urn:microsoft.com/office/officeart/2005/8/layout/hProcess6"/>
    <dgm:cxn modelId="{57ACF51C-0544-41CD-9BB0-1EFE8BC97481}" type="presOf" srcId="{974D7935-2C6C-4C5A-B1A8-1C681F57DF6F}" destId="{3DB0CD49-9114-45E2-99BE-FBB39E4557EE}" srcOrd="0" destOrd="0" presId="urn:microsoft.com/office/officeart/2005/8/layout/hProcess6"/>
    <dgm:cxn modelId="{B078FD41-772B-4BF4-A34A-4EFA6B7A3793}" srcId="{4CD977DA-F055-4C83-ACCC-EFB239E51CB3}" destId="{DF337E61-2EB9-422B-9BAB-A938F1C7EF53}" srcOrd="0" destOrd="0" parTransId="{63394387-896A-4369-A1AB-8E234B0137AA}" sibTransId="{F869DA61-C0B6-4A72-9BD6-185DFB344B6D}"/>
    <dgm:cxn modelId="{8DEC13E5-6266-42A2-8A96-C86B6A6AF2D7}" type="presOf" srcId="{4CD977DA-F055-4C83-ACCC-EFB239E51CB3}" destId="{33B5CEFA-71C3-48EB-999D-AF3360179D53}" srcOrd="0" destOrd="0" presId="urn:microsoft.com/office/officeart/2005/8/layout/hProcess6"/>
    <dgm:cxn modelId="{91A8E4F5-25C8-46AB-8A58-9D923B54A82D}" srcId="{AE8ACF68-C52C-479C-B146-9D3FB562E027}" destId="{4CD977DA-F055-4C83-ACCC-EFB239E51CB3}" srcOrd="0" destOrd="0" parTransId="{1EAD1E7E-B256-47C6-90C2-D0672C8F394D}" sibTransId="{07415967-06B0-4431-ABB4-54B2DECC1E01}"/>
    <dgm:cxn modelId="{DCFEA03F-6B74-4BD4-A478-FA9828B52E3C}" type="presOf" srcId="{DF337E61-2EB9-422B-9BAB-A938F1C7EF53}" destId="{EBC9BD15-96AB-441C-96B2-D237FE30ED14}" srcOrd="1" destOrd="0" presId="urn:microsoft.com/office/officeart/2005/8/layout/hProcess6"/>
    <dgm:cxn modelId="{5FF7472A-65B4-44FF-BB59-2DBD3965CA1B}" type="presParOf" srcId="{53898F2B-E770-4F76-A4E1-8CA95269D97A}" destId="{4330FFD7-28E6-4AE5-998E-CD7DC7AAD43F}" srcOrd="0" destOrd="0" presId="urn:microsoft.com/office/officeart/2005/8/layout/hProcess6"/>
    <dgm:cxn modelId="{411763FB-A15B-465A-BE75-E7A72DF9A568}" type="presParOf" srcId="{4330FFD7-28E6-4AE5-998E-CD7DC7AAD43F}" destId="{AA19AA99-FF03-46E9-9C0D-CF87828193FE}" srcOrd="0" destOrd="0" presId="urn:microsoft.com/office/officeart/2005/8/layout/hProcess6"/>
    <dgm:cxn modelId="{DE6E9BFB-7566-4DB3-AC3F-57E01CEDAE45}" type="presParOf" srcId="{4330FFD7-28E6-4AE5-998E-CD7DC7AAD43F}" destId="{E272C515-2EAD-4D22-A063-34C5FFB911C8}" srcOrd="1" destOrd="0" presId="urn:microsoft.com/office/officeart/2005/8/layout/hProcess6"/>
    <dgm:cxn modelId="{73207B92-F063-4851-BAE6-E8051E2446E4}" type="presParOf" srcId="{4330FFD7-28E6-4AE5-998E-CD7DC7AAD43F}" destId="{EBC9BD15-96AB-441C-96B2-D237FE30ED14}" srcOrd="2" destOrd="0" presId="urn:microsoft.com/office/officeart/2005/8/layout/hProcess6"/>
    <dgm:cxn modelId="{0395298A-C2FD-4A61-83B0-D6F91A6B5B9A}" type="presParOf" srcId="{4330FFD7-28E6-4AE5-998E-CD7DC7AAD43F}" destId="{33B5CEFA-71C3-48EB-999D-AF3360179D53}" srcOrd="3" destOrd="0" presId="urn:microsoft.com/office/officeart/2005/8/layout/hProcess6"/>
    <dgm:cxn modelId="{95C2FEA0-4B74-4725-A1DA-6FB1F20821DE}" type="presParOf" srcId="{53898F2B-E770-4F76-A4E1-8CA95269D97A}" destId="{44F2045E-8DF1-4DE5-874D-2203EE51DC8F}" srcOrd="1" destOrd="0" presId="urn:microsoft.com/office/officeart/2005/8/layout/hProcess6"/>
    <dgm:cxn modelId="{540367C5-4B3A-47E3-A13E-1EE44872AC89}" type="presParOf" srcId="{53898F2B-E770-4F76-A4E1-8CA95269D97A}" destId="{0D948D92-C6F8-423C-BD8C-E6ECE2BB7918}" srcOrd="2" destOrd="0" presId="urn:microsoft.com/office/officeart/2005/8/layout/hProcess6"/>
    <dgm:cxn modelId="{46976429-952B-4C60-916D-D07A9E12E52A}" type="presParOf" srcId="{0D948D92-C6F8-423C-BD8C-E6ECE2BB7918}" destId="{2EE9F13D-389A-4E88-861F-1F04878A7ACE}" srcOrd="0" destOrd="0" presId="urn:microsoft.com/office/officeart/2005/8/layout/hProcess6"/>
    <dgm:cxn modelId="{36D55224-816B-475D-A250-CD1768FB74E4}" type="presParOf" srcId="{0D948D92-C6F8-423C-BD8C-E6ECE2BB7918}" destId="{3AD1205B-6481-48F8-A792-1403EB7EAC69}" srcOrd="1" destOrd="0" presId="urn:microsoft.com/office/officeart/2005/8/layout/hProcess6"/>
    <dgm:cxn modelId="{197F80CF-E3F9-4F50-9475-90BA592D54DD}" type="presParOf" srcId="{0D948D92-C6F8-423C-BD8C-E6ECE2BB7918}" destId="{32889AB6-88BD-45BE-9ACE-BB9140DCC268}" srcOrd="2" destOrd="0" presId="urn:microsoft.com/office/officeart/2005/8/layout/hProcess6"/>
    <dgm:cxn modelId="{B81B7112-1532-4923-B42A-3D8C55A4811B}" type="presParOf" srcId="{0D948D92-C6F8-423C-BD8C-E6ECE2BB7918}" destId="{3DB0CD49-9114-45E2-99BE-FBB39E4557EE}" srcOrd="3" destOrd="0" presId="urn:microsoft.com/office/officeart/2005/8/layout/hProcess6"/>
    <dgm:cxn modelId="{2F601288-6147-4306-89E1-ACC2A672B83C}" type="presParOf" srcId="{53898F2B-E770-4F76-A4E1-8CA95269D97A}" destId="{916ACE7F-91F3-46E7-AD68-93CD2767E724}" srcOrd="3" destOrd="0" presId="urn:microsoft.com/office/officeart/2005/8/layout/hProcess6"/>
    <dgm:cxn modelId="{9D690F87-8156-4E21-BFD1-4472C67A250E}" type="presParOf" srcId="{53898F2B-E770-4F76-A4E1-8CA95269D97A}" destId="{996E906D-3927-4B60-BB3D-23CD3B7771D2}" srcOrd="4" destOrd="0" presId="urn:microsoft.com/office/officeart/2005/8/layout/hProcess6"/>
    <dgm:cxn modelId="{F75A6894-F81C-49B9-9376-331ACAE3C196}" type="presParOf" srcId="{996E906D-3927-4B60-BB3D-23CD3B7771D2}" destId="{D25785D7-7D36-4712-9957-9077BFA4C2CD}" srcOrd="0" destOrd="0" presId="urn:microsoft.com/office/officeart/2005/8/layout/hProcess6"/>
    <dgm:cxn modelId="{7366FDE2-CBB6-44E9-AD82-2FE1EB293907}" type="presParOf" srcId="{996E906D-3927-4B60-BB3D-23CD3B7771D2}" destId="{6A617CED-684E-4682-8C25-295DCA487921}" srcOrd="1" destOrd="0" presId="urn:microsoft.com/office/officeart/2005/8/layout/hProcess6"/>
    <dgm:cxn modelId="{4EF20F87-D448-43CE-94EB-E7754DC17AAA}" type="presParOf" srcId="{996E906D-3927-4B60-BB3D-23CD3B7771D2}" destId="{AE09106D-680E-4782-9626-B302A821C3C8}" srcOrd="2" destOrd="0" presId="urn:microsoft.com/office/officeart/2005/8/layout/hProcess6"/>
    <dgm:cxn modelId="{CC370672-87B5-4A51-B48D-D9FF41531A8E}" type="presParOf" srcId="{996E906D-3927-4B60-BB3D-23CD3B7771D2}" destId="{41C9A1A7-8A05-4C15-BB1B-A67484978811}" srcOrd="3" destOrd="0" presId="urn:microsoft.com/office/officeart/2005/8/layout/hProcess6"/>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72C515-2EAD-4D22-A063-34C5FFB911C8}">
      <dsp:nvSpPr>
        <dsp:cNvPr id="0" name=""/>
        <dsp:cNvSpPr/>
      </dsp:nvSpPr>
      <dsp:spPr>
        <a:xfrm>
          <a:off x="499113" y="0"/>
          <a:ext cx="1416297" cy="1238022"/>
        </a:xfrm>
        <a:prstGeom prst="rightArrow">
          <a:avLst>
            <a:gd name="adj1" fmla="val 70000"/>
            <a:gd name="adj2" fmla="val 50000"/>
          </a:avLst>
        </a:prstGeom>
        <a:solidFill>
          <a:srgbClr val="FFC000">
            <a:alpha val="90000"/>
          </a:srgb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38100" tIns="9525" rIns="19050" bIns="9525" numCol="1" spcCol="1270" anchor="ctr" anchorCtr="0">
          <a:noAutofit/>
        </a:bodyPr>
        <a:lstStyle/>
        <a:p>
          <a:pPr lvl="0" algn="ctr" defTabSz="666750">
            <a:lnSpc>
              <a:spcPct val="90000"/>
            </a:lnSpc>
            <a:spcBef>
              <a:spcPct val="0"/>
            </a:spcBef>
            <a:spcAft>
              <a:spcPct val="35000"/>
            </a:spcAft>
          </a:pPr>
          <a:r>
            <a:rPr lang="en-US" sz="1500" b="1" kern="1200" dirty="0" smtClean="0">
              <a:latin typeface="Calibri" pitchFamily="34" charset="0"/>
              <a:cs typeface="Calibri" pitchFamily="34" charset="0"/>
            </a:rPr>
            <a:t>WHA68 (2016)</a:t>
          </a:r>
          <a:endParaRPr lang="en-US" sz="1500" b="1" kern="1200" dirty="0">
            <a:latin typeface="Calibri" pitchFamily="34" charset="0"/>
            <a:cs typeface="Calibri" pitchFamily="34" charset="0"/>
          </a:endParaRPr>
        </a:p>
      </dsp:txBody>
      <dsp:txXfrm>
        <a:off x="853187" y="185703"/>
        <a:ext cx="690444" cy="866616"/>
      </dsp:txXfrm>
    </dsp:sp>
    <dsp:sp modelId="{33B5CEFA-71C3-48EB-999D-AF3360179D53}">
      <dsp:nvSpPr>
        <dsp:cNvPr id="0" name=""/>
        <dsp:cNvSpPr/>
      </dsp:nvSpPr>
      <dsp:spPr>
        <a:xfrm>
          <a:off x="145039" y="264936"/>
          <a:ext cx="708148" cy="708148"/>
        </a:xfrm>
        <a:prstGeom prst="ellipse">
          <a:avLst/>
        </a:prstGeom>
        <a:solidFill>
          <a:srgbClr val="1E7FB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dirty="0" smtClean="0">
              <a:latin typeface="Calibri" pitchFamily="34" charset="0"/>
              <a:cs typeface="Calibri" pitchFamily="34" charset="0"/>
            </a:rPr>
            <a:t>2015</a:t>
          </a:r>
          <a:endParaRPr lang="en-US" sz="1800" b="1" kern="1200" dirty="0">
            <a:latin typeface="Calibri" pitchFamily="34" charset="0"/>
            <a:cs typeface="Calibri" pitchFamily="34" charset="0"/>
          </a:endParaRPr>
        </a:p>
      </dsp:txBody>
      <dsp:txXfrm>
        <a:off x="248745" y="368642"/>
        <a:ext cx="500736" cy="500736"/>
      </dsp:txXfrm>
    </dsp:sp>
    <dsp:sp modelId="{3AD1205B-6481-48F8-A792-1403EB7EAC69}">
      <dsp:nvSpPr>
        <dsp:cNvPr id="0" name=""/>
        <dsp:cNvSpPr/>
      </dsp:nvSpPr>
      <dsp:spPr>
        <a:xfrm>
          <a:off x="2362744" y="0"/>
          <a:ext cx="1416297" cy="1238022"/>
        </a:xfrm>
        <a:prstGeom prst="rightArrow">
          <a:avLst>
            <a:gd name="adj1" fmla="val 70000"/>
            <a:gd name="adj2" fmla="val 50000"/>
          </a:avLst>
        </a:prstGeom>
        <a:solidFill>
          <a:srgbClr val="F89321">
            <a:alpha val="90000"/>
          </a:srgb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38100" tIns="9525" rIns="19050" bIns="9525" numCol="1" spcCol="1270" anchor="ctr" anchorCtr="0">
          <a:noAutofit/>
        </a:bodyPr>
        <a:lstStyle/>
        <a:p>
          <a:pPr lvl="0" algn="ctr" defTabSz="666750">
            <a:lnSpc>
              <a:spcPct val="90000"/>
            </a:lnSpc>
            <a:spcBef>
              <a:spcPct val="0"/>
            </a:spcBef>
            <a:spcAft>
              <a:spcPct val="35000"/>
            </a:spcAft>
          </a:pPr>
          <a:r>
            <a:rPr lang="en-US" sz="1500" b="1" kern="1200" dirty="0" smtClean="0">
              <a:latin typeface="Calibri" pitchFamily="34" charset="0"/>
              <a:cs typeface="Calibri" pitchFamily="34" charset="0"/>
            </a:rPr>
            <a:t>WHA73 (2021)</a:t>
          </a:r>
          <a:endParaRPr lang="en-US" sz="1500" b="1" kern="1200" dirty="0">
            <a:latin typeface="Calibri" pitchFamily="34" charset="0"/>
            <a:cs typeface="Calibri" pitchFamily="34" charset="0"/>
          </a:endParaRPr>
        </a:p>
      </dsp:txBody>
      <dsp:txXfrm>
        <a:off x="2716818" y="185703"/>
        <a:ext cx="690444" cy="866616"/>
      </dsp:txXfrm>
    </dsp:sp>
    <dsp:sp modelId="{3DB0CD49-9114-45E2-99BE-FBB39E4557EE}">
      <dsp:nvSpPr>
        <dsp:cNvPr id="0" name=""/>
        <dsp:cNvSpPr/>
      </dsp:nvSpPr>
      <dsp:spPr>
        <a:xfrm>
          <a:off x="2008669" y="264936"/>
          <a:ext cx="708148" cy="708148"/>
        </a:xfrm>
        <a:prstGeom prst="ellipse">
          <a:avLst/>
        </a:prstGeom>
        <a:solidFill>
          <a:srgbClr val="1E7FB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dirty="0" smtClean="0">
              <a:latin typeface="Calibri" pitchFamily="34" charset="0"/>
              <a:cs typeface="Calibri" pitchFamily="34" charset="0"/>
            </a:rPr>
            <a:t>2020</a:t>
          </a:r>
          <a:endParaRPr lang="en-US" sz="1800" b="1" kern="1200" dirty="0">
            <a:latin typeface="Calibri" pitchFamily="34" charset="0"/>
            <a:cs typeface="Calibri" pitchFamily="34" charset="0"/>
          </a:endParaRPr>
        </a:p>
      </dsp:txBody>
      <dsp:txXfrm>
        <a:off x="2112375" y="368642"/>
        <a:ext cx="500736" cy="500736"/>
      </dsp:txXfrm>
    </dsp:sp>
    <dsp:sp modelId="{6A617CED-684E-4682-8C25-295DCA487921}">
      <dsp:nvSpPr>
        <dsp:cNvPr id="0" name=""/>
        <dsp:cNvSpPr/>
      </dsp:nvSpPr>
      <dsp:spPr>
        <a:xfrm>
          <a:off x="4226374" y="0"/>
          <a:ext cx="1416297" cy="1238022"/>
        </a:xfrm>
        <a:prstGeom prst="rightArrow">
          <a:avLst>
            <a:gd name="adj1" fmla="val 70000"/>
            <a:gd name="adj2" fmla="val 50000"/>
          </a:avLst>
        </a:prstGeom>
        <a:solidFill>
          <a:srgbClr val="ED1C24">
            <a:alpha val="90000"/>
          </a:srgb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38100" tIns="9525" rIns="19050" bIns="9525" numCol="1" spcCol="1270" anchor="ctr" anchorCtr="0">
          <a:noAutofit/>
        </a:bodyPr>
        <a:lstStyle/>
        <a:p>
          <a:pPr lvl="0" algn="ctr" defTabSz="666750">
            <a:lnSpc>
              <a:spcPct val="90000"/>
            </a:lnSpc>
            <a:spcBef>
              <a:spcPct val="0"/>
            </a:spcBef>
            <a:spcAft>
              <a:spcPct val="35000"/>
            </a:spcAft>
          </a:pPr>
          <a:r>
            <a:rPr lang="en-US" sz="1500" b="1" kern="1200" dirty="0" smtClean="0">
              <a:latin typeface="Calibri" pitchFamily="34" charset="0"/>
              <a:cs typeface="Calibri" pitchFamily="34" charset="0"/>
            </a:rPr>
            <a:t>WHA78</a:t>
          </a:r>
          <a:br>
            <a:rPr lang="en-US" sz="1500" b="1" kern="1200" dirty="0" smtClean="0">
              <a:latin typeface="Calibri" pitchFamily="34" charset="0"/>
              <a:cs typeface="Calibri" pitchFamily="34" charset="0"/>
            </a:rPr>
          </a:br>
          <a:r>
            <a:rPr lang="en-US" sz="1500" b="1" kern="1200" dirty="0" smtClean="0">
              <a:latin typeface="Calibri" pitchFamily="34" charset="0"/>
              <a:cs typeface="Calibri" pitchFamily="34" charset="0"/>
            </a:rPr>
            <a:t>(2026)</a:t>
          </a:r>
          <a:endParaRPr lang="en-US" sz="1500" b="1" kern="1200" dirty="0">
            <a:latin typeface="Calibri" pitchFamily="34" charset="0"/>
            <a:cs typeface="Calibri" pitchFamily="34" charset="0"/>
          </a:endParaRPr>
        </a:p>
      </dsp:txBody>
      <dsp:txXfrm>
        <a:off x="4580448" y="185703"/>
        <a:ext cx="690444" cy="866616"/>
      </dsp:txXfrm>
    </dsp:sp>
    <dsp:sp modelId="{41C9A1A7-8A05-4C15-BB1B-A67484978811}">
      <dsp:nvSpPr>
        <dsp:cNvPr id="0" name=""/>
        <dsp:cNvSpPr/>
      </dsp:nvSpPr>
      <dsp:spPr>
        <a:xfrm>
          <a:off x="3872300" y="264936"/>
          <a:ext cx="708148" cy="708148"/>
        </a:xfrm>
        <a:prstGeom prst="ellipse">
          <a:avLst/>
        </a:prstGeom>
        <a:solidFill>
          <a:srgbClr val="1E7FB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dirty="0" smtClean="0">
              <a:latin typeface="Calibri" pitchFamily="34" charset="0"/>
              <a:cs typeface="Calibri" pitchFamily="34" charset="0"/>
            </a:rPr>
            <a:t>2025</a:t>
          </a:r>
          <a:endParaRPr lang="en-US" sz="1800" b="1" kern="1200" dirty="0">
            <a:latin typeface="Calibri" pitchFamily="34" charset="0"/>
            <a:cs typeface="Calibri" pitchFamily="34" charset="0"/>
          </a:endParaRPr>
        </a:p>
      </dsp:txBody>
      <dsp:txXfrm>
        <a:off x="3976006" y="368642"/>
        <a:ext cx="500736" cy="50073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72C515-2EAD-4D22-A063-34C5FFB911C8}">
      <dsp:nvSpPr>
        <dsp:cNvPr id="0" name=""/>
        <dsp:cNvSpPr/>
      </dsp:nvSpPr>
      <dsp:spPr>
        <a:xfrm>
          <a:off x="499113" y="0"/>
          <a:ext cx="1416297" cy="1238022"/>
        </a:xfrm>
        <a:prstGeom prst="rightArrow">
          <a:avLst>
            <a:gd name="adj1" fmla="val 70000"/>
            <a:gd name="adj2" fmla="val 50000"/>
          </a:avLst>
        </a:prstGeom>
        <a:solidFill>
          <a:srgbClr val="FFC000">
            <a:alpha val="90000"/>
          </a:srgb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38100" tIns="9525" rIns="19050" bIns="9525" numCol="1" spcCol="1270" anchor="ctr" anchorCtr="0">
          <a:noAutofit/>
        </a:bodyPr>
        <a:lstStyle/>
        <a:p>
          <a:pPr lvl="0" algn="ctr" defTabSz="666750">
            <a:lnSpc>
              <a:spcPct val="90000"/>
            </a:lnSpc>
            <a:spcBef>
              <a:spcPct val="0"/>
            </a:spcBef>
            <a:spcAft>
              <a:spcPct val="35000"/>
            </a:spcAft>
          </a:pPr>
          <a:r>
            <a:rPr lang="en-US" sz="1500" b="1" kern="1200" dirty="0" smtClean="0">
              <a:latin typeface="Calibri" pitchFamily="34" charset="0"/>
              <a:cs typeface="Calibri" pitchFamily="34" charset="0"/>
            </a:rPr>
            <a:t>WHA68</a:t>
          </a:r>
        </a:p>
        <a:p>
          <a:pPr lvl="0" algn="ctr" defTabSz="666750">
            <a:lnSpc>
              <a:spcPct val="90000"/>
            </a:lnSpc>
            <a:spcBef>
              <a:spcPct val="0"/>
            </a:spcBef>
            <a:spcAft>
              <a:spcPct val="35000"/>
            </a:spcAft>
          </a:pPr>
          <a:r>
            <a:rPr lang="en-US" sz="1500" b="1" kern="1200" dirty="0" smtClean="0">
              <a:latin typeface="Calibri" pitchFamily="34" charset="0"/>
              <a:cs typeface="Calibri" pitchFamily="34" charset="0"/>
            </a:rPr>
            <a:t>(2016)</a:t>
          </a:r>
          <a:endParaRPr lang="en-US" sz="1500" b="1" kern="1200" dirty="0">
            <a:latin typeface="Calibri" pitchFamily="34" charset="0"/>
            <a:cs typeface="Calibri" pitchFamily="34" charset="0"/>
          </a:endParaRPr>
        </a:p>
      </dsp:txBody>
      <dsp:txXfrm>
        <a:off x="853187" y="185703"/>
        <a:ext cx="690444" cy="866616"/>
      </dsp:txXfrm>
    </dsp:sp>
    <dsp:sp modelId="{33B5CEFA-71C3-48EB-999D-AF3360179D53}">
      <dsp:nvSpPr>
        <dsp:cNvPr id="0" name=""/>
        <dsp:cNvSpPr/>
      </dsp:nvSpPr>
      <dsp:spPr>
        <a:xfrm>
          <a:off x="145039" y="264936"/>
          <a:ext cx="708148" cy="708148"/>
        </a:xfrm>
        <a:prstGeom prst="ellipse">
          <a:avLst/>
        </a:prstGeom>
        <a:solidFill>
          <a:srgbClr val="1E7FB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dirty="0" smtClean="0">
              <a:latin typeface="Calibri" pitchFamily="34" charset="0"/>
              <a:cs typeface="Calibri" pitchFamily="34" charset="0"/>
            </a:rPr>
            <a:t>2015</a:t>
          </a:r>
          <a:endParaRPr lang="en-US" sz="1800" b="1" kern="1200" dirty="0">
            <a:latin typeface="Calibri" pitchFamily="34" charset="0"/>
            <a:cs typeface="Calibri" pitchFamily="34" charset="0"/>
          </a:endParaRPr>
        </a:p>
      </dsp:txBody>
      <dsp:txXfrm>
        <a:off x="248745" y="368642"/>
        <a:ext cx="500736" cy="500736"/>
      </dsp:txXfrm>
    </dsp:sp>
    <dsp:sp modelId="{3AD1205B-6481-48F8-A792-1403EB7EAC69}">
      <dsp:nvSpPr>
        <dsp:cNvPr id="0" name=""/>
        <dsp:cNvSpPr/>
      </dsp:nvSpPr>
      <dsp:spPr>
        <a:xfrm>
          <a:off x="2362744" y="0"/>
          <a:ext cx="1416297" cy="1238022"/>
        </a:xfrm>
        <a:prstGeom prst="rightArrow">
          <a:avLst>
            <a:gd name="adj1" fmla="val 70000"/>
            <a:gd name="adj2" fmla="val 50000"/>
          </a:avLst>
        </a:prstGeom>
        <a:solidFill>
          <a:srgbClr val="99CC00">
            <a:alpha val="90000"/>
          </a:srgb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38100" tIns="9525" rIns="19050" bIns="9525" numCol="1" spcCol="1270" anchor="ctr" anchorCtr="0">
          <a:noAutofit/>
        </a:bodyPr>
        <a:lstStyle/>
        <a:p>
          <a:pPr lvl="0" algn="ctr" defTabSz="666750">
            <a:lnSpc>
              <a:spcPct val="90000"/>
            </a:lnSpc>
            <a:spcBef>
              <a:spcPct val="0"/>
            </a:spcBef>
            <a:spcAft>
              <a:spcPct val="35000"/>
            </a:spcAft>
          </a:pPr>
          <a:r>
            <a:rPr lang="en-US" sz="1500" b="1" kern="1200" dirty="0" smtClean="0">
              <a:latin typeface="Calibri" pitchFamily="34" charset="0"/>
              <a:cs typeface="Calibri" pitchFamily="34" charset="0"/>
            </a:rPr>
            <a:t>WHA69</a:t>
          </a:r>
          <a:br>
            <a:rPr lang="en-US" sz="1500" b="1" kern="1200" dirty="0" smtClean="0">
              <a:latin typeface="Calibri" pitchFamily="34" charset="0"/>
              <a:cs typeface="Calibri" pitchFamily="34" charset="0"/>
            </a:rPr>
          </a:br>
          <a:r>
            <a:rPr lang="en-US" sz="1500" b="1" kern="1200" dirty="0" smtClean="0">
              <a:latin typeface="Calibri" pitchFamily="34" charset="0"/>
              <a:cs typeface="Calibri" pitchFamily="34" charset="0"/>
            </a:rPr>
            <a:t>(2018)</a:t>
          </a:r>
          <a:endParaRPr lang="en-US" sz="1500" b="1" kern="1200" dirty="0">
            <a:latin typeface="Calibri" pitchFamily="34" charset="0"/>
            <a:cs typeface="Calibri" pitchFamily="34" charset="0"/>
          </a:endParaRPr>
        </a:p>
      </dsp:txBody>
      <dsp:txXfrm>
        <a:off x="2716818" y="185703"/>
        <a:ext cx="690444" cy="866616"/>
      </dsp:txXfrm>
    </dsp:sp>
    <dsp:sp modelId="{3DB0CD49-9114-45E2-99BE-FBB39E4557EE}">
      <dsp:nvSpPr>
        <dsp:cNvPr id="0" name=""/>
        <dsp:cNvSpPr/>
      </dsp:nvSpPr>
      <dsp:spPr>
        <a:xfrm>
          <a:off x="2008669" y="264936"/>
          <a:ext cx="708148" cy="708148"/>
        </a:xfrm>
        <a:prstGeom prst="ellipse">
          <a:avLst/>
        </a:prstGeom>
        <a:solidFill>
          <a:srgbClr val="1E7FB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dirty="0" smtClean="0">
              <a:latin typeface="Calibri" pitchFamily="34" charset="0"/>
              <a:cs typeface="Calibri" pitchFamily="34" charset="0"/>
            </a:rPr>
            <a:t>2017</a:t>
          </a:r>
          <a:endParaRPr lang="en-US" sz="1800" b="1" kern="1200" dirty="0">
            <a:latin typeface="Calibri" pitchFamily="34" charset="0"/>
            <a:cs typeface="Calibri" pitchFamily="34" charset="0"/>
          </a:endParaRPr>
        </a:p>
      </dsp:txBody>
      <dsp:txXfrm>
        <a:off x="2112375" y="368642"/>
        <a:ext cx="500736" cy="500736"/>
      </dsp:txXfrm>
    </dsp:sp>
    <dsp:sp modelId="{6A617CED-684E-4682-8C25-295DCA487921}">
      <dsp:nvSpPr>
        <dsp:cNvPr id="0" name=""/>
        <dsp:cNvSpPr/>
      </dsp:nvSpPr>
      <dsp:spPr>
        <a:xfrm>
          <a:off x="4226374" y="0"/>
          <a:ext cx="1416297" cy="1238022"/>
        </a:xfrm>
        <a:prstGeom prst="rightArrow">
          <a:avLst>
            <a:gd name="adj1" fmla="val 70000"/>
            <a:gd name="adj2" fmla="val 50000"/>
          </a:avLst>
        </a:prstGeom>
        <a:solidFill>
          <a:srgbClr val="F89321">
            <a:alpha val="90000"/>
          </a:srgb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38100" tIns="9525" rIns="19050" bIns="9525" numCol="1" spcCol="1270" anchor="ctr" anchorCtr="0">
          <a:noAutofit/>
        </a:bodyPr>
        <a:lstStyle/>
        <a:p>
          <a:pPr lvl="0" algn="ctr" defTabSz="666750">
            <a:lnSpc>
              <a:spcPct val="90000"/>
            </a:lnSpc>
            <a:spcBef>
              <a:spcPct val="0"/>
            </a:spcBef>
            <a:spcAft>
              <a:spcPct val="35000"/>
            </a:spcAft>
          </a:pPr>
          <a:r>
            <a:rPr lang="en-US" sz="1500" b="1" kern="1200" dirty="0" smtClean="0">
              <a:latin typeface="Calibri" pitchFamily="34" charset="0"/>
              <a:cs typeface="Calibri" pitchFamily="34" charset="0"/>
            </a:rPr>
            <a:t>WHA73</a:t>
          </a:r>
          <a:br>
            <a:rPr lang="en-US" sz="1500" b="1" kern="1200" dirty="0" smtClean="0">
              <a:latin typeface="Calibri" pitchFamily="34" charset="0"/>
              <a:cs typeface="Calibri" pitchFamily="34" charset="0"/>
            </a:rPr>
          </a:br>
          <a:r>
            <a:rPr lang="en-US" sz="1500" b="1" kern="1200" dirty="0" smtClean="0">
              <a:latin typeface="Calibri" pitchFamily="34" charset="0"/>
              <a:cs typeface="Calibri" pitchFamily="34" charset="0"/>
            </a:rPr>
            <a:t>(2021)</a:t>
          </a:r>
          <a:endParaRPr lang="en-US" sz="1500" b="1" kern="1200" dirty="0">
            <a:latin typeface="Calibri" pitchFamily="34" charset="0"/>
            <a:cs typeface="Calibri" pitchFamily="34" charset="0"/>
          </a:endParaRPr>
        </a:p>
      </dsp:txBody>
      <dsp:txXfrm>
        <a:off x="4580448" y="185703"/>
        <a:ext cx="690444" cy="866616"/>
      </dsp:txXfrm>
    </dsp:sp>
    <dsp:sp modelId="{41C9A1A7-8A05-4C15-BB1B-A67484978811}">
      <dsp:nvSpPr>
        <dsp:cNvPr id="0" name=""/>
        <dsp:cNvSpPr/>
      </dsp:nvSpPr>
      <dsp:spPr>
        <a:xfrm>
          <a:off x="3872300" y="264936"/>
          <a:ext cx="708148" cy="708148"/>
        </a:xfrm>
        <a:prstGeom prst="ellipse">
          <a:avLst/>
        </a:prstGeom>
        <a:solidFill>
          <a:srgbClr val="1E7FB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dirty="0" smtClean="0">
              <a:latin typeface="Calibri" pitchFamily="34" charset="0"/>
              <a:cs typeface="Calibri" pitchFamily="34" charset="0"/>
            </a:rPr>
            <a:t>2020</a:t>
          </a:r>
          <a:endParaRPr lang="en-US" sz="1800" b="1" kern="1200" dirty="0">
            <a:latin typeface="Calibri" pitchFamily="34" charset="0"/>
            <a:cs typeface="Calibri" pitchFamily="34" charset="0"/>
          </a:endParaRPr>
        </a:p>
      </dsp:txBody>
      <dsp:txXfrm>
        <a:off x="3976006" y="368642"/>
        <a:ext cx="500736" cy="50073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72C515-2EAD-4D22-A063-34C5FFB911C8}">
      <dsp:nvSpPr>
        <dsp:cNvPr id="0" name=""/>
        <dsp:cNvSpPr/>
      </dsp:nvSpPr>
      <dsp:spPr>
        <a:xfrm>
          <a:off x="497201" y="0"/>
          <a:ext cx="1417135" cy="1238755"/>
        </a:xfrm>
        <a:prstGeom prst="rightArrow">
          <a:avLst>
            <a:gd name="adj1" fmla="val 70000"/>
            <a:gd name="adj2" fmla="val 50000"/>
          </a:avLst>
        </a:prstGeom>
        <a:solidFill>
          <a:srgbClr val="FFC000">
            <a:alpha val="90000"/>
          </a:srgb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30480" tIns="7620" rIns="15240" bIns="7620" numCol="1" spcCol="1270" anchor="ctr" anchorCtr="0">
          <a:noAutofit/>
        </a:bodyPr>
        <a:lstStyle/>
        <a:p>
          <a:pPr lvl="0" algn="ctr" defTabSz="533400">
            <a:lnSpc>
              <a:spcPct val="90000"/>
            </a:lnSpc>
            <a:spcBef>
              <a:spcPct val="0"/>
            </a:spcBef>
            <a:spcAft>
              <a:spcPct val="35000"/>
            </a:spcAft>
          </a:pPr>
          <a:r>
            <a:rPr lang="en-US" sz="1200" b="1" kern="1200" dirty="0" smtClean="0">
              <a:latin typeface="Calibri" pitchFamily="34" charset="0"/>
              <a:cs typeface="Calibri" pitchFamily="34" charset="0"/>
            </a:rPr>
            <a:t>Progress</a:t>
          </a:r>
          <a:br>
            <a:rPr lang="en-US" sz="1200" b="1" kern="1200" dirty="0" smtClean="0">
              <a:latin typeface="Calibri" pitchFamily="34" charset="0"/>
              <a:cs typeface="Calibri" pitchFamily="34" charset="0"/>
            </a:rPr>
          </a:br>
          <a:r>
            <a:rPr lang="en-US" sz="1200" b="1" kern="1200" dirty="0" smtClean="0">
              <a:latin typeface="Calibri" pitchFamily="34" charset="0"/>
              <a:cs typeface="Calibri" pitchFamily="34" charset="0"/>
            </a:rPr>
            <a:t>monitor</a:t>
          </a:r>
          <a:endParaRPr lang="en-US" sz="1200" b="1" kern="1200" dirty="0">
            <a:latin typeface="Calibri" pitchFamily="34" charset="0"/>
            <a:cs typeface="Calibri" pitchFamily="34" charset="0"/>
          </a:endParaRPr>
        </a:p>
      </dsp:txBody>
      <dsp:txXfrm>
        <a:off x="851485" y="185813"/>
        <a:ext cx="690853" cy="867129"/>
      </dsp:txXfrm>
    </dsp:sp>
    <dsp:sp modelId="{33B5CEFA-71C3-48EB-999D-AF3360179D53}">
      <dsp:nvSpPr>
        <dsp:cNvPr id="0" name=""/>
        <dsp:cNvSpPr/>
      </dsp:nvSpPr>
      <dsp:spPr>
        <a:xfrm>
          <a:off x="142917" y="265093"/>
          <a:ext cx="708567" cy="708567"/>
        </a:xfrm>
        <a:prstGeom prst="ellipse">
          <a:avLst/>
        </a:prstGeom>
        <a:solidFill>
          <a:srgbClr val="1E7FB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dirty="0" smtClean="0">
              <a:latin typeface="Calibri" pitchFamily="34" charset="0"/>
              <a:cs typeface="Calibri" pitchFamily="34" charset="0"/>
            </a:rPr>
            <a:t>2015</a:t>
          </a:r>
          <a:endParaRPr lang="en-US" sz="1800" b="1" kern="1200" dirty="0">
            <a:latin typeface="Calibri" pitchFamily="34" charset="0"/>
            <a:cs typeface="Calibri" pitchFamily="34" charset="0"/>
          </a:endParaRPr>
        </a:p>
      </dsp:txBody>
      <dsp:txXfrm>
        <a:off x="246684" y="368860"/>
        <a:ext cx="501033" cy="501033"/>
      </dsp:txXfrm>
    </dsp:sp>
    <dsp:sp modelId="{3AD1205B-6481-48F8-A792-1403EB7EAC69}">
      <dsp:nvSpPr>
        <dsp:cNvPr id="0" name=""/>
        <dsp:cNvSpPr/>
      </dsp:nvSpPr>
      <dsp:spPr>
        <a:xfrm>
          <a:off x="2361861" y="0"/>
          <a:ext cx="1417135" cy="1238755"/>
        </a:xfrm>
        <a:prstGeom prst="rightArrow">
          <a:avLst>
            <a:gd name="adj1" fmla="val 70000"/>
            <a:gd name="adj2" fmla="val 50000"/>
          </a:avLst>
        </a:prstGeom>
        <a:solidFill>
          <a:srgbClr val="F89321">
            <a:alpha val="90000"/>
          </a:srgb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30480" tIns="7620" rIns="15240" bIns="7620" numCol="1" spcCol="1270" anchor="ctr" anchorCtr="0">
          <a:noAutofit/>
        </a:bodyPr>
        <a:lstStyle/>
        <a:p>
          <a:pPr lvl="0" algn="ctr" defTabSz="533400">
            <a:lnSpc>
              <a:spcPct val="90000"/>
            </a:lnSpc>
            <a:spcBef>
              <a:spcPct val="0"/>
            </a:spcBef>
            <a:spcAft>
              <a:spcPct val="35000"/>
            </a:spcAft>
          </a:pPr>
          <a:r>
            <a:rPr lang="en-US" sz="1200" b="1" kern="1200" dirty="0" smtClean="0">
              <a:latin typeface="Calibri" pitchFamily="34" charset="0"/>
              <a:cs typeface="Calibri" pitchFamily="34" charset="0"/>
            </a:rPr>
            <a:t>Progress</a:t>
          </a:r>
          <a:br>
            <a:rPr lang="en-US" sz="1200" b="1" kern="1200" dirty="0" smtClean="0">
              <a:latin typeface="Calibri" pitchFamily="34" charset="0"/>
              <a:cs typeface="Calibri" pitchFamily="34" charset="0"/>
            </a:rPr>
          </a:br>
          <a:r>
            <a:rPr lang="en-US" sz="1200" b="1" kern="1200" dirty="0" smtClean="0">
              <a:latin typeface="Calibri" pitchFamily="34" charset="0"/>
              <a:cs typeface="Calibri" pitchFamily="34" charset="0"/>
            </a:rPr>
            <a:t>monitor</a:t>
          </a:r>
          <a:endParaRPr lang="en-US" sz="2400" b="1" kern="1200" dirty="0">
            <a:latin typeface="Calibri" pitchFamily="34" charset="0"/>
            <a:cs typeface="Calibri" pitchFamily="34" charset="0"/>
          </a:endParaRPr>
        </a:p>
      </dsp:txBody>
      <dsp:txXfrm>
        <a:off x="2716145" y="185813"/>
        <a:ext cx="690853" cy="867129"/>
      </dsp:txXfrm>
    </dsp:sp>
    <dsp:sp modelId="{3DB0CD49-9114-45E2-99BE-FBB39E4557EE}">
      <dsp:nvSpPr>
        <dsp:cNvPr id="0" name=""/>
        <dsp:cNvSpPr/>
      </dsp:nvSpPr>
      <dsp:spPr>
        <a:xfrm>
          <a:off x="2007577" y="265093"/>
          <a:ext cx="708567" cy="708567"/>
        </a:xfrm>
        <a:prstGeom prst="ellipse">
          <a:avLst/>
        </a:prstGeom>
        <a:solidFill>
          <a:srgbClr val="1E7FB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dirty="0" smtClean="0">
              <a:latin typeface="Calibri" pitchFamily="34" charset="0"/>
              <a:cs typeface="Calibri" pitchFamily="34" charset="0"/>
            </a:rPr>
            <a:t>2016</a:t>
          </a:r>
          <a:endParaRPr lang="en-US" sz="1800" b="1" kern="1200" dirty="0">
            <a:latin typeface="Calibri" pitchFamily="34" charset="0"/>
            <a:cs typeface="Calibri" pitchFamily="34" charset="0"/>
          </a:endParaRPr>
        </a:p>
      </dsp:txBody>
      <dsp:txXfrm>
        <a:off x="2111344" y="368860"/>
        <a:ext cx="501033" cy="501033"/>
      </dsp:txXfrm>
    </dsp:sp>
    <dsp:sp modelId="{6A617CED-684E-4682-8C25-295DCA487921}">
      <dsp:nvSpPr>
        <dsp:cNvPr id="0" name=""/>
        <dsp:cNvSpPr/>
      </dsp:nvSpPr>
      <dsp:spPr>
        <a:xfrm>
          <a:off x="4226521" y="0"/>
          <a:ext cx="1417135" cy="1238755"/>
        </a:xfrm>
        <a:prstGeom prst="rightArrow">
          <a:avLst>
            <a:gd name="adj1" fmla="val 70000"/>
            <a:gd name="adj2" fmla="val 50000"/>
          </a:avLst>
        </a:prstGeom>
        <a:solidFill>
          <a:srgbClr val="99CC00">
            <a:alpha val="90000"/>
          </a:srgb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40640" tIns="10160" rIns="20320" bIns="10160" numCol="1" spcCol="1270" anchor="ctr" anchorCtr="0">
          <a:noAutofit/>
        </a:bodyPr>
        <a:lstStyle/>
        <a:p>
          <a:pPr lvl="0" algn="ctr" defTabSz="711200">
            <a:lnSpc>
              <a:spcPct val="90000"/>
            </a:lnSpc>
            <a:spcBef>
              <a:spcPct val="0"/>
            </a:spcBef>
            <a:spcAft>
              <a:spcPct val="35000"/>
            </a:spcAft>
          </a:pPr>
          <a:r>
            <a:rPr lang="en-US" sz="1600" b="1" kern="1200" dirty="0" smtClean="0">
              <a:latin typeface="Calibri" pitchFamily="34" charset="0"/>
              <a:cs typeface="Calibri" pitchFamily="34" charset="0"/>
            </a:rPr>
            <a:t>UNGA*</a:t>
          </a:r>
          <a:r>
            <a:rPr lang="en-US" sz="1600" b="1" kern="1200" dirty="0" smtClean="0">
              <a:latin typeface="Calibri" pitchFamily="34" charset="0"/>
              <a:cs typeface="Calibri" pitchFamily="34" charset="0"/>
            </a:rPr>
            <a:t/>
          </a:r>
          <a:br>
            <a:rPr lang="en-US" sz="1600" b="1" kern="1200" dirty="0" smtClean="0">
              <a:latin typeface="Calibri" pitchFamily="34" charset="0"/>
              <a:cs typeface="Calibri" pitchFamily="34" charset="0"/>
            </a:rPr>
          </a:br>
          <a:r>
            <a:rPr lang="en-US" sz="1600" b="1" kern="1200" dirty="0" smtClean="0">
              <a:latin typeface="Calibri" pitchFamily="34" charset="0"/>
              <a:cs typeface="Calibri" pitchFamily="34" charset="0"/>
            </a:rPr>
            <a:t>(</a:t>
          </a:r>
          <a:r>
            <a:rPr lang="en-US" sz="1600" b="1" kern="1200" dirty="0" smtClean="0">
              <a:latin typeface="Calibri" pitchFamily="34" charset="0"/>
              <a:cs typeface="Calibri" pitchFamily="34" charset="0"/>
            </a:rPr>
            <a:t>2018)</a:t>
          </a:r>
          <a:endParaRPr lang="en-US" sz="1600" b="1" kern="1200" dirty="0">
            <a:latin typeface="Calibri" pitchFamily="34" charset="0"/>
            <a:cs typeface="Calibri" pitchFamily="34" charset="0"/>
          </a:endParaRPr>
        </a:p>
      </dsp:txBody>
      <dsp:txXfrm>
        <a:off x="4580805" y="185813"/>
        <a:ext cx="690853" cy="867129"/>
      </dsp:txXfrm>
    </dsp:sp>
    <dsp:sp modelId="{41C9A1A7-8A05-4C15-BB1B-A67484978811}">
      <dsp:nvSpPr>
        <dsp:cNvPr id="0" name=""/>
        <dsp:cNvSpPr/>
      </dsp:nvSpPr>
      <dsp:spPr>
        <a:xfrm>
          <a:off x="3872238" y="265093"/>
          <a:ext cx="708567" cy="708567"/>
        </a:xfrm>
        <a:prstGeom prst="ellipse">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dirty="0" smtClean="0">
              <a:latin typeface="Calibri" pitchFamily="34" charset="0"/>
              <a:cs typeface="Calibri" pitchFamily="34" charset="0"/>
            </a:rPr>
            <a:t>2017</a:t>
          </a:r>
          <a:endParaRPr lang="en-US" sz="1800" b="1" kern="1200" dirty="0">
            <a:latin typeface="Calibri" pitchFamily="34" charset="0"/>
            <a:cs typeface="Calibri" pitchFamily="34" charset="0"/>
          </a:endParaRPr>
        </a:p>
      </dsp:txBody>
      <dsp:txXfrm>
        <a:off x="3976005" y="368860"/>
        <a:ext cx="501033" cy="501033"/>
      </dsp:txXfrm>
    </dsp:sp>
  </dsp:spTree>
</dsp:drawing>
</file>

<file path=ppt/diagrams/layout1.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bwMode="auto">
          <a:xfrm>
            <a:off x="0" y="1"/>
            <a:ext cx="2972098" cy="464205"/>
          </a:xfrm>
          <a:prstGeom prst="rect">
            <a:avLst/>
          </a:prstGeom>
          <a:noFill/>
          <a:ln w="9525">
            <a:noFill/>
            <a:miter lim="800000"/>
            <a:headEnd/>
            <a:tailEnd/>
          </a:ln>
          <a:effectLst/>
        </p:spPr>
        <p:txBody>
          <a:bodyPr vert="horz" wrap="square" lIns="87351" tIns="43675" rIns="87351" bIns="43675" numCol="1" anchor="t" anchorCtr="0" compatLnSpc="1">
            <a:prstTxWarp prst="textNoShape">
              <a:avLst/>
            </a:prstTxWarp>
          </a:bodyPr>
          <a:lstStyle>
            <a:lvl1pPr>
              <a:defRPr sz="1100"/>
            </a:lvl1pPr>
          </a:lstStyle>
          <a:p>
            <a:endParaRPr lang="en-US"/>
          </a:p>
        </p:txBody>
      </p:sp>
      <p:sp>
        <p:nvSpPr>
          <p:cNvPr id="34819" name="Rectangle 3"/>
          <p:cNvSpPr>
            <a:spLocks noGrp="1" noChangeArrowheads="1"/>
          </p:cNvSpPr>
          <p:nvPr>
            <p:ph type="dt" sz="quarter" idx="1"/>
          </p:nvPr>
        </p:nvSpPr>
        <p:spPr bwMode="auto">
          <a:xfrm>
            <a:off x="3884414" y="1"/>
            <a:ext cx="2972098" cy="464205"/>
          </a:xfrm>
          <a:prstGeom prst="rect">
            <a:avLst/>
          </a:prstGeom>
          <a:noFill/>
          <a:ln w="9525">
            <a:noFill/>
            <a:miter lim="800000"/>
            <a:headEnd/>
            <a:tailEnd/>
          </a:ln>
          <a:effectLst/>
        </p:spPr>
        <p:txBody>
          <a:bodyPr vert="horz" wrap="square" lIns="87351" tIns="43675" rIns="87351" bIns="43675" numCol="1" anchor="t" anchorCtr="0" compatLnSpc="1">
            <a:prstTxWarp prst="textNoShape">
              <a:avLst/>
            </a:prstTxWarp>
          </a:bodyPr>
          <a:lstStyle>
            <a:lvl1pPr algn="r">
              <a:defRPr sz="1100"/>
            </a:lvl1pPr>
          </a:lstStyle>
          <a:p>
            <a:endParaRPr lang="en-US"/>
          </a:p>
        </p:txBody>
      </p:sp>
      <p:sp>
        <p:nvSpPr>
          <p:cNvPr id="34820" name="Rectangle 4"/>
          <p:cNvSpPr>
            <a:spLocks noGrp="1" noChangeArrowheads="1"/>
          </p:cNvSpPr>
          <p:nvPr>
            <p:ph type="ftr" sz="quarter" idx="2"/>
          </p:nvPr>
        </p:nvSpPr>
        <p:spPr bwMode="auto">
          <a:xfrm>
            <a:off x="0" y="8830659"/>
            <a:ext cx="2972098" cy="464205"/>
          </a:xfrm>
          <a:prstGeom prst="rect">
            <a:avLst/>
          </a:prstGeom>
          <a:noFill/>
          <a:ln w="9525">
            <a:noFill/>
            <a:miter lim="800000"/>
            <a:headEnd/>
            <a:tailEnd/>
          </a:ln>
          <a:effectLst/>
        </p:spPr>
        <p:txBody>
          <a:bodyPr vert="horz" wrap="square" lIns="87351" tIns="43675" rIns="87351" bIns="43675" numCol="1" anchor="b" anchorCtr="0" compatLnSpc="1">
            <a:prstTxWarp prst="textNoShape">
              <a:avLst/>
            </a:prstTxWarp>
          </a:bodyPr>
          <a:lstStyle>
            <a:lvl1pPr>
              <a:defRPr sz="1100"/>
            </a:lvl1pPr>
          </a:lstStyle>
          <a:p>
            <a:endParaRPr lang="en-US"/>
          </a:p>
        </p:txBody>
      </p:sp>
      <p:sp>
        <p:nvSpPr>
          <p:cNvPr id="34821" name="Rectangle 5"/>
          <p:cNvSpPr>
            <a:spLocks noGrp="1" noChangeArrowheads="1"/>
          </p:cNvSpPr>
          <p:nvPr>
            <p:ph type="sldNum" sz="quarter" idx="3"/>
          </p:nvPr>
        </p:nvSpPr>
        <p:spPr bwMode="auto">
          <a:xfrm>
            <a:off x="3884414" y="8830659"/>
            <a:ext cx="2972098" cy="464205"/>
          </a:xfrm>
          <a:prstGeom prst="rect">
            <a:avLst/>
          </a:prstGeom>
          <a:noFill/>
          <a:ln w="9525">
            <a:noFill/>
            <a:miter lim="800000"/>
            <a:headEnd/>
            <a:tailEnd/>
          </a:ln>
          <a:effectLst/>
        </p:spPr>
        <p:txBody>
          <a:bodyPr vert="horz" wrap="square" lIns="87351" tIns="43675" rIns="87351" bIns="43675" numCol="1" anchor="b" anchorCtr="0" compatLnSpc="1">
            <a:prstTxWarp prst="textNoShape">
              <a:avLst/>
            </a:prstTxWarp>
          </a:bodyPr>
          <a:lstStyle>
            <a:lvl1pPr algn="r">
              <a:defRPr sz="1100"/>
            </a:lvl1pPr>
          </a:lstStyle>
          <a:p>
            <a:fld id="{5A72F020-03DB-4699-9F2A-E6841E65FEBB}" type="slidenum">
              <a:rPr lang="en-US"/>
              <a:pPr/>
              <a:t>‹#›</a:t>
            </a:fld>
            <a:endParaRPr lang="en-US"/>
          </a:p>
        </p:txBody>
      </p:sp>
    </p:spTree>
    <p:extLst>
      <p:ext uri="{BB962C8B-B14F-4D97-AF65-F5344CB8AC3E}">
        <p14:creationId xmlns:p14="http://schemas.microsoft.com/office/powerpoint/2010/main" val="15491399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1"/>
            <a:ext cx="2972098" cy="464205"/>
          </a:xfrm>
          <a:prstGeom prst="rect">
            <a:avLst/>
          </a:prstGeom>
          <a:noFill/>
          <a:ln w="9525">
            <a:noFill/>
            <a:miter lim="800000"/>
            <a:headEnd/>
            <a:tailEnd/>
          </a:ln>
          <a:effectLst/>
        </p:spPr>
        <p:txBody>
          <a:bodyPr vert="horz" wrap="square" lIns="87351" tIns="43675" rIns="87351" bIns="43675" numCol="1" anchor="t" anchorCtr="0" compatLnSpc="1">
            <a:prstTxWarp prst="textNoShape">
              <a:avLst/>
            </a:prstTxWarp>
          </a:bodyPr>
          <a:lstStyle>
            <a:lvl1pPr>
              <a:defRPr sz="1100"/>
            </a:lvl1pPr>
          </a:lstStyle>
          <a:p>
            <a:endParaRPr lang="en-US"/>
          </a:p>
        </p:txBody>
      </p:sp>
      <p:sp>
        <p:nvSpPr>
          <p:cNvPr id="17411" name="Rectangle 3"/>
          <p:cNvSpPr>
            <a:spLocks noGrp="1" noChangeArrowheads="1"/>
          </p:cNvSpPr>
          <p:nvPr>
            <p:ph type="dt" idx="1"/>
          </p:nvPr>
        </p:nvSpPr>
        <p:spPr bwMode="auto">
          <a:xfrm>
            <a:off x="3884414" y="1"/>
            <a:ext cx="2972098" cy="464205"/>
          </a:xfrm>
          <a:prstGeom prst="rect">
            <a:avLst/>
          </a:prstGeom>
          <a:noFill/>
          <a:ln w="9525">
            <a:noFill/>
            <a:miter lim="800000"/>
            <a:headEnd/>
            <a:tailEnd/>
          </a:ln>
          <a:effectLst/>
        </p:spPr>
        <p:txBody>
          <a:bodyPr vert="horz" wrap="square" lIns="87351" tIns="43675" rIns="87351" bIns="43675" numCol="1" anchor="t" anchorCtr="0" compatLnSpc="1">
            <a:prstTxWarp prst="textNoShape">
              <a:avLst/>
            </a:prstTxWarp>
          </a:bodyPr>
          <a:lstStyle>
            <a:lvl1pPr algn="r">
              <a:defRPr sz="1100"/>
            </a:lvl1pPr>
          </a:lstStyle>
          <a:p>
            <a:endParaRPr lang="en-US"/>
          </a:p>
        </p:txBody>
      </p:sp>
      <p:sp>
        <p:nvSpPr>
          <p:cNvPr id="14340" name="Rectangle 4"/>
          <p:cNvSpPr>
            <a:spLocks noGrp="1" noRot="1" noChangeAspect="1" noChangeArrowheads="1" noTextEdit="1"/>
          </p:cNvSpPr>
          <p:nvPr>
            <p:ph type="sldImg" idx="2"/>
          </p:nvPr>
        </p:nvSpPr>
        <p:spPr bwMode="auto">
          <a:xfrm>
            <a:off x="1108075" y="698500"/>
            <a:ext cx="4645025" cy="34845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3" name="Rectangle 5"/>
          <p:cNvSpPr>
            <a:spLocks noGrp="1" noChangeArrowheads="1"/>
          </p:cNvSpPr>
          <p:nvPr>
            <p:ph type="body" sz="quarter" idx="3"/>
          </p:nvPr>
        </p:nvSpPr>
        <p:spPr bwMode="auto">
          <a:xfrm>
            <a:off x="686098" y="4416099"/>
            <a:ext cx="5485805" cy="4182457"/>
          </a:xfrm>
          <a:prstGeom prst="rect">
            <a:avLst/>
          </a:prstGeom>
          <a:noFill/>
          <a:ln w="9525">
            <a:noFill/>
            <a:miter lim="800000"/>
            <a:headEnd/>
            <a:tailEnd/>
          </a:ln>
          <a:effectLst/>
        </p:spPr>
        <p:txBody>
          <a:bodyPr vert="horz" wrap="square" lIns="87351" tIns="43675" rIns="87351" bIns="4367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414" name="Rectangle 6"/>
          <p:cNvSpPr>
            <a:spLocks noGrp="1" noChangeArrowheads="1"/>
          </p:cNvSpPr>
          <p:nvPr>
            <p:ph type="ftr" sz="quarter" idx="4"/>
          </p:nvPr>
        </p:nvSpPr>
        <p:spPr bwMode="auto">
          <a:xfrm>
            <a:off x="0" y="8830659"/>
            <a:ext cx="2972098" cy="464205"/>
          </a:xfrm>
          <a:prstGeom prst="rect">
            <a:avLst/>
          </a:prstGeom>
          <a:noFill/>
          <a:ln w="9525">
            <a:noFill/>
            <a:miter lim="800000"/>
            <a:headEnd/>
            <a:tailEnd/>
          </a:ln>
          <a:effectLst/>
        </p:spPr>
        <p:txBody>
          <a:bodyPr vert="horz" wrap="square" lIns="87351" tIns="43675" rIns="87351" bIns="43675" numCol="1" anchor="b" anchorCtr="0" compatLnSpc="1">
            <a:prstTxWarp prst="textNoShape">
              <a:avLst/>
            </a:prstTxWarp>
          </a:bodyPr>
          <a:lstStyle>
            <a:lvl1pPr>
              <a:defRPr sz="1100"/>
            </a:lvl1pPr>
          </a:lstStyle>
          <a:p>
            <a:endParaRPr lang="en-US"/>
          </a:p>
        </p:txBody>
      </p:sp>
      <p:sp>
        <p:nvSpPr>
          <p:cNvPr id="17415" name="Rectangle 7"/>
          <p:cNvSpPr>
            <a:spLocks noGrp="1" noChangeArrowheads="1"/>
          </p:cNvSpPr>
          <p:nvPr>
            <p:ph type="sldNum" sz="quarter" idx="5"/>
          </p:nvPr>
        </p:nvSpPr>
        <p:spPr bwMode="auto">
          <a:xfrm>
            <a:off x="3884414" y="8830659"/>
            <a:ext cx="2972098" cy="464205"/>
          </a:xfrm>
          <a:prstGeom prst="rect">
            <a:avLst/>
          </a:prstGeom>
          <a:noFill/>
          <a:ln w="9525">
            <a:noFill/>
            <a:miter lim="800000"/>
            <a:headEnd/>
            <a:tailEnd/>
          </a:ln>
          <a:effectLst/>
        </p:spPr>
        <p:txBody>
          <a:bodyPr vert="horz" wrap="square" lIns="87351" tIns="43675" rIns="87351" bIns="43675" numCol="1" anchor="b" anchorCtr="0" compatLnSpc="1">
            <a:prstTxWarp prst="textNoShape">
              <a:avLst/>
            </a:prstTxWarp>
          </a:bodyPr>
          <a:lstStyle>
            <a:lvl1pPr algn="r">
              <a:defRPr sz="1100"/>
            </a:lvl1pPr>
          </a:lstStyle>
          <a:p>
            <a:fld id="{AC3F96C0-9965-46EE-BCC4-2C215BF4CD9A}" type="slidenum">
              <a:rPr lang="en-US"/>
              <a:pPr/>
              <a:t>‹#›</a:t>
            </a:fld>
            <a:endParaRPr lang="en-US"/>
          </a:p>
        </p:txBody>
      </p:sp>
    </p:spTree>
    <p:extLst>
      <p:ext uri="{BB962C8B-B14F-4D97-AF65-F5344CB8AC3E}">
        <p14:creationId xmlns:p14="http://schemas.microsoft.com/office/powerpoint/2010/main" val="333664129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pitchFamily="-1" charset="0"/>
        <a:ea typeface="ＭＳ Ｐゴシック" pitchFamily="-1" charset="-128"/>
        <a:cs typeface="+mn-cs"/>
      </a:defRPr>
    </a:lvl2pPr>
    <a:lvl3pPr marL="914400" algn="l" rtl="0" eaLnBrk="0" fontAlgn="base" hangingPunct="0">
      <a:spcBef>
        <a:spcPct val="30000"/>
      </a:spcBef>
      <a:spcAft>
        <a:spcPct val="0"/>
      </a:spcAft>
      <a:defRPr sz="1200" kern="1200">
        <a:solidFill>
          <a:schemeClr val="tx1"/>
        </a:solidFill>
        <a:latin typeface="Arial" pitchFamily="-1" charset="0"/>
        <a:ea typeface="ＭＳ Ｐゴシック" pitchFamily="-1" charset="-128"/>
        <a:cs typeface="+mn-cs"/>
      </a:defRPr>
    </a:lvl3pPr>
    <a:lvl4pPr marL="1371600" algn="l" rtl="0" eaLnBrk="0" fontAlgn="base" hangingPunct="0">
      <a:spcBef>
        <a:spcPct val="30000"/>
      </a:spcBef>
      <a:spcAft>
        <a:spcPct val="0"/>
      </a:spcAft>
      <a:defRPr sz="1200" kern="1200">
        <a:solidFill>
          <a:schemeClr val="tx1"/>
        </a:solidFill>
        <a:latin typeface="Arial" pitchFamily="-1" charset="0"/>
        <a:ea typeface="ＭＳ Ｐゴシック" pitchFamily="-1" charset="-128"/>
        <a:cs typeface="+mn-cs"/>
      </a:defRPr>
    </a:lvl4pPr>
    <a:lvl5pPr marL="1828800" algn="l" rtl="0" eaLnBrk="0" fontAlgn="base" hangingPunct="0">
      <a:spcBef>
        <a:spcPct val="30000"/>
      </a:spcBef>
      <a:spcAft>
        <a:spcPct val="0"/>
      </a:spcAft>
      <a:defRPr sz="1200" kern="1200">
        <a:solidFill>
          <a:schemeClr val="tx1"/>
        </a:solidFill>
        <a:latin typeface="Arial" pitchFamily="-1" charset="0"/>
        <a:ea typeface="ＭＳ Ｐゴシック" pitchFamily="-1"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300">
                <a:solidFill>
                  <a:schemeClr val="tx1"/>
                </a:solidFill>
                <a:latin typeface="Arial" pitchFamily="34" charset="0"/>
                <a:ea typeface="ＭＳ Ｐゴシック" pitchFamily="34" charset="-128"/>
              </a:defRPr>
            </a:lvl1pPr>
            <a:lvl2pPr marL="709443" indent="-272863" eaLnBrk="0" hangingPunct="0">
              <a:defRPr sz="2300">
                <a:solidFill>
                  <a:schemeClr val="tx1"/>
                </a:solidFill>
                <a:latin typeface="Arial" pitchFamily="34" charset="0"/>
                <a:ea typeface="ＭＳ Ｐゴシック" pitchFamily="34" charset="-128"/>
              </a:defRPr>
            </a:lvl2pPr>
            <a:lvl3pPr marL="1091451" indent="-218290" eaLnBrk="0" hangingPunct="0">
              <a:defRPr sz="2300">
                <a:solidFill>
                  <a:schemeClr val="tx1"/>
                </a:solidFill>
                <a:latin typeface="Arial" pitchFamily="34" charset="0"/>
                <a:ea typeface="ＭＳ Ｐゴシック" pitchFamily="34" charset="-128"/>
              </a:defRPr>
            </a:lvl3pPr>
            <a:lvl4pPr marL="1528031" indent="-218290" eaLnBrk="0" hangingPunct="0">
              <a:defRPr sz="2300">
                <a:solidFill>
                  <a:schemeClr val="tx1"/>
                </a:solidFill>
                <a:latin typeface="Arial" pitchFamily="34" charset="0"/>
                <a:ea typeface="ＭＳ Ｐゴシック" pitchFamily="34" charset="-128"/>
              </a:defRPr>
            </a:lvl4pPr>
            <a:lvl5pPr marL="1964611" indent="-218290" eaLnBrk="0" hangingPunct="0">
              <a:defRPr sz="2300">
                <a:solidFill>
                  <a:schemeClr val="tx1"/>
                </a:solidFill>
                <a:latin typeface="Arial" pitchFamily="34" charset="0"/>
                <a:ea typeface="ＭＳ Ｐゴシック" pitchFamily="34" charset="-128"/>
              </a:defRPr>
            </a:lvl5pPr>
            <a:lvl6pPr marL="2401192" indent="-218290" eaLnBrk="0" fontAlgn="base" hangingPunct="0">
              <a:spcBef>
                <a:spcPct val="0"/>
              </a:spcBef>
              <a:spcAft>
                <a:spcPct val="0"/>
              </a:spcAft>
              <a:defRPr sz="2300">
                <a:solidFill>
                  <a:schemeClr val="tx1"/>
                </a:solidFill>
                <a:latin typeface="Arial" pitchFamily="34" charset="0"/>
                <a:ea typeface="ＭＳ Ｐゴシック" pitchFamily="34" charset="-128"/>
              </a:defRPr>
            </a:lvl6pPr>
            <a:lvl7pPr marL="2837772" indent="-218290" eaLnBrk="0" fontAlgn="base" hangingPunct="0">
              <a:spcBef>
                <a:spcPct val="0"/>
              </a:spcBef>
              <a:spcAft>
                <a:spcPct val="0"/>
              </a:spcAft>
              <a:defRPr sz="2300">
                <a:solidFill>
                  <a:schemeClr val="tx1"/>
                </a:solidFill>
                <a:latin typeface="Arial" pitchFamily="34" charset="0"/>
                <a:ea typeface="ＭＳ Ｐゴシック" pitchFamily="34" charset="-128"/>
              </a:defRPr>
            </a:lvl7pPr>
            <a:lvl8pPr marL="3274352" indent="-218290" eaLnBrk="0" fontAlgn="base" hangingPunct="0">
              <a:spcBef>
                <a:spcPct val="0"/>
              </a:spcBef>
              <a:spcAft>
                <a:spcPct val="0"/>
              </a:spcAft>
              <a:defRPr sz="2300">
                <a:solidFill>
                  <a:schemeClr val="tx1"/>
                </a:solidFill>
                <a:latin typeface="Arial" pitchFamily="34" charset="0"/>
                <a:ea typeface="ＭＳ Ｐゴシック" pitchFamily="34" charset="-128"/>
              </a:defRPr>
            </a:lvl8pPr>
            <a:lvl9pPr marL="3710932" indent="-218290" eaLnBrk="0" fontAlgn="base" hangingPunct="0">
              <a:spcBef>
                <a:spcPct val="0"/>
              </a:spcBef>
              <a:spcAft>
                <a:spcPct val="0"/>
              </a:spcAft>
              <a:defRPr sz="2300">
                <a:solidFill>
                  <a:schemeClr val="tx1"/>
                </a:solidFill>
                <a:latin typeface="Arial" pitchFamily="34" charset="0"/>
                <a:ea typeface="ＭＳ Ｐゴシック" pitchFamily="34" charset="-128"/>
              </a:defRPr>
            </a:lvl9pPr>
          </a:lstStyle>
          <a:p>
            <a:pPr eaLnBrk="1" hangingPunct="1"/>
            <a:fld id="{1B0F1246-F690-4F56-B4FB-1ACC52D91B00}" type="slidenum">
              <a:rPr lang="en-US" sz="1100"/>
              <a:pPr eaLnBrk="1" hangingPunct="1"/>
              <a:t>1</a:t>
            </a:fld>
            <a:endParaRPr lang="en-US" sz="1100"/>
          </a:p>
        </p:txBody>
      </p:sp>
      <p:sp>
        <p:nvSpPr>
          <p:cNvPr id="16386" name="Rectangle 2"/>
          <p:cNvSpPr>
            <a:spLocks noGrp="1" noRot="1" noChangeAspect="1" noChangeArrowheads="1" noTextEdit="1"/>
          </p:cNvSpPr>
          <p:nvPr>
            <p:ph type="sldImg"/>
          </p:nvPr>
        </p:nvSpPr>
        <p:spPr>
          <a:xfrm>
            <a:off x="1109663" y="698500"/>
            <a:ext cx="4645025" cy="3484563"/>
          </a:xfrm>
          <a:ln/>
        </p:spPr>
      </p:sp>
      <p:sp>
        <p:nvSpPr>
          <p:cNvPr id="163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a typeface="ＭＳ Ｐゴシック"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300">
                <a:solidFill>
                  <a:schemeClr val="tx1"/>
                </a:solidFill>
                <a:latin typeface="Arial" pitchFamily="34" charset="0"/>
                <a:ea typeface="ＭＳ Ｐゴシック" pitchFamily="34" charset="-128"/>
              </a:defRPr>
            </a:lvl1pPr>
            <a:lvl2pPr marL="709443" indent="-272863" eaLnBrk="0" hangingPunct="0">
              <a:defRPr sz="2300">
                <a:solidFill>
                  <a:schemeClr val="tx1"/>
                </a:solidFill>
                <a:latin typeface="Arial" pitchFamily="34" charset="0"/>
                <a:ea typeface="ＭＳ Ｐゴシック" pitchFamily="34" charset="-128"/>
              </a:defRPr>
            </a:lvl2pPr>
            <a:lvl3pPr marL="1091451" indent="-218290" eaLnBrk="0" hangingPunct="0">
              <a:defRPr sz="2300">
                <a:solidFill>
                  <a:schemeClr val="tx1"/>
                </a:solidFill>
                <a:latin typeface="Arial" pitchFamily="34" charset="0"/>
                <a:ea typeface="ＭＳ Ｐゴシック" pitchFamily="34" charset="-128"/>
              </a:defRPr>
            </a:lvl3pPr>
            <a:lvl4pPr marL="1528031" indent="-218290" eaLnBrk="0" hangingPunct="0">
              <a:defRPr sz="2300">
                <a:solidFill>
                  <a:schemeClr val="tx1"/>
                </a:solidFill>
                <a:latin typeface="Arial" pitchFamily="34" charset="0"/>
                <a:ea typeface="ＭＳ Ｐゴシック" pitchFamily="34" charset="-128"/>
              </a:defRPr>
            </a:lvl4pPr>
            <a:lvl5pPr marL="1964611" indent="-218290" eaLnBrk="0" hangingPunct="0">
              <a:defRPr sz="2300">
                <a:solidFill>
                  <a:schemeClr val="tx1"/>
                </a:solidFill>
                <a:latin typeface="Arial" pitchFamily="34" charset="0"/>
                <a:ea typeface="ＭＳ Ｐゴシック" pitchFamily="34" charset="-128"/>
              </a:defRPr>
            </a:lvl5pPr>
            <a:lvl6pPr marL="2401192" indent="-218290" eaLnBrk="0" fontAlgn="base" hangingPunct="0">
              <a:spcBef>
                <a:spcPct val="0"/>
              </a:spcBef>
              <a:spcAft>
                <a:spcPct val="0"/>
              </a:spcAft>
              <a:defRPr sz="2300">
                <a:solidFill>
                  <a:schemeClr val="tx1"/>
                </a:solidFill>
                <a:latin typeface="Arial" pitchFamily="34" charset="0"/>
                <a:ea typeface="ＭＳ Ｐゴシック" pitchFamily="34" charset="-128"/>
              </a:defRPr>
            </a:lvl6pPr>
            <a:lvl7pPr marL="2837772" indent="-218290" eaLnBrk="0" fontAlgn="base" hangingPunct="0">
              <a:spcBef>
                <a:spcPct val="0"/>
              </a:spcBef>
              <a:spcAft>
                <a:spcPct val="0"/>
              </a:spcAft>
              <a:defRPr sz="2300">
                <a:solidFill>
                  <a:schemeClr val="tx1"/>
                </a:solidFill>
                <a:latin typeface="Arial" pitchFamily="34" charset="0"/>
                <a:ea typeface="ＭＳ Ｐゴシック" pitchFamily="34" charset="-128"/>
              </a:defRPr>
            </a:lvl7pPr>
            <a:lvl8pPr marL="3274352" indent="-218290" eaLnBrk="0" fontAlgn="base" hangingPunct="0">
              <a:spcBef>
                <a:spcPct val="0"/>
              </a:spcBef>
              <a:spcAft>
                <a:spcPct val="0"/>
              </a:spcAft>
              <a:defRPr sz="2300">
                <a:solidFill>
                  <a:schemeClr val="tx1"/>
                </a:solidFill>
                <a:latin typeface="Arial" pitchFamily="34" charset="0"/>
                <a:ea typeface="ＭＳ Ｐゴシック" pitchFamily="34" charset="-128"/>
              </a:defRPr>
            </a:lvl8pPr>
            <a:lvl9pPr marL="3710932" indent="-218290" eaLnBrk="0" fontAlgn="base" hangingPunct="0">
              <a:spcBef>
                <a:spcPct val="0"/>
              </a:spcBef>
              <a:spcAft>
                <a:spcPct val="0"/>
              </a:spcAft>
              <a:defRPr sz="2300">
                <a:solidFill>
                  <a:schemeClr val="tx1"/>
                </a:solidFill>
                <a:latin typeface="Arial" pitchFamily="34" charset="0"/>
                <a:ea typeface="ＭＳ Ｐゴシック" pitchFamily="34" charset="-128"/>
              </a:defRPr>
            </a:lvl9pPr>
          </a:lstStyle>
          <a:p>
            <a:pPr eaLnBrk="1" hangingPunct="1"/>
            <a:fld id="{E4599B1F-AFA1-4A83-B4DA-DD7EB0752C93}" type="slidenum">
              <a:rPr lang="en-US" sz="1100">
                <a:solidFill>
                  <a:prstClr val="black"/>
                </a:solidFill>
              </a:rPr>
              <a:pPr eaLnBrk="1" hangingPunct="1"/>
              <a:t>11</a:t>
            </a:fld>
            <a:endParaRPr lang="en-US" sz="1100">
              <a:solidFill>
                <a:prstClr val="black"/>
              </a:solidFill>
            </a:endParaRPr>
          </a:p>
        </p:txBody>
      </p:sp>
      <p:sp>
        <p:nvSpPr>
          <p:cNvPr id="28674" name="Rectangle 7"/>
          <p:cNvSpPr txBox="1">
            <a:spLocks noGrp="1" noChangeArrowheads="1"/>
          </p:cNvSpPr>
          <p:nvPr/>
        </p:nvSpPr>
        <p:spPr bwMode="auto">
          <a:xfrm>
            <a:off x="3884414" y="8830659"/>
            <a:ext cx="2972098" cy="464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351" tIns="43675" rIns="87351" bIns="43675" anchor="b"/>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fld id="{B7313048-8F00-45D8-820A-E9D7A6EB55F2}" type="slidenum">
              <a:rPr lang="en-US" sz="1100">
                <a:solidFill>
                  <a:prstClr val="black"/>
                </a:solidFill>
              </a:rPr>
              <a:pPr algn="r" eaLnBrk="1" hangingPunct="1"/>
              <a:t>11</a:t>
            </a:fld>
            <a:endParaRPr lang="en-US" sz="1100">
              <a:solidFill>
                <a:prstClr val="black"/>
              </a:solidFill>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dirty="0" smtClean="0">
              <a:latin typeface="Arial" pitchFamily="34" charset="0"/>
              <a:ea typeface="ＭＳ Ｐゴシック"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a:noFill/>
        </p:spPr>
        <p:txBody>
          <a:bodyPr/>
          <a:lstStyle>
            <a:lvl1pPr defTabSz="884238" eaLnBrk="0" hangingPunct="0">
              <a:defRPr sz="3500">
                <a:solidFill>
                  <a:srgbClr val="000066"/>
                </a:solidFill>
                <a:latin typeface="Arial" pitchFamily="34" charset="0"/>
                <a:cs typeface="Arial" pitchFamily="34" charset="0"/>
              </a:defRPr>
            </a:lvl1pPr>
            <a:lvl2pPr marL="742950" indent="-285750" defTabSz="884238" eaLnBrk="0" hangingPunct="0">
              <a:defRPr sz="3500">
                <a:solidFill>
                  <a:srgbClr val="000066"/>
                </a:solidFill>
                <a:latin typeface="Arial" pitchFamily="34" charset="0"/>
                <a:cs typeface="Arial" pitchFamily="34" charset="0"/>
              </a:defRPr>
            </a:lvl2pPr>
            <a:lvl3pPr marL="1143000" indent="-228600" defTabSz="884238" eaLnBrk="0" hangingPunct="0">
              <a:defRPr sz="3500">
                <a:solidFill>
                  <a:srgbClr val="000066"/>
                </a:solidFill>
                <a:latin typeface="Arial" pitchFamily="34" charset="0"/>
                <a:cs typeface="Arial" pitchFamily="34" charset="0"/>
              </a:defRPr>
            </a:lvl3pPr>
            <a:lvl4pPr marL="1600200" indent="-228600" defTabSz="884238" eaLnBrk="0" hangingPunct="0">
              <a:defRPr sz="3500">
                <a:solidFill>
                  <a:srgbClr val="000066"/>
                </a:solidFill>
                <a:latin typeface="Arial" pitchFamily="34" charset="0"/>
                <a:cs typeface="Arial" pitchFamily="34" charset="0"/>
              </a:defRPr>
            </a:lvl4pPr>
            <a:lvl5pPr marL="2057400" indent="-228600" defTabSz="884238" eaLnBrk="0" hangingPunct="0">
              <a:defRPr sz="3500">
                <a:solidFill>
                  <a:srgbClr val="000066"/>
                </a:solidFill>
                <a:latin typeface="Arial" pitchFamily="34" charset="0"/>
                <a:cs typeface="Arial" pitchFamily="34" charset="0"/>
              </a:defRPr>
            </a:lvl5pPr>
            <a:lvl6pPr marL="2514600" indent="-228600" algn="r" defTabSz="884238" rtl="1" eaLnBrk="0" fontAlgn="base" hangingPunct="0">
              <a:spcBef>
                <a:spcPct val="0"/>
              </a:spcBef>
              <a:spcAft>
                <a:spcPct val="0"/>
              </a:spcAft>
              <a:defRPr sz="3500">
                <a:solidFill>
                  <a:srgbClr val="000066"/>
                </a:solidFill>
                <a:latin typeface="Arial" pitchFamily="34" charset="0"/>
                <a:cs typeface="Arial" pitchFamily="34" charset="0"/>
              </a:defRPr>
            </a:lvl6pPr>
            <a:lvl7pPr marL="2971800" indent="-228600" algn="r" defTabSz="884238" rtl="1" eaLnBrk="0" fontAlgn="base" hangingPunct="0">
              <a:spcBef>
                <a:spcPct val="0"/>
              </a:spcBef>
              <a:spcAft>
                <a:spcPct val="0"/>
              </a:spcAft>
              <a:defRPr sz="3500">
                <a:solidFill>
                  <a:srgbClr val="000066"/>
                </a:solidFill>
                <a:latin typeface="Arial" pitchFamily="34" charset="0"/>
                <a:cs typeface="Arial" pitchFamily="34" charset="0"/>
              </a:defRPr>
            </a:lvl7pPr>
            <a:lvl8pPr marL="3429000" indent="-228600" algn="r" defTabSz="884238" rtl="1" eaLnBrk="0" fontAlgn="base" hangingPunct="0">
              <a:spcBef>
                <a:spcPct val="0"/>
              </a:spcBef>
              <a:spcAft>
                <a:spcPct val="0"/>
              </a:spcAft>
              <a:defRPr sz="3500">
                <a:solidFill>
                  <a:srgbClr val="000066"/>
                </a:solidFill>
                <a:latin typeface="Arial" pitchFamily="34" charset="0"/>
                <a:cs typeface="Arial" pitchFamily="34" charset="0"/>
              </a:defRPr>
            </a:lvl8pPr>
            <a:lvl9pPr marL="3886200" indent="-228600" algn="r" defTabSz="884238" rtl="1" eaLnBrk="0" fontAlgn="base" hangingPunct="0">
              <a:spcBef>
                <a:spcPct val="0"/>
              </a:spcBef>
              <a:spcAft>
                <a:spcPct val="0"/>
              </a:spcAft>
              <a:defRPr sz="3500">
                <a:solidFill>
                  <a:srgbClr val="000066"/>
                </a:solidFill>
                <a:latin typeface="Arial" pitchFamily="34" charset="0"/>
                <a:cs typeface="Arial" pitchFamily="34" charset="0"/>
              </a:defRPr>
            </a:lvl9pPr>
          </a:lstStyle>
          <a:p>
            <a:pPr eaLnBrk="1" hangingPunct="1"/>
            <a:r>
              <a:rPr lang="en-US" sz="1200">
                <a:solidFill>
                  <a:schemeClr val="tx1"/>
                </a:solidFill>
              </a:rPr>
              <a:t>World Health Organization</a:t>
            </a:r>
          </a:p>
        </p:txBody>
      </p:sp>
      <p:sp>
        <p:nvSpPr>
          <p:cNvPr id="6147" name="Rectangle 3"/>
          <p:cNvSpPr>
            <a:spLocks noGrp="1" noChangeArrowheads="1"/>
          </p:cNvSpPr>
          <p:nvPr>
            <p:ph type="dt" sz="quarter" idx="1"/>
          </p:nvPr>
        </p:nvSpPr>
        <p:spPr>
          <a:noFill/>
        </p:spPr>
        <p:txBody>
          <a:bodyPr/>
          <a:lstStyle>
            <a:lvl1pPr defTabSz="884238" eaLnBrk="0" hangingPunct="0">
              <a:defRPr sz="3500">
                <a:solidFill>
                  <a:srgbClr val="000066"/>
                </a:solidFill>
                <a:latin typeface="Arial" pitchFamily="34" charset="0"/>
                <a:cs typeface="Arial" pitchFamily="34" charset="0"/>
              </a:defRPr>
            </a:lvl1pPr>
            <a:lvl2pPr marL="742950" indent="-285750" defTabSz="884238" eaLnBrk="0" hangingPunct="0">
              <a:defRPr sz="3500">
                <a:solidFill>
                  <a:srgbClr val="000066"/>
                </a:solidFill>
                <a:latin typeface="Arial" pitchFamily="34" charset="0"/>
                <a:cs typeface="Arial" pitchFamily="34" charset="0"/>
              </a:defRPr>
            </a:lvl2pPr>
            <a:lvl3pPr marL="1143000" indent="-228600" defTabSz="884238" eaLnBrk="0" hangingPunct="0">
              <a:defRPr sz="3500">
                <a:solidFill>
                  <a:srgbClr val="000066"/>
                </a:solidFill>
                <a:latin typeface="Arial" pitchFamily="34" charset="0"/>
                <a:cs typeface="Arial" pitchFamily="34" charset="0"/>
              </a:defRPr>
            </a:lvl3pPr>
            <a:lvl4pPr marL="1600200" indent="-228600" defTabSz="884238" eaLnBrk="0" hangingPunct="0">
              <a:defRPr sz="3500">
                <a:solidFill>
                  <a:srgbClr val="000066"/>
                </a:solidFill>
                <a:latin typeface="Arial" pitchFamily="34" charset="0"/>
                <a:cs typeface="Arial" pitchFamily="34" charset="0"/>
              </a:defRPr>
            </a:lvl4pPr>
            <a:lvl5pPr marL="2057400" indent="-228600" defTabSz="884238" eaLnBrk="0" hangingPunct="0">
              <a:defRPr sz="3500">
                <a:solidFill>
                  <a:srgbClr val="000066"/>
                </a:solidFill>
                <a:latin typeface="Arial" pitchFamily="34" charset="0"/>
                <a:cs typeface="Arial" pitchFamily="34" charset="0"/>
              </a:defRPr>
            </a:lvl5pPr>
            <a:lvl6pPr marL="2514600" indent="-228600" algn="r" defTabSz="884238" rtl="1" eaLnBrk="0" fontAlgn="base" hangingPunct="0">
              <a:spcBef>
                <a:spcPct val="0"/>
              </a:spcBef>
              <a:spcAft>
                <a:spcPct val="0"/>
              </a:spcAft>
              <a:defRPr sz="3500">
                <a:solidFill>
                  <a:srgbClr val="000066"/>
                </a:solidFill>
                <a:latin typeface="Arial" pitchFamily="34" charset="0"/>
                <a:cs typeface="Arial" pitchFamily="34" charset="0"/>
              </a:defRPr>
            </a:lvl6pPr>
            <a:lvl7pPr marL="2971800" indent="-228600" algn="r" defTabSz="884238" rtl="1" eaLnBrk="0" fontAlgn="base" hangingPunct="0">
              <a:spcBef>
                <a:spcPct val="0"/>
              </a:spcBef>
              <a:spcAft>
                <a:spcPct val="0"/>
              </a:spcAft>
              <a:defRPr sz="3500">
                <a:solidFill>
                  <a:srgbClr val="000066"/>
                </a:solidFill>
                <a:latin typeface="Arial" pitchFamily="34" charset="0"/>
                <a:cs typeface="Arial" pitchFamily="34" charset="0"/>
              </a:defRPr>
            </a:lvl7pPr>
            <a:lvl8pPr marL="3429000" indent="-228600" algn="r" defTabSz="884238" rtl="1" eaLnBrk="0" fontAlgn="base" hangingPunct="0">
              <a:spcBef>
                <a:spcPct val="0"/>
              </a:spcBef>
              <a:spcAft>
                <a:spcPct val="0"/>
              </a:spcAft>
              <a:defRPr sz="3500">
                <a:solidFill>
                  <a:srgbClr val="000066"/>
                </a:solidFill>
                <a:latin typeface="Arial" pitchFamily="34" charset="0"/>
                <a:cs typeface="Arial" pitchFamily="34" charset="0"/>
              </a:defRPr>
            </a:lvl8pPr>
            <a:lvl9pPr marL="3886200" indent="-228600" algn="r" defTabSz="884238" rtl="1" eaLnBrk="0" fontAlgn="base" hangingPunct="0">
              <a:spcBef>
                <a:spcPct val="0"/>
              </a:spcBef>
              <a:spcAft>
                <a:spcPct val="0"/>
              </a:spcAft>
              <a:defRPr sz="3500">
                <a:solidFill>
                  <a:srgbClr val="000066"/>
                </a:solidFill>
                <a:latin typeface="Arial" pitchFamily="34" charset="0"/>
                <a:cs typeface="Arial" pitchFamily="34" charset="0"/>
              </a:defRPr>
            </a:lvl9pPr>
          </a:lstStyle>
          <a:p>
            <a:pPr eaLnBrk="1" hangingPunct="1"/>
            <a:fld id="{43369534-E8F2-4E45-BEA9-8C51071183D8}" type="datetime3">
              <a:rPr lang="en-US" sz="1200">
                <a:solidFill>
                  <a:schemeClr val="tx1"/>
                </a:solidFill>
              </a:rPr>
              <a:pPr eaLnBrk="1" hangingPunct="1"/>
              <a:t>4 May 2015</a:t>
            </a:fld>
            <a:endParaRPr lang="en-US" sz="1200">
              <a:solidFill>
                <a:schemeClr val="tx1"/>
              </a:solidFill>
            </a:endParaRPr>
          </a:p>
        </p:txBody>
      </p:sp>
      <p:sp>
        <p:nvSpPr>
          <p:cNvPr id="6148" name="Rectangle 7"/>
          <p:cNvSpPr>
            <a:spLocks noGrp="1" noChangeArrowheads="1"/>
          </p:cNvSpPr>
          <p:nvPr>
            <p:ph type="sldNum" sz="quarter" idx="5"/>
          </p:nvPr>
        </p:nvSpPr>
        <p:spPr>
          <a:noFill/>
        </p:spPr>
        <p:txBody>
          <a:bodyPr/>
          <a:lstStyle>
            <a:lvl1pPr defTabSz="884238" eaLnBrk="0" hangingPunct="0">
              <a:defRPr sz="3500">
                <a:solidFill>
                  <a:srgbClr val="000066"/>
                </a:solidFill>
                <a:latin typeface="Arial" pitchFamily="34" charset="0"/>
                <a:cs typeface="Arial" pitchFamily="34" charset="0"/>
              </a:defRPr>
            </a:lvl1pPr>
            <a:lvl2pPr marL="742950" indent="-285750" defTabSz="884238" eaLnBrk="0" hangingPunct="0">
              <a:defRPr sz="3500">
                <a:solidFill>
                  <a:srgbClr val="000066"/>
                </a:solidFill>
                <a:latin typeface="Arial" pitchFamily="34" charset="0"/>
                <a:cs typeface="Arial" pitchFamily="34" charset="0"/>
              </a:defRPr>
            </a:lvl2pPr>
            <a:lvl3pPr marL="1143000" indent="-228600" defTabSz="884238" eaLnBrk="0" hangingPunct="0">
              <a:defRPr sz="3500">
                <a:solidFill>
                  <a:srgbClr val="000066"/>
                </a:solidFill>
                <a:latin typeface="Arial" pitchFamily="34" charset="0"/>
                <a:cs typeface="Arial" pitchFamily="34" charset="0"/>
              </a:defRPr>
            </a:lvl3pPr>
            <a:lvl4pPr marL="1600200" indent="-228600" defTabSz="884238" eaLnBrk="0" hangingPunct="0">
              <a:defRPr sz="3500">
                <a:solidFill>
                  <a:srgbClr val="000066"/>
                </a:solidFill>
                <a:latin typeface="Arial" pitchFamily="34" charset="0"/>
                <a:cs typeface="Arial" pitchFamily="34" charset="0"/>
              </a:defRPr>
            </a:lvl4pPr>
            <a:lvl5pPr marL="2057400" indent="-228600" defTabSz="884238" eaLnBrk="0" hangingPunct="0">
              <a:defRPr sz="3500">
                <a:solidFill>
                  <a:srgbClr val="000066"/>
                </a:solidFill>
                <a:latin typeface="Arial" pitchFamily="34" charset="0"/>
                <a:cs typeface="Arial" pitchFamily="34" charset="0"/>
              </a:defRPr>
            </a:lvl5pPr>
            <a:lvl6pPr marL="2514600" indent="-228600" algn="r" defTabSz="884238" rtl="1" eaLnBrk="0" fontAlgn="base" hangingPunct="0">
              <a:spcBef>
                <a:spcPct val="0"/>
              </a:spcBef>
              <a:spcAft>
                <a:spcPct val="0"/>
              </a:spcAft>
              <a:defRPr sz="3500">
                <a:solidFill>
                  <a:srgbClr val="000066"/>
                </a:solidFill>
                <a:latin typeface="Arial" pitchFamily="34" charset="0"/>
                <a:cs typeface="Arial" pitchFamily="34" charset="0"/>
              </a:defRPr>
            </a:lvl6pPr>
            <a:lvl7pPr marL="2971800" indent="-228600" algn="r" defTabSz="884238" rtl="1" eaLnBrk="0" fontAlgn="base" hangingPunct="0">
              <a:spcBef>
                <a:spcPct val="0"/>
              </a:spcBef>
              <a:spcAft>
                <a:spcPct val="0"/>
              </a:spcAft>
              <a:defRPr sz="3500">
                <a:solidFill>
                  <a:srgbClr val="000066"/>
                </a:solidFill>
                <a:latin typeface="Arial" pitchFamily="34" charset="0"/>
                <a:cs typeface="Arial" pitchFamily="34" charset="0"/>
              </a:defRPr>
            </a:lvl7pPr>
            <a:lvl8pPr marL="3429000" indent="-228600" algn="r" defTabSz="884238" rtl="1" eaLnBrk="0" fontAlgn="base" hangingPunct="0">
              <a:spcBef>
                <a:spcPct val="0"/>
              </a:spcBef>
              <a:spcAft>
                <a:spcPct val="0"/>
              </a:spcAft>
              <a:defRPr sz="3500">
                <a:solidFill>
                  <a:srgbClr val="000066"/>
                </a:solidFill>
                <a:latin typeface="Arial" pitchFamily="34" charset="0"/>
                <a:cs typeface="Arial" pitchFamily="34" charset="0"/>
              </a:defRPr>
            </a:lvl8pPr>
            <a:lvl9pPr marL="3886200" indent="-228600" algn="r" defTabSz="884238" rtl="1" eaLnBrk="0" fontAlgn="base" hangingPunct="0">
              <a:spcBef>
                <a:spcPct val="0"/>
              </a:spcBef>
              <a:spcAft>
                <a:spcPct val="0"/>
              </a:spcAft>
              <a:defRPr sz="3500">
                <a:solidFill>
                  <a:srgbClr val="000066"/>
                </a:solidFill>
                <a:latin typeface="Arial" pitchFamily="34" charset="0"/>
                <a:cs typeface="Arial" pitchFamily="34" charset="0"/>
              </a:defRPr>
            </a:lvl9pPr>
          </a:lstStyle>
          <a:p>
            <a:pPr eaLnBrk="1" hangingPunct="1"/>
            <a:fld id="{2F8CF61C-1A8A-4B11-A671-A9A69971E093}" type="slidenum">
              <a:rPr lang="en-US" sz="1200">
                <a:solidFill>
                  <a:schemeClr val="tx1"/>
                </a:solidFill>
              </a:rPr>
              <a:pPr eaLnBrk="1" hangingPunct="1"/>
              <a:t>12</a:t>
            </a:fld>
            <a:endParaRPr lang="en-US" sz="1200">
              <a:solidFill>
                <a:schemeClr val="tx1"/>
              </a:solidFill>
            </a:endParaRPr>
          </a:p>
        </p:txBody>
      </p:sp>
      <p:sp>
        <p:nvSpPr>
          <p:cNvPr id="6149" name="Rectangle 2"/>
          <p:cNvSpPr>
            <a:spLocks noGrp="1" noRot="1" noChangeAspect="1" noChangeArrowheads="1" noTextEdit="1"/>
          </p:cNvSpPr>
          <p:nvPr>
            <p:ph type="sldImg"/>
          </p:nvPr>
        </p:nvSpPr>
        <p:spPr>
          <a:ln/>
        </p:spPr>
      </p:sp>
      <p:sp>
        <p:nvSpPr>
          <p:cNvPr id="6150" name="Rectangle 3"/>
          <p:cNvSpPr>
            <a:spLocks noGrp="1" noChangeArrowheads="1"/>
          </p:cNvSpPr>
          <p:nvPr>
            <p:ph type="body" idx="1"/>
          </p:nvPr>
        </p:nvSpPr>
        <p:spPr>
          <a:noFill/>
        </p:spPr>
        <p:txBody>
          <a:bodyPr/>
          <a:lstStyle/>
          <a:p>
            <a:pPr lvl="1" algn="l" rtl="0" eaLnBrk="1" hangingPunct="1"/>
            <a:r>
              <a:rPr lang="en-GB" dirty="0" smtClean="0">
                <a:latin typeface="Arial" pitchFamily="34" charset="0"/>
                <a:cs typeface="Arial" pitchFamily="34" charset="0"/>
              </a:rPr>
              <a:t>A total of 78 countries sponsored the draft resolution (indicated in red on this slide), including Cameroon, which sponsored the draft resolution on behalf of Member States who are members of the Group of African States (indicated in red stripes on this slide).  </a:t>
            </a:r>
          </a:p>
          <a:p>
            <a:pPr lvl="1" algn="l" rtl="0" eaLnBrk="1" hangingPunct="1"/>
            <a:endParaRPr lang="en-GB" dirty="0" smtClean="0">
              <a:latin typeface="Arial" pitchFamily="34" charset="0"/>
              <a:cs typeface="Arial" pitchFamily="34" charset="0"/>
            </a:endParaRPr>
          </a:p>
          <a:p>
            <a:pPr lvl="1" algn="l" rtl="0" eaLnBrk="1" hangingPunct="1"/>
            <a:r>
              <a:rPr lang="en-GB" dirty="0" smtClean="0">
                <a:latin typeface="Arial" pitchFamily="34" charset="0"/>
                <a:cs typeface="Arial" pitchFamily="34" charset="0"/>
              </a:rPr>
              <a:t>--------------------------------</a:t>
            </a:r>
          </a:p>
          <a:p>
            <a:pPr lvl="1" algn="l" rtl="0" eaLnBrk="1" hangingPunct="1"/>
            <a:endParaRPr lang="en-GB" dirty="0" smtClean="0">
              <a:latin typeface="Arial" pitchFamily="34" charset="0"/>
              <a:cs typeface="Arial" pitchFamily="34" charset="0"/>
            </a:endParaRPr>
          </a:p>
          <a:p>
            <a:pPr lvl="1" algn="l" rtl="0" eaLnBrk="1" hangingPunct="1"/>
            <a:r>
              <a:rPr lang="en-GB" dirty="0" smtClean="0">
                <a:latin typeface="Arial" pitchFamily="34" charset="0"/>
                <a:cs typeface="Arial" pitchFamily="34" charset="0"/>
              </a:rPr>
              <a:t>Original sponsors:</a:t>
            </a:r>
          </a:p>
          <a:p>
            <a:pPr lvl="1" algn="l" rtl="0" eaLnBrk="1" hangingPunct="1"/>
            <a:endParaRPr lang="en-GB" dirty="0" smtClean="0">
              <a:latin typeface="Arial" pitchFamily="34" charset="0"/>
              <a:cs typeface="Arial" pitchFamily="34" charset="0"/>
            </a:endParaRPr>
          </a:p>
          <a:p>
            <a:pPr lvl="1" algn="l" rtl="0" eaLnBrk="1" hangingPunct="1"/>
            <a:r>
              <a:rPr lang="en-GB" dirty="0" smtClean="0">
                <a:latin typeface="Arial" pitchFamily="34" charset="0"/>
                <a:cs typeface="Arial" pitchFamily="34" charset="0"/>
              </a:rPr>
              <a:t>Antigua and Barbuda, Australia, Bahamas, Bangladesh, Barbados, Belize, Brazil, Canada, Chile, China, Colombia, Cyprus, Dominica, Dominican Republic, El Salvador, Germany, Grenada, Guatemala, Guyana, Haiti, India, Ireland, Jamaica, Luxembourg, Malaysia, Malta, New Zealand, Papua New Guinea, Paraguay, Peru, Portugal, Qatar, Saint Kitts and Nevis, Saint Lucia, Saint Vincent and the Grenadines, Samoa, Solomon Islands, Suriname, Thailand, Trinidad and Tobago, United Kingdom of Great Britain and Northern Ireland and Uruguay</a:t>
            </a:r>
          </a:p>
          <a:p>
            <a:pPr lvl="1" algn="l" rtl="0" eaLnBrk="1" hangingPunct="1"/>
            <a:r>
              <a:rPr lang="en-GB" dirty="0" smtClean="0">
                <a:latin typeface="Arial" pitchFamily="34" charset="0"/>
                <a:cs typeface="Arial" pitchFamily="34" charset="0"/>
              </a:rPr>
              <a:t>		</a:t>
            </a:r>
          </a:p>
          <a:p>
            <a:pPr lvl="1" algn="l" rtl="0" eaLnBrk="1" hangingPunct="1"/>
            <a:r>
              <a:rPr lang="en-GB" dirty="0" smtClean="0">
                <a:latin typeface="Arial" pitchFamily="34" charset="0"/>
                <a:cs typeface="Arial" pitchFamily="34" charset="0"/>
              </a:rPr>
              <a:t>The following countries were added to the list of sponsors:</a:t>
            </a:r>
          </a:p>
          <a:p>
            <a:pPr lvl="1" algn="l" rtl="0" eaLnBrk="1" hangingPunct="1"/>
            <a:r>
              <a:rPr lang="en-GB" dirty="0" smtClean="0">
                <a:latin typeface="Arial" pitchFamily="34" charset="0"/>
                <a:cs typeface="Arial" pitchFamily="34" charset="0"/>
              </a:rPr>
              <a:t>Azerbaijan, Belgium, Bolivia (</a:t>
            </a:r>
            <a:r>
              <a:rPr lang="en-GB" dirty="0" err="1" smtClean="0">
                <a:latin typeface="Arial" pitchFamily="34" charset="0"/>
                <a:cs typeface="Arial" pitchFamily="34" charset="0"/>
              </a:rPr>
              <a:t>Plurinational</a:t>
            </a:r>
            <a:r>
              <a:rPr lang="en-GB" dirty="0" smtClean="0">
                <a:latin typeface="Arial" pitchFamily="34" charset="0"/>
                <a:cs typeface="Arial" pitchFamily="34" charset="0"/>
              </a:rPr>
              <a:t> State of), Bulgaria, Cameroon</a:t>
            </a:r>
            <a:r>
              <a:rPr lang="en-GB" dirty="0" smtClean="0">
                <a:latin typeface="Arial" pitchFamily="34" charset="0"/>
                <a:cs typeface="Arial" pitchFamily="34" charset="0"/>
                <a:sym typeface="Symbol" pitchFamily="18" charset="2"/>
                <a:hlinkClick r:id="" action="ppaction://noaction"/>
              </a:rPr>
              <a:t></a:t>
            </a:r>
            <a:r>
              <a:rPr lang="en-GB" dirty="0" smtClean="0">
                <a:latin typeface="Arial" pitchFamily="34" charset="0"/>
                <a:cs typeface="Arial" pitchFamily="34" charset="0"/>
              </a:rPr>
              <a:t>, Croatia. Cuba,  Finland, France, Georgia, Greece, Hungary, Israel, Italy, Japan, Kazakhstan, Maldives, Marshall Islands, Mexico, Monaco, Montenegro, Nauru, Nicaragua, Pakistan, Palau, Panama, Russian Federation, Serbia, Singapore, Slovenia, Spain, Switzerland, Timor-Leste, Tonga, Turkey and United States of America</a:t>
            </a:r>
            <a:endParaRPr lang="en-US" dirty="0" smtClean="0">
              <a:latin typeface="Arial" pitchFamily="34" charset="0"/>
              <a:cs typeface="Arial" pitchFamily="34" charset="0"/>
            </a:endParaRPr>
          </a:p>
          <a:p>
            <a:pPr lvl="1" algn="l" rtl="0" eaLnBrk="1" hangingPunct="1"/>
            <a:r>
              <a:rPr lang="en-US" dirty="0" smtClean="0">
                <a:latin typeface="Arial" pitchFamily="34" charset="0"/>
                <a:cs typeface="Arial" pitchFamily="34" charset="0"/>
              </a:rPr>
              <a:t/>
            </a:r>
            <a:br>
              <a:rPr lang="en-US" dirty="0" smtClean="0">
                <a:latin typeface="Arial" pitchFamily="34" charset="0"/>
                <a:cs typeface="Arial" pitchFamily="34" charset="0"/>
              </a:rPr>
            </a:br>
            <a:r>
              <a:rPr lang="en-GB" dirty="0" smtClean="0">
                <a:latin typeface="Arial" pitchFamily="34" charset="0"/>
                <a:cs typeface="Arial" pitchFamily="34" charset="0"/>
                <a:sym typeface="Symbol" pitchFamily="18" charset="2"/>
              </a:rPr>
              <a:t></a:t>
            </a:r>
            <a:r>
              <a:rPr lang="en-GB" dirty="0" smtClean="0">
                <a:latin typeface="Arial" pitchFamily="34" charset="0"/>
                <a:cs typeface="Arial" pitchFamily="34" charset="0"/>
              </a:rPr>
              <a:t> On behalf of the States Members who are members of the Group of African States</a:t>
            </a:r>
            <a:endParaRPr lang="en-US" dirty="0" smtClean="0">
              <a:latin typeface="Arial" pitchFamily="34" charset="0"/>
              <a:cs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09443" indent="-272863" eaLnBrk="0" hangingPunct="0">
              <a:defRPr>
                <a:solidFill>
                  <a:schemeClr val="tx1"/>
                </a:solidFill>
                <a:latin typeface="Arial" charset="0"/>
              </a:defRPr>
            </a:lvl2pPr>
            <a:lvl3pPr marL="1091451" indent="-218290" eaLnBrk="0" hangingPunct="0">
              <a:defRPr>
                <a:solidFill>
                  <a:schemeClr val="tx1"/>
                </a:solidFill>
                <a:latin typeface="Arial" charset="0"/>
              </a:defRPr>
            </a:lvl3pPr>
            <a:lvl4pPr marL="1528031" indent="-218290" eaLnBrk="0" hangingPunct="0">
              <a:defRPr>
                <a:solidFill>
                  <a:schemeClr val="tx1"/>
                </a:solidFill>
                <a:latin typeface="Arial" charset="0"/>
              </a:defRPr>
            </a:lvl4pPr>
            <a:lvl5pPr marL="1964611" indent="-218290" eaLnBrk="0" hangingPunct="0">
              <a:defRPr>
                <a:solidFill>
                  <a:schemeClr val="tx1"/>
                </a:solidFill>
                <a:latin typeface="Arial" charset="0"/>
              </a:defRPr>
            </a:lvl5pPr>
            <a:lvl6pPr marL="2401192" indent="-218290" eaLnBrk="0" fontAlgn="base" hangingPunct="0">
              <a:spcBef>
                <a:spcPct val="0"/>
              </a:spcBef>
              <a:spcAft>
                <a:spcPct val="0"/>
              </a:spcAft>
              <a:defRPr>
                <a:solidFill>
                  <a:schemeClr val="tx1"/>
                </a:solidFill>
                <a:latin typeface="Arial" charset="0"/>
              </a:defRPr>
            </a:lvl6pPr>
            <a:lvl7pPr marL="2837772" indent="-218290" eaLnBrk="0" fontAlgn="base" hangingPunct="0">
              <a:spcBef>
                <a:spcPct val="0"/>
              </a:spcBef>
              <a:spcAft>
                <a:spcPct val="0"/>
              </a:spcAft>
              <a:defRPr>
                <a:solidFill>
                  <a:schemeClr val="tx1"/>
                </a:solidFill>
                <a:latin typeface="Arial" charset="0"/>
              </a:defRPr>
            </a:lvl7pPr>
            <a:lvl8pPr marL="3274352" indent="-218290" eaLnBrk="0" fontAlgn="base" hangingPunct="0">
              <a:spcBef>
                <a:spcPct val="0"/>
              </a:spcBef>
              <a:spcAft>
                <a:spcPct val="0"/>
              </a:spcAft>
              <a:defRPr>
                <a:solidFill>
                  <a:schemeClr val="tx1"/>
                </a:solidFill>
                <a:latin typeface="Arial" charset="0"/>
              </a:defRPr>
            </a:lvl8pPr>
            <a:lvl9pPr marL="3710932" indent="-218290" eaLnBrk="0" fontAlgn="base" hangingPunct="0">
              <a:spcBef>
                <a:spcPct val="0"/>
              </a:spcBef>
              <a:spcAft>
                <a:spcPct val="0"/>
              </a:spcAft>
              <a:defRPr>
                <a:solidFill>
                  <a:schemeClr val="tx1"/>
                </a:solidFill>
                <a:latin typeface="Arial" charset="0"/>
              </a:defRPr>
            </a:lvl9pPr>
          </a:lstStyle>
          <a:p>
            <a:pPr eaLnBrk="1" hangingPunct="1"/>
            <a:fld id="{2C301223-B326-4D67-B3D6-24D2431F9EC1}" type="slidenum">
              <a:rPr lang="en-US" smtClean="0"/>
              <a:pPr eaLnBrk="1" hangingPunct="1"/>
              <a:t>13</a:t>
            </a:fld>
            <a:endParaRPr lang="en-US" smtClean="0"/>
          </a:p>
        </p:txBody>
      </p:sp>
      <p:sp>
        <p:nvSpPr>
          <p:cNvPr id="14339" name="Slide Image Placeholder 1"/>
          <p:cNvSpPr>
            <a:spLocks noGrp="1" noRot="1" noChangeAspect="1" noTextEdit="1"/>
          </p:cNvSpPr>
          <p:nvPr>
            <p:ph type="sldImg"/>
          </p:nvPr>
        </p:nvSpPr>
        <p:spPr>
          <a:xfrm>
            <a:off x="1106488" y="698500"/>
            <a:ext cx="4646612" cy="3486150"/>
          </a:xfrm>
          <a:ln/>
        </p:spPr>
      </p:sp>
      <p:sp>
        <p:nvSpPr>
          <p:cNvPr id="14340" name="Notes Placeholder 2"/>
          <p:cNvSpPr>
            <a:spLocks noGrp="1"/>
          </p:cNvSpPr>
          <p:nvPr>
            <p:ph type="body" idx="1"/>
          </p:nvPr>
        </p:nvSpPr>
        <p:spPr>
          <a:xfrm>
            <a:off x="913441" y="4417312"/>
            <a:ext cx="5031119" cy="4181227"/>
          </a:xfrm>
          <a:noFill/>
        </p:spPr>
        <p:txBody>
          <a:bodyPr lIns="87393" tIns="43697" rIns="87393" bIns="43697"/>
          <a:lstStyle/>
          <a:p>
            <a:pPr eaLnBrk="1" hangingPunct="1"/>
            <a:endParaRPr lang="en-GB" smtClean="0"/>
          </a:p>
        </p:txBody>
      </p:sp>
      <p:sp>
        <p:nvSpPr>
          <p:cNvPr id="14341" name="Date Placeholder 3"/>
          <p:cNvSpPr txBox="1">
            <a:spLocks noGrp="1"/>
          </p:cNvSpPr>
          <p:nvPr/>
        </p:nvSpPr>
        <p:spPr bwMode="auto">
          <a:xfrm>
            <a:off x="3885721" y="0"/>
            <a:ext cx="2972280" cy="464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393" tIns="43697" rIns="87393" bIns="43697"/>
          <a:lstStyle>
            <a:lvl1pPr defTabSz="922338" eaLnBrk="0" hangingPunct="0">
              <a:defRPr>
                <a:solidFill>
                  <a:schemeClr val="tx1"/>
                </a:solidFill>
                <a:latin typeface="Arial" charset="0"/>
              </a:defRPr>
            </a:lvl1pPr>
            <a:lvl2pPr marL="742950" indent="-285750" defTabSz="922338" eaLnBrk="0" hangingPunct="0">
              <a:defRPr>
                <a:solidFill>
                  <a:schemeClr val="tx1"/>
                </a:solidFill>
                <a:latin typeface="Arial" charset="0"/>
              </a:defRPr>
            </a:lvl2pPr>
            <a:lvl3pPr marL="1143000" indent="-228600" defTabSz="922338" eaLnBrk="0" hangingPunct="0">
              <a:defRPr>
                <a:solidFill>
                  <a:schemeClr val="tx1"/>
                </a:solidFill>
                <a:latin typeface="Arial" charset="0"/>
              </a:defRPr>
            </a:lvl3pPr>
            <a:lvl4pPr marL="1600200" indent="-228600" defTabSz="922338" eaLnBrk="0" hangingPunct="0">
              <a:defRPr>
                <a:solidFill>
                  <a:schemeClr val="tx1"/>
                </a:solidFill>
                <a:latin typeface="Arial" charset="0"/>
              </a:defRPr>
            </a:lvl4pPr>
            <a:lvl5pPr marL="2057400" indent="-228600" defTabSz="922338" eaLnBrk="0" hangingPunct="0">
              <a:defRPr>
                <a:solidFill>
                  <a:schemeClr val="tx1"/>
                </a:solidFill>
                <a:latin typeface="Arial" charset="0"/>
              </a:defRPr>
            </a:lvl5pPr>
            <a:lvl6pPr marL="2514600" indent="-228600" defTabSz="922338" eaLnBrk="0" fontAlgn="base" hangingPunct="0">
              <a:spcBef>
                <a:spcPct val="0"/>
              </a:spcBef>
              <a:spcAft>
                <a:spcPct val="0"/>
              </a:spcAft>
              <a:defRPr>
                <a:solidFill>
                  <a:schemeClr val="tx1"/>
                </a:solidFill>
                <a:latin typeface="Arial" charset="0"/>
              </a:defRPr>
            </a:lvl6pPr>
            <a:lvl7pPr marL="2971800" indent="-228600" defTabSz="922338" eaLnBrk="0" fontAlgn="base" hangingPunct="0">
              <a:spcBef>
                <a:spcPct val="0"/>
              </a:spcBef>
              <a:spcAft>
                <a:spcPct val="0"/>
              </a:spcAft>
              <a:defRPr>
                <a:solidFill>
                  <a:schemeClr val="tx1"/>
                </a:solidFill>
                <a:latin typeface="Arial" charset="0"/>
              </a:defRPr>
            </a:lvl7pPr>
            <a:lvl8pPr marL="3429000" indent="-228600" defTabSz="922338" eaLnBrk="0" fontAlgn="base" hangingPunct="0">
              <a:spcBef>
                <a:spcPct val="0"/>
              </a:spcBef>
              <a:spcAft>
                <a:spcPct val="0"/>
              </a:spcAft>
              <a:defRPr>
                <a:solidFill>
                  <a:schemeClr val="tx1"/>
                </a:solidFill>
                <a:latin typeface="Arial" charset="0"/>
              </a:defRPr>
            </a:lvl8pPr>
            <a:lvl9pPr marL="3886200" indent="-228600" defTabSz="922338" eaLnBrk="0" fontAlgn="base" hangingPunct="0">
              <a:spcBef>
                <a:spcPct val="0"/>
              </a:spcBef>
              <a:spcAft>
                <a:spcPct val="0"/>
              </a:spcAft>
              <a:defRPr>
                <a:solidFill>
                  <a:schemeClr val="tx1"/>
                </a:solidFill>
                <a:latin typeface="Arial" charset="0"/>
              </a:defRPr>
            </a:lvl9pPr>
          </a:lstStyle>
          <a:p>
            <a:pPr algn="r"/>
            <a:fld id="{FD441323-F5E6-47EF-8475-FE303A4B3CEE}" type="datetime1">
              <a:rPr lang="en-GB" sz="1100">
                <a:latin typeface="Times New Roman" pitchFamily="18" charset="0"/>
              </a:rPr>
              <a:pPr algn="r"/>
              <a:t>04/05/2015</a:t>
            </a:fld>
            <a:endParaRPr lang="en-GB" sz="1100">
              <a:latin typeface="Times New Roman" pitchFamily="18" charset="0"/>
            </a:endParaRPr>
          </a:p>
        </p:txBody>
      </p:sp>
      <p:sp>
        <p:nvSpPr>
          <p:cNvPr id="14342" name="Slide Number Placeholder 4"/>
          <p:cNvSpPr txBox="1">
            <a:spLocks noGrp="1"/>
          </p:cNvSpPr>
          <p:nvPr/>
        </p:nvSpPr>
        <p:spPr bwMode="auto">
          <a:xfrm>
            <a:off x="3885721" y="8831654"/>
            <a:ext cx="2972280" cy="464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393" tIns="43697" rIns="87393" bIns="43697" anchor="b"/>
          <a:lstStyle>
            <a:lvl1pPr defTabSz="922338" eaLnBrk="0" hangingPunct="0">
              <a:defRPr>
                <a:solidFill>
                  <a:schemeClr val="tx1"/>
                </a:solidFill>
                <a:latin typeface="Arial" charset="0"/>
              </a:defRPr>
            </a:lvl1pPr>
            <a:lvl2pPr marL="742950" indent="-285750" defTabSz="922338" eaLnBrk="0" hangingPunct="0">
              <a:defRPr>
                <a:solidFill>
                  <a:schemeClr val="tx1"/>
                </a:solidFill>
                <a:latin typeface="Arial" charset="0"/>
              </a:defRPr>
            </a:lvl2pPr>
            <a:lvl3pPr marL="1143000" indent="-228600" defTabSz="922338" eaLnBrk="0" hangingPunct="0">
              <a:defRPr>
                <a:solidFill>
                  <a:schemeClr val="tx1"/>
                </a:solidFill>
                <a:latin typeface="Arial" charset="0"/>
              </a:defRPr>
            </a:lvl3pPr>
            <a:lvl4pPr marL="1600200" indent="-228600" defTabSz="922338" eaLnBrk="0" hangingPunct="0">
              <a:defRPr>
                <a:solidFill>
                  <a:schemeClr val="tx1"/>
                </a:solidFill>
                <a:latin typeface="Arial" charset="0"/>
              </a:defRPr>
            </a:lvl4pPr>
            <a:lvl5pPr marL="2057400" indent="-228600" defTabSz="922338" eaLnBrk="0" hangingPunct="0">
              <a:defRPr>
                <a:solidFill>
                  <a:schemeClr val="tx1"/>
                </a:solidFill>
                <a:latin typeface="Arial" charset="0"/>
              </a:defRPr>
            </a:lvl5pPr>
            <a:lvl6pPr marL="2514600" indent="-228600" defTabSz="922338" eaLnBrk="0" fontAlgn="base" hangingPunct="0">
              <a:spcBef>
                <a:spcPct val="0"/>
              </a:spcBef>
              <a:spcAft>
                <a:spcPct val="0"/>
              </a:spcAft>
              <a:defRPr>
                <a:solidFill>
                  <a:schemeClr val="tx1"/>
                </a:solidFill>
                <a:latin typeface="Arial" charset="0"/>
              </a:defRPr>
            </a:lvl6pPr>
            <a:lvl7pPr marL="2971800" indent="-228600" defTabSz="922338" eaLnBrk="0" fontAlgn="base" hangingPunct="0">
              <a:spcBef>
                <a:spcPct val="0"/>
              </a:spcBef>
              <a:spcAft>
                <a:spcPct val="0"/>
              </a:spcAft>
              <a:defRPr>
                <a:solidFill>
                  <a:schemeClr val="tx1"/>
                </a:solidFill>
                <a:latin typeface="Arial" charset="0"/>
              </a:defRPr>
            </a:lvl7pPr>
            <a:lvl8pPr marL="3429000" indent="-228600" defTabSz="922338" eaLnBrk="0" fontAlgn="base" hangingPunct="0">
              <a:spcBef>
                <a:spcPct val="0"/>
              </a:spcBef>
              <a:spcAft>
                <a:spcPct val="0"/>
              </a:spcAft>
              <a:defRPr>
                <a:solidFill>
                  <a:schemeClr val="tx1"/>
                </a:solidFill>
                <a:latin typeface="Arial" charset="0"/>
              </a:defRPr>
            </a:lvl8pPr>
            <a:lvl9pPr marL="3886200" indent="-228600" defTabSz="922338" eaLnBrk="0" fontAlgn="base" hangingPunct="0">
              <a:spcBef>
                <a:spcPct val="0"/>
              </a:spcBef>
              <a:spcAft>
                <a:spcPct val="0"/>
              </a:spcAft>
              <a:defRPr>
                <a:solidFill>
                  <a:schemeClr val="tx1"/>
                </a:solidFill>
                <a:latin typeface="Arial" charset="0"/>
              </a:defRPr>
            </a:lvl9pPr>
          </a:lstStyle>
          <a:p>
            <a:pPr algn="r"/>
            <a:fld id="{C3C3D1B2-DC27-4608-ADAF-C6A9505F4026}" type="slidenum">
              <a:rPr lang="en-GB" sz="1100">
                <a:latin typeface="Times New Roman" pitchFamily="18" charset="0"/>
              </a:rPr>
              <a:pPr algn="r"/>
              <a:t>13</a:t>
            </a:fld>
            <a:endParaRPr lang="en-GB" sz="1100">
              <a:latin typeface="Times New Roman"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r>
              <a:rPr lang="en-US" smtClean="0"/>
              <a:t>World Health Organization</a:t>
            </a:r>
            <a:endParaRPr lang="en-US"/>
          </a:p>
        </p:txBody>
      </p:sp>
      <p:sp>
        <p:nvSpPr>
          <p:cNvPr id="5" name="Date Placeholder 4"/>
          <p:cNvSpPr>
            <a:spLocks noGrp="1"/>
          </p:cNvSpPr>
          <p:nvPr>
            <p:ph type="dt" idx="11"/>
          </p:nvPr>
        </p:nvSpPr>
        <p:spPr/>
        <p:txBody>
          <a:bodyPr/>
          <a:lstStyle/>
          <a:p>
            <a:fld id="{7F1B8F9C-0C4A-4BD7-B624-145D2CC052DC}" type="datetime3">
              <a:rPr lang="en-US" smtClean="0"/>
              <a:pPr/>
              <a:t>4 May 2015</a:t>
            </a:fld>
            <a:endParaRPr lang="en-US"/>
          </a:p>
        </p:txBody>
      </p:sp>
      <p:sp>
        <p:nvSpPr>
          <p:cNvPr id="6" name="Slide Number Placeholder 5"/>
          <p:cNvSpPr>
            <a:spLocks noGrp="1"/>
          </p:cNvSpPr>
          <p:nvPr>
            <p:ph type="sldNum" sz="quarter" idx="12"/>
          </p:nvPr>
        </p:nvSpPr>
        <p:spPr/>
        <p:txBody>
          <a:bodyPr/>
          <a:lstStyle/>
          <a:p>
            <a:fld id="{5994E7EB-D31D-4BC8-9CBF-57C2739CC82A}" type="slidenum">
              <a:rPr lang="en-US" smtClean="0"/>
              <a:pPr/>
              <a:t>14</a:t>
            </a:fld>
            <a:endParaRPr lang="en-US"/>
          </a:p>
        </p:txBody>
      </p:sp>
    </p:spTree>
    <p:extLst>
      <p:ext uri="{BB962C8B-B14F-4D97-AF65-F5344CB8AC3E}">
        <p14:creationId xmlns:p14="http://schemas.microsoft.com/office/powerpoint/2010/main" val="15875302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r>
              <a:rPr lang="en-US" smtClean="0"/>
              <a:t>World Health Organization</a:t>
            </a:r>
            <a:endParaRPr lang="en-US"/>
          </a:p>
        </p:txBody>
      </p:sp>
      <p:sp>
        <p:nvSpPr>
          <p:cNvPr id="5" name="Date Placeholder 4"/>
          <p:cNvSpPr>
            <a:spLocks noGrp="1"/>
          </p:cNvSpPr>
          <p:nvPr>
            <p:ph type="dt" idx="11"/>
          </p:nvPr>
        </p:nvSpPr>
        <p:spPr/>
        <p:txBody>
          <a:bodyPr/>
          <a:lstStyle/>
          <a:p>
            <a:fld id="{7F1B8F9C-0C4A-4BD7-B624-145D2CC052DC}" type="datetime3">
              <a:rPr lang="en-US" smtClean="0"/>
              <a:pPr/>
              <a:t>4 May 2015</a:t>
            </a:fld>
            <a:endParaRPr lang="en-US"/>
          </a:p>
        </p:txBody>
      </p:sp>
      <p:sp>
        <p:nvSpPr>
          <p:cNvPr id="6" name="Slide Number Placeholder 5"/>
          <p:cNvSpPr>
            <a:spLocks noGrp="1"/>
          </p:cNvSpPr>
          <p:nvPr>
            <p:ph type="sldNum" sz="quarter" idx="12"/>
          </p:nvPr>
        </p:nvSpPr>
        <p:spPr/>
        <p:txBody>
          <a:bodyPr/>
          <a:lstStyle/>
          <a:p>
            <a:fld id="{5994E7EB-D31D-4BC8-9CBF-57C2739CC82A}" type="slidenum">
              <a:rPr lang="en-US" smtClean="0"/>
              <a:pPr/>
              <a:t>23</a:t>
            </a:fld>
            <a:endParaRPr lang="en-US"/>
          </a:p>
        </p:txBody>
      </p:sp>
    </p:spTree>
    <p:extLst>
      <p:ext uri="{BB962C8B-B14F-4D97-AF65-F5344CB8AC3E}">
        <p14:creationId xmlns:p14="http://schemas.microsoft.com/office/powerpoint/2010/main" val="14442540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A4980E3-5D7D-4A37-8659-674ED6F9236B}" type="slidenum">
              <a:rPr lang="en-US"/>
              <a:pPr/>
              <a:t>2</a:t>
            </a:fld>
            <a:endParaRPr lang="en-US"/>
          </a:p>
        </p:txBody>
      </p:sp>
      <p:sp>
        <p:nvSpPr>
          <p:cNvPr id="856066" name="Rectangle 2"/>
          <p:cNvSpPr>
            <a:spLocks noGrp="1" noRot="1" noChangeAspect="1" noChangeArrowheads="1" noTextEdit="1"/>
          </p:cNvSpPr>
          <p:nvPr>
            <p:ph type="sldImg"/>
          </p:nvPr>
        </p:nvSpPr>
        <p:spPr>
          <a:ln/>
        </p:spPr>
      </p:sp>
      <p:sp>
        <p:nvSpPr>
          <p:cNvPr id="85606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World Health Organization</a:t>
            </a:r>
          </a:p>
        </p:txBody>
      </p:sp>
      <p:sp>
        <p:nvSpPr>
          <p:cNvPr id="5" name="Rectangle 3"/>
          <p:cNvSpPr>
            <a:spLocks noGrp="1" noChangeArrowheads="1"/>
          </p:cNvSpPr>
          <p:nvPr>
            <p:ph type="dt" idx="1"/>
          </p:nvPr>
        </p:nvSpPr>
        <p:spPr>
          <a:ln/>
        </p:spPr>
        <p:txBody>
          <a:bodyPr/>
          <a:lstStyle/>
          <a:p>
            <a:fld id="{916E2C2F-3EDC-4015-86CE-1DFA59BA706D}" type="datetime3">
              <a:rPr lang="en-US"/>
              <a:pPr/>
              <a:t>4 May 2015</a:t>
            </a:fld>
            <a:endParaRPr lang="en-US"/>
          </a:p>
        </p:txBody>
      </p:sp>
      <p:sp>
        <p:nvSpPr>
          <p:cNvPr id="7" name="Rectangle 7"/>
          <p:cNvSpPr>
            <a:spLocks noGrp="1" noChangeArrowheads="1"/>
          </p:cNvSpPr>
          <p:nvPr>
            <p:ph type="sldNum" sz="quarter" idx="5"/>
          </p:nvPr>
        </p:nvSpPr>
        <p:spPr>
          <a:ln/>
        </p:spPr>
        <p:txBody>
          <a:bodyPr/>
          <a:lstStyle/>
          <a:p>
            <a:fld id="{63631FAC-DDF4-4DD8-8376-4CA353B61597}" type="slidenum">
              <a:rPr lang="en-US"/>
              <a:pPr/>
              <a:t>4</a:t>
            </a:fld>
            <a:endParaRPr lang="en-US"/>
          </a:p>
        </p:txBody>
      </p:sp>
      <p:sp>
        <p:nvSpPr>
          <p:cNvPr id="1885186" name="Rectangle 2"/>
          <p:cNvSpPr>
            <a:spLocks noGrp="1" noRot="1" noChangeAspect="1" noChangeArrowheads="1" noTextEdit="1"/>
          </p:cNvSpPr>
          <p:nvPr>
            <p:ph type="sldImg"/>
          </p:nvPr>
        </p:nvSpPr>
        <p:spPr>
          <a:xfrm>
            <a:off x="1111250" y="696913"/>
            <a:ext cx="4646613" cy="3484562"/>
          </a:xfrm>
          <a:ln/>
        </p:spPr>
      </p:sp>
      <p:sp>
        <p:nvSpPr>
          <p:cNvPr id="1885187" name="Rectangle 3"/>
          <p:cNvSpPr>
            <a:spLocks noGrp="1" noChangeArrowheads="1"/>
          </p:cNvSpPr>
          <p:nvPr>
            <p:ph type="body" idx="1"/>
          </p:nvPr>
        </p:nvSpPr>
        <p:spPr>
          <a:xfrm>
            <a:off x="684202" y="4414418"/>
            <a:ext cx="5489597" cy="4184345"/>
          </a:xfrm>
        </p:spPr>
        <p:txBody>
          <a:bodyPr/>
          <a:lstStyle/>
          <a:p>
            <a:pPr algn="l" rtl="0"/>
            <a:r>
              <a:rPr lang="en-GB"/>
              <a:t>We know what we need to do at country level</a:t>
            </a:r>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World Health Organization</a:t>
            </a:r>
          </a:p>
        </p:txBody>
      </p:sp>
      <p:sp>
        <p:nvSpPr>
          <p:cNvPr id="5" name="Rectangle 3"/>
          <p:cNvSpPr>
            <a:spLocks noGrp="1" noChangeArrowheads="1"/>
          </p:cNvSpPr>
          <p:nvPr>
            <p:ph type="dt" idx="1"/>
          </p:nvPr>
        </p:nvSpPr>
        <p:spPr>
          <a:ln/>
        </p:spPr>
        <p:txBody>
          <a:bodyPr/>
          <a:lstStyle/>
          <a:p>
            <a:fld id="{397B907B-625B-407D-A4F5-7F568DCB4A9C}" type="datetime3">
              <a:rPr lang="en-US"/>
              <a:pPr/>
              <a:t>4 May 2015</a:t>
            </a:fld>
            <a:endParaRPr lang="en-US"/>
          </a:p>
        </p:txBody>
      </p:sp>
      <p:sp>
        <p:nvSpPr>
          <p:cNvPr id="7" name="Rectangle 7"/>
          <p:cNvSpPr>
            <a:spLocks noGrp="1" noChangeArrowheads="1"/>
          </p:cNvSpPr>
          <p:nvPr>
            <p:ph type="sldNum" sz="quarter" idx="5"/>
          </p:nvPr>
        </p:nvSpPr>
        <p:spPr>
          <a:ln/>
        </p:spPr>
        <p:txBody>
          <a:bodyPr/>
          <a:lstStyle/>
          <a:p>
            <a:fld id="{435CC1C7-032B-407B-BB53-28E70E16E2A6}" type="slidenum">
              <a:rPr lang="en-US"/>
              <a:pPr/>
              <a:t>5</a:t>
            </a:fld>
            <a:endParaRPr lang="en-US"/>
          </a:p>
        </p:txBody>
      </p:sp>
      <p:sp>
        <p:nvSpPr>
          <p:cNvPr id="1868802" name="Rectangle 2"/>
          <p:cNvSpPr>
            <a:spLocks noGrp="1" noRot="1" noChangeAspect="1" noChangeArrowheads="1" noTextEdit="1"/>
          </p:cNvSpPr>
          <p:nvPr>
            <p:ph type="sldImg"/>
          </p:nvPr>
        </p:nvSpPr>
        <p:spPr>
          <a:xfrm>
            <a:off x="1117600" y="696913"/>
            <a:ext cx="4646613" cy="3484562"/>
          </a:xfrm>
          <a:ln/>
        </p:spPr>
      </p:sp>
      <p:sp>
        <p:nvSpPr>
          <p:cNvPr id="1868803" name="Rectangle 3"/>
          <p:cNvSpPr>
            <a:spLocks noGrp="1" noChangeArrowheads="1"/>
          </p:cNvSpPr>
          <p:nvPr>
            <p:ph type="body" idx="1"/>
          </p:nvPr>
        </p:nvSpPr>
        <p:spPr>
          <a:xfrm>
            <a:off x="687399" y="4414418"/>
            <a:ext cx="5483203" cy="4184345"/>
          </a:xfrm>
        </p:spPr>
        <p:txBody>
          <a:bodyPr/>
          <a:lstStyle/>
          <a:p>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World Health Organization</a:t>
            </a:r>
          </a:p>
        </p:txBody>
      </p:sp>
      <p:sp>
        <p:nvSpPr>
          <p:cNvPr id="5" name="Rectangle 3"/>
          <p:cNvSpPr>
            <a:spLocks noGrp="1" noChangeArrowheads="1"/>
          </p:cNvSpPr>
          <p:nvPr>
            <p:ph type="dt" idx="1"/>
          </p:nvPr>
        </p:nvSpPr>
        <p:spPr>
          <a:ln/>
        </p:spPr>
        <p:txBody>
          <a:bodyPr/>
          <a:lstStyle/>
          <a:p>
            <a:fld id="{DE171C0A-FD4A-43F4-A3E6-701BEAEFF42A}" type="datetime3">
              <a:rPr lang="en-US"/>
              <a:pPr/>
              <a:t>4 May 2015</a:t>
            </a:fld>
            <a:endParaRPr lang="en-US"/>
          </a:p>
        </p:txBody>
      </p:sp>
      <p:sp>
        <p:nvSpPr>
          <p:cNvPr id="7" name="Rectangle 7"/>
          <p:cNvSpPr>
            <a:spLocks noGrp="1" noChangeArrowheads="1"/>
          </p:cNvSpPr>
          <p:nvPr>
            <p:ph type="sldNum" sz="quarter" idx="5"/>
          </p:nvPr>
        </p:nvSpPr>
        <p:spPr>
          <a:ln/>
        </p:spPr>
        <p:txBody>
          <a:bodyPr/>
          <a:lstStyle/>
          <a:p>
            <a:fld id="{DD3CD032-59C8-4C39-8AFD-2FE97FBF39F7}" type="slidenum">
              <a:rPr lang="en-US"/>
              <a:pPr/>
              <a:t>6</a:t>
            </a:fld>
            <a:endParaRPr lang="en-US"/>
          </a:p>
        </p:txBody>
      </p:sp>
      <p:sp>
        <p:nvSpPr>
          <p:cNvPr id="1870850" name="Rectangle 2"/>
          <p:cNvSpPr>
            <a:spLocks noGrp="1" noRot="1" noChangeAspect="1" noChangeArrowheads="1" noTextEdit="1"/>
          </p:cNvSpPr>
          <p:nvPr>
            <p:ph type="sldImg"/>
          </p:nvPr>
        </p:nvSpPr>
        <p:spPr>
          <a:xfrm>
            <a:off x="1117600" y="696913"/>
            <a:ext cx="4646613" cy="3484562"/>
          </a:xfrm>
          <a:ln/>
        </p:spPr>
      </p:sp>
      <p:sp>
        <p:nvSpPr>
          <p:cNvPr id="1870851" name="Rectangle 3"/>
          <p:cNvSpPr>
            <a:spLocks noGrp="1" noChangeArrowheads="1"/>
          </p:cNvSpPr>
          <p:nvPr>
            <p:ph type="body" idx="1"/>
          </p:nvPr>
        </p:nvSpPr>
        <p:spPr>
          <a:xfrm>
            <a:off x="687399" y="4414418"/>
            <a:ext cx="5483203" cy="4184345"/>
          </a:xfrm>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World Health Organization</a:t>
            </a:r>
          </a:p>
        </p:txBody>
      </p:sp>
      <p:sp>
        <p:nvSpPr>
          <p:cNvPr id="5" name="Rectangle 3"/>
          <p:cNvSpPr>
            <a:spLocks noGrp="1" noChangeArrowheads="1"/>
          </p:cNvSpPr>
          <p:nvPr>
            <p:ph type="dt" idx="1"/>
          </p:nvPr>
        </p:nvSpPr>
        <p:spPr>
          <a:ln/>
        </p:spPr>
        <p:txBody>
          <a:bodyPr/>
          <a:lstStyle/>
          <a:p>
            <a:fld id="{A48CF1E7-E27D-4723-9111-809D57F1CEA2}" type="datetime3">
              <a:rPr lang="en-US"/>
              <a:pPr/>
              <a:t>4 May 2015</a:t>
            </a:fld>
            <a:endParaRPr lang="en-US"/>
          </a:p>
        </p:txBody>
      </p:sp>
      <p:sp>
        <p:nvSpPr>
          <p:cNvPr id="7" name="Rectangle 7"/>
          <p:cNvSpPr>
            <a:spLocks noGrp="1" noChangeArrowheads="1"/>
          </p:cNvSpPr>
          <p:nvPr>
            <p:ph type="sldNum" sz="quarter" idx="5"/>
          </p:nvPr>
        </p:nvSpPr>
        <p:spPr>
          <a:ln/>
        </p:spPr>
        <p:txBody>
          <a:bodyPr/>
          <a:lstStyle/>
          <a:p>
            <a:fld id="{C2974AD6-5D35-4AFB-9C93-F2676A8FBF59}" type="slidenum">
              <a:rPr lang="en-US"/>
              <a:pPr/>
              <a:t>7</a:t>
            </a:fld>
            <a:endParaRPr lang="en-US"/>
          </a:p>
        </p:txBody>
      </p:sp>
      <p:sp>
        <p:nvSpPr>
          <p:cNvPr id="1874946" name="Rectangle 2"/>
          <p:cNvSpPr>
            <a:spLocks noGrp="1" noRot="1" noChangeAspect="1" noChangeArrowheads="1" noTextEdit="1"/>
          </p:cNvSpPr>
          <p:nvPr>
            <p:ph type="sldImg"/>
          </p:nvPr>
        </p:nvSpPr>
        <p:spPr>
          <a:xfrm>
            <a:off x="1117600" y="696913"/>
            <a:ext cx="4646613" cy="3484562"/>
          </a:xfrm>
          <a:ln/>
        </p:spPr>
      </p:sp>
      <p:sp>
        <p:nvSpPr>
          <p:cNvPr id="1874947" name="Rectangle 3"/>
          <p:cNvSpPr>
            <a:spLocks noGrp="1" noChangeArrowheads="1"/>
          </p:cNvSpPr>
          <p:nvPr>
            <p:ph type="body" idx="1"/>
          </p:nvPr>
        </p:nvSpPr>
        <p:spPr>
          <a:xfrm>
            <a:off x="687399" y="4414418"/>
            <a:ext cx="5483203" cy="4184345"/>
          </a:xfrm>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300">
                <a:solidFill>
                  <a:schemeClr val="tx1"/>
                </a:solidFill>
                <a:latin typeface="Arial" pitchFamily="34" charset="0"/>
                <a:ea typeface="ＭＳ Ｐゴシック" pitchFamily="34" charset="-128"/>
              </a:defRPr>
            </a:lvl1pPr>
            <a:lvl2pPr marL="709443" indent="-272863" eaLnBrk="0" hangingPunct="0">
              <a:defRPr sz="2300">
                <a:solidFill>
                  <a:schemeClr val="tx1"/>
                </a:solidFill>
                <a:latin typeface="Arial" pitchFamily="34" charset="0"/>
                <a:ea typeface="ＭＳ Ｐゴシック" pitchFamily="34" charset="-128"/>
              </a:defRPr>
            </a:lvl2pPr>
            <a:lvl3pPr marL="1091451" indent="-218290" eaLnBrk="0" hangingPunct="0">
              <a:defRPr sz="2300">
                <a:solidFill>
                  <a:schemeClr val="tx1"/>
                </a:solidFill>
                <a:latin typeface="Arial" pitchFamily="34" charset="0"/>
                <a:ea typeface="ＭＳ Ｐゴシック" pitchFamily="34" charset="-128"/>
              </a:defRPr>
            </a:lvl3pPr>
            <a:lvl4pPr marL="1528031" indent="-218290" eaLnBrk="0" hangingPunct="0">
              <a:defRPr sz="2300">
                <a:solidFill>
                  <a:schemeClr val="tx1"/>
                </a:solidFill>
                <a:latin typeface="Arial" pitchFamily="34" charset="0"/>
                <a:ea typeface="ＭＳ Ｐゴシック" pitchFamily="34" charset="-128"/>
              </a:defRPr>
            </a:lvl4pPr>
            <a:lvl5pPr marL="1964611" indent="-218290" eaLnBrk="0" hangingPunct="0">
              <a:defRPr sz="2300">
                <a:solidFill>
                  <a:schemeClr val="tx1"/>
                </a:solidFill>
                <a:latin typeface="Arial" pitchFamily="34" charset="0"/>
                <a:ea typeface="ＭＳ Ｐゴシック" pitchFamily="34" charset="-128"/>
              </a:defRPr>
            </a:lvl5pPr>
            <a:lvl6pPr marL="2401192" indent="-218290" eaLnBrk="0" fontAlgn="base" hangingPunct="0">
              <a:spcBef>
                <a:spcPct val="0"/>
              </a:spcBef>
              <a:spcAft>
                <a:spcPct val="0"/>
              </a:spcAft>
              <a:defRPr sz="2300">
                <a:solidFill>
                  <a:schemeClr val="tx1"/>
                </a:solidFill>
                <a:latin typeface="Arial" pitchFamily="34" charset="0"/>
                <a:ea typeface="ＭＳ Ｐゴシック" pitchFamily="34" charset="-128"/>
              </a:defRPr>
            </a:lvl6pPr>
            <a:lvl7pPr marL="2837772" indent="-218290" eaLnBrk="0" fontAlgn="base" hangingPunct="0">
              <a:spcBef>
                <a:spcPct val="0"/>
              </a:spcBef>
              <a:spcAft>
                <a:spcPct val="0"/>
              </a:spcAft>
              <a:defRPr sz="2300">
                <a:solidFill>
                  <a:schemeClr val="tx1"/>
                </a:solidFill>
                <a:latin typeface="Arial" pitchFamily="34" charset="0"/>
                <a:ea typeface="ＭＳ Ｐゴシック" pitchFamily="34" charset="-128"/>
              </a:defRPr>
            </a:lvl7pPr>
            <a:lvl8pPr marL="3274352" indent="-218290" eaLnBrk="0" fontAlgn="base" hangingPunct="0">
              <a:spcBef>
                <a:spcPct val="0"/>
              </a:spcBef>
              <a:spcAft>
                <a:spcPct val="0"/>
              </a:spcAft>
              <a:defRPr sz="2300">
                <a:solidFill>
                  <a:schemeClr val="tx1"/>
                </a:solidFill>
                <a:latin typeface="Arial" pitchFamily="34" charset="0"/>
                <a:ea typeface="ＭＳ Ｐゴシック" pitchFamily="34" charset="-128"/>
              </a:defRPr>
            </a:lvl8pPr>
            <a:lvl9pPr marL="3710932" indent="-218290" eaLnBrk="0" fontAlgn="base" hangingPunct="0">
              <a:spcBef>
                <a:spcPct val="0"/>
              </a:spcBef>
              <a:spcAft>
                <a:spcPct val="0"/>
              </a:spcAft>
              <a:defRPr sz="2300">
                <a:solidFill>
                  <a:schemeClr val="tx1"/>
                </a:solidFill>
                <a:latin typeface="Arial" pitchFamily="34" charset="0"/>
                <a:ea typeface="ＭＳ Ｐゴシック" pitchFamily="34" charset="-128"/>
              </a:defRPr>
            </a:lvl9pPr>
          </a:lstStyle>
          <a:p>
            <a:pPr eaLnBrk="1" hangingPunct="1"/>
            <a:fld id="{B1DA225C-97EA-4B58-A8AE-F5EFE22DF34C}" type="slidenum">
              <a:rPr lang="en-US" sz="1100"/>
              <a:pPr eaLnBrk="1" hangingPunct="1"/>
              <a:t>8</a:t>
            </a:fld>
            <a:endParaRPr lang="en-US" sz="1100"/>
          </a:p>
        </p:txBody>
      </p:sp>
      <p:sp>
        <p:nvSpPr>
          <p:cNvPr id="18434" name="Rectangle 2"/>
          <p:cNvSpPr>
            <a:spLocks noGrp="1" noRot="1" noChangeAspect="1" noChangeArrowheads="1" noTextEdit="1"/>
          </p:cNvSpPr>
          <p:nvPr>
            <p:ph type="sldImg"/>
          </p:nvPr>
        </p:nvSpPr>
        <p:spPr>
          <a:xfrm>
            <a:off x="1114425" y="698500"/>
            <a:ext cx="4641850" cy="3482975"/>
          </a:xfrm>
          <a:ln/>
        </p:spPr>
      </p:sp>
      <p:sp>
        <p:nvSpPr>
          <p:cNvPr id="18435" name="Rectangle 3"/>
          <p:cNvSpPr>
            <a:spLocks noGrp="1" noChangeArrowheads="1"/>
          </p:cNvSpPr>
          <p:nvPr>
            <p:ph type="body" idx="1"/>
          </p:nvPr>
        </p:nvSpPr>
        <p:spPr>
          <a:xfrm>
            <a:off x="683122" y="4416099"/>
            <a:ext cx="5491758" cy="418245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dirty="0" smtClean="0">
                <a:latin typeface="Arial" pitchFamily="34" charset="0"/>
                <a:ea typeface="ＭＳ Ｐゴシック" pitchFamily="34" charset="-128"/>
              </a:rPr>
              <a:t>four groups of NCDs that constitute around 80%of NCD deaths and that share the same risk factors and therefore also the same strategies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300">
                <a:solidFill>
                  <a:schemeClr val="tx1"/>
                </a:solidFill>
                <a:latin typeface="Arial" pitchFamily="34" charset="0"/>
                <a:ea typeface="ＭＳ Ｐゴシック" pitchFamily="34" charset="-128"/>
              </a:defRPr>
            </a:lvl1pPr>
            <a:lvl2pPr marL="709443" indent="-272863" eaLnBrk="0" hangingPunct="0">
              <a:defRPr sz="2300">
                <a:solidFill>
                  <a:schemeClr val="tx1"/>
                </a:solidFill>
                <a:latin typeface="Arial" pitchFamily="34" charset="0"/>
                <a:ea typeface="ＭＳ Ｐゴシック" pitchFamily="34" charset="-128"/>
              </a:defRPr>
            </a:lvl2pPr>
            <a:lvl3pPr marL="1091451" indent="-218290" eaLnBrk="0" hangingPunct="0">
              <a:defRPr sz="2300">
                <a:solidFill>
                  <a:schemeClr val="tx1"/>
                </a:solidFill>
                <a:latin typeface="Arial" pitchFamily="34" charset="0"/>
                <a:ea typeface="ＭＳ Ｐゴシック" pitchFamily="34" charset="-128"/>
              </a:defRPr>
            </a:lvl3pPr>
            <a:lvl4pPr marL="1528031" indent="-218290" eaLnBrk="0" hangingPunct="0">
              <a:defRPr sz="2300">
                <a:solidFill>
                  <a:schemeClr val="tx1"/>
                </a:solidFill>
                <a:latin typeface="Arial" pitchFamily="34" charset="0"/>
                <a:ea typeface="ＭＳ Ｐゴシック" pitchFamily="34" charset="-128"/>
              </a:defRPr>
            </a:lvl4pPr>
            <a:lvl5pPr marL="1964611" indent="-218290" eaLnBrk="0" hangingPunct="0">
              <a:defRPr sz="2300">
                <a:solidFill>
                  <a:schemeClr val="tx1"/>
                </a:solidFill>
                <a:latin typeface="Arial" pitchFamily="34" charset="0"/>
                <a:ea typeface="ＭＳ Ｐゴシック" pitchFamily="34" charset="-128"/>
              </a:defRPr>
            </a:lvl5pPr>
            <a:lvl6pPr marL="2401192" indent="-218290" eaLnBrk="0" fontAlgn="base" hangingPunct="0">
              <a:spcBef>
                <a:spcPct val="0"/>
              </a:spcBef>
              <a:spcAft>
                <a:spcPct val="0"/>
              </a:spcAft>
              <a:defRPr sz="2300">
                <a:solidFill>
                  <a:schemeClr val="tx1"/>
                </a:solidFill>
                <a:latin typeface="Arial" pitchFamily="34" charset="0"/>
                <a:ea typeface="ＭＳ Ｐゴシック" pitchFamily="34" charset="-128"/>
              </a:defRPr>
            </a:lvl6pPr>
            <a:lvl7pPr marL="2837772" indent="-218290" eaLnBrk="0" fontAlgn="base" hangingPunct="0">
              <a:spcBef>
                <a:spcPct val="0"/>
              </a:spcBef>
              <a:spcAft>
                <a:spcPct val="0"/>
              </a:spcAft>
              <a:defRPr sz="2300">
                <a:solidFill>
                  <a:schemeClr val="tx1"/>
                </a:solidFill>
                <a:latin typeface="Arial" pitchFamily="34" charset="0"/>
                <a:ea typeface="ＭＳ Ｐゴシック" pitchFamily="34" charset="-128"/>
              </a:defRPr>
            </a:lvl7pPr>
            <a:lvl8pPr marL="3274352" indent="-218290" eaLnBrk="0" fontAlgn="base" hangingPunct="0">
              <a:spcBef>
                <a:spcPct val="0"/>
              </a:spcBef>
              <a:spcAft>
                <a:spcPct val="0"/>
              </a:spcAft>
              <a:defRPr sz="2300">
                <a:solidFill>
                  <a:schemeClr val="tx1"/>
                </a:solidFill>
                <a:latin typeface="Arial" pitchFamily="34" charset="0"/>
                <a:ea typeface="ＭＳ Ｐゴシック" pitchFamily="34" charset="-128"/>
              </a:defRPr>
            </a:lvl8pPr>
            <a:lvl9pPr marL="3710932" indent="-218290" eaLnBrk="0" fontAlgn="base" hangingPunct="0">
              <a:spcBef>
                <a:spcPct val="0"/>
              </a:spcBef>
              <a:spcAft>
                <a:spcPct val="0"/>
              </a:spcAft>
              <a:defRPr sz="2300">
                <a:solidFill>
                  <a:schemeClr val="tx1"/>
                </a:solidFill>
                <a:latin typeface="Arial" pitchFamily="34" charset="0"/>
                <a:ea typeface="ＭＳ Ｐゴシック" pitchFamily="34" charset="-128"/>
              </a:defRPr>
            </a:lvl9pPr>
          </a:lstStyle>
          <a:p>
            <a:pPr eaLnBrk="1" hangingPunct="1"/>
            <a:fld id="{E4599B1F-AFA1-4A83-B4DA-DD7EB0752C93}" type="slidenum">
              <a:rPr lang="en-US" sz="1100">
                <a:solidFill>
                  <a:prstClr val="black"/>
                </a:solidFill>
              </a:rPr>
              <a:pPr eaLnBrk="1" hangingPunct="1"/>
              <a:t>9</a:t>
            </a:fld>
            <a:endParaRPr lang="en-US" sz="1100">
              <a:solidFill>
                <a:prstClr val="black"/>
              </a:solidFill>
            </a:endParaRPr>
          </a:p>
        </p:txBody>
      </p:sp>
      <p:sp>
        <p:nvSpPr>
          <p:cNvPr id="28674" name="Rectangle 7"/>
          <p:cNvSpPr txBox="1">
            <a:spLocks noGrp="1" noChangeArrowheads="1"/>
          </p:cNvSpPr>
          <p:nvPr/>
        </p:nvSpPr>
        <p:spPr bwMode="auto">
          <a:xfrm>
            <a:off x="3884414" y="8830659"/>
            <a:ext cx="2972098" cy="464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351" tIns="43675" rIns="87351" bIns="43675" anchor="b"/>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fld id="{B7313048-8F00-45D8-820A-E9D7A6EB55F2}" type="slidenum">
              <a:rPr lang="en-US" sz="1100">
                <a:solidFill>
                  <a:prstClr val="black"/>
                </a:solidFill>
              </a:rPr>
              <a:pPr algn="r" eaLnBrk="1" hangingPunct="1"/>
              <a:t>9</a:t>
            </a:fld>
            <a:endParaRPr lang="en-US" sz="1100">
              <a:solidFill>
                <a:prstClr val="black"/>
              </a:solidFill>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dirty="0" smtClean="0">
              <a:latin typeface="Arial" pitchFamily="34" charset="0"/>
              <a:ea typeface="ＭＳ Ｐゴシック"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300">
                <a:solidFill>
                  <a:schemeClr val="tx1"/>
                </a:solidFill>
                <a:latin typeface="Arial" pitchFamily="34" charset="0"/>
                <a:ea typeface="ＭＳ Ｐゴシック" pitchFamily="34" charset="-128"/>
              </a:defRPr>
            </a:lvl1pPr>
            <a:lvl2pPr marL="709443" indent="-272863" eaLnBrk="0" hangingPunct="0">
              <a:defRPr sz="2300">
                <a:solidFill>
                  <a:schemeClr val="tx1"/>
                </a:solidFill>
                <a:latin typeface="Arial" pitchFamily="34" charset="0"/>
                <a:ea typeface="ＭＳ Ｐゴシック" pitchFamily="34" charset="-128"/>
              </a:defRPr>
            </a:lvl2pPr>
            <a:lvl3pPr marL="1091451" indent="-218290" eaLnBrk="0" hangingPunct="0">
              <a:defRPr sz="2300">
                <a:solidFill>
                  <a:schemeClr val="tx1"/>
                </a:solidFill>
                <a:latin typeface="Arial" pitchFamily="34" charset="0"/>
                <a:ea typeface="ＭＳ Ｐゴシック" pitchFamily="34" charset="-128"/>
              </a:defRPr>
            </a:lvl3pPr>
            <a:lvl4pPr marL="1528031" indent="-218290" eaLnBrk="0" hangingPunct="0">
              <a:defRPr sz="2300">
                <a:solidFill>
                  <a:schemeClr val="tx1"/>
                </a:solidFill>
                <a:latin typeface="Arial" pitchFamily="34" charset="0"/>
                <a:ea typeface="ＭＳ Ｐゴシック" pitchFamily="34" charset="-128"/>
              </a:defRPr>
            </a:lvl4pPr>
            <a:lvl5pPr marL="1964611" indent="-218290" eaLnBrk="0" hangingPunct="0">
              <a:defRPr sz="2300">
                <a:solidFill>
                  <a:schemeClr val="tx1"/>
                </a:solidFill>
                <a:latin typeface="Arial" pitchFamily="34" charset="0"/>
                <a:ea typeface="ＭＳ Ｐゴシック" pitchFamily="34" charset="-128"/>
              </a:defRPr>
            </a:lvl5pPr>
            <a:lvl6pPr marL="2401192" indent="-218290" eaLnBrk="0" fontAlgn="base" hangingPunct="0">
              <a:spcBef>
                <a:spcPct val="0"/>
              </a:spcBef>
              <a:spcAft>
                <a:spcPct val="0"/>
              </a:spcAft>
              <a:defRPr sz="2300">
                <a:solidFill>
                  <a:schemeClr val="tx1"/>
                </a:solidFill>
                <a:latin typeface="Arial" pitchFamily="34" charset="0"/>
                <a:ea typeface="ＭＳ Ｐゴシック" pitchFamily="34" charset="-128"/>
              </a:defRPr>
            </a:lvl6pPr>
            <a:lvl7pPr marL="2837772" indent="-218290" eaLnBrk="0" fontAlgn="base" hangingPunct="0">
              <a:spcBef>
                <a:spcPct val="0"/>
              </a:spcBef>
              <a:spcAft>
                <a:spcPct val="0"/>
              </a:spcAft>
              <a:defRPr sz="2300">
                <a:solidFill>
                  <a:schemeClr val="tx1"/>
                </a:solidFill>
                <a:latin typeface="Arial" pitchFamily="34" charset="0"/>
                <a:ea typeface="ＭＳ Ｐゴシック" pitchFamily="34" charset="-128"/>
              </a:defRPr>
            </a:lvl7pPr>
            <a:lvl8pPr marL="3274352" indent="-218290" eaLnBrk="0" fontAlgn="base" hangingPunct="0">
              <a:spcBef>
                <a:spcPct val="0"/>
              </a:spcBef>
              <a:spcAft>
                <a:spcPct val="0"/>
              </a:spcAft>
              <a:defRPr sz="2300">
                <a:solidFill>
                  <a:schemeClr val="tx1"/>
                </a:solidFill>
                <a:latin typeface="Arial" pitchFamily="34" charset="0"/>
                <a:ea typeface="ＭＳ Ｐゴシック" pitchFamily="34" charset="-128"/>
              </a:defRPr>
            </a:lvl8pPr>
            <a:lvl9pPr marL="3710932" indent="-218290" eaLnBrk="0" fontAlgn="base" hangingPunct="0">
              <a:spcBef>
                <a:spcPct val="0"/>
              </a:spcBef>
              <a:spcAft>
                <a:spcPct val="0"/>
              </a:spcAft>
              <a:defRPr sz="2300">
                <a:solidFill>
                  <a:schemeClr val="tx1"/>
                </a:solidFill>
                <a:latin typeface="Arial" pitchFamily="34" charset="0"/>
                <a:ea typeface="ＭＳ Ｐゴシック" pitchFamily="34" charset="-128"/>
              </a:defRPr>
            </a:lvl9pPr>
          </a:lstStyle>
          <a:p>
            <a:pPr eaLnBrk="1" hangingPunct="1"/>
            <a:fld id="{E4599B1F-AFA1-4A83-B4DA-DD7EB0752C93}" type="slidenum">
              <a:rPr lang="en-US" sz="1100">
                <a:solidFill>
                  <a:prstClr val="black"/>
                </a:solidFill>
              </a:rPr>
              <a:pPr eaLnBrk="1" hangingPunct="1"/>
              <a:t>10</a:t>
            </a:fld>
            <a:endParaRPr lang="en-US" sz="1100">
              <a:solidFill>
                <a:prstClr val="black"/>
              </a:solidFill>
            </a:endParaRPr>
          </a:p>
        </p:txBody>
      </p:sp>
      <p:sp>
        <p:nvSpPr>
          <p:cNvPr id="28674" name="Rectangle 7"/>
          <p:cNvSpPr txBox="1">
            <a:spLocks noGrp="1" noChangeArrowheads="1"/>
          </p:cNvSpPr>
          <p:nvPr/>
        </p:nvSpPr>
        <p:spPr bwMode="auto">
          <a:xfrm>
            <a:off x="3884414" y="8830659"/>
            <a:ext cx="2972098" cy="464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351" tIns="43675" rIns="87351" bIns="43675" anchor="b"/>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fld id="{B7313048-8F00-45D8-820A-E9D7A6EB55F2}" type="slidenum">
              <a:rPr lang="en-US" sz="1100">
                <a:solidFill>
                  <a:prstClr val="black"/>
                </a:solidFill>
              </a:rPr>
              <a:pPr algn="r" eaLnBrk="1" hangingPunct="1"/>
              <a:t>10</a:t>
            </a:fld>
            <a:endParaRPr lang="en-US" sz="1100">
              <a:solidFill>
                <a:prstClr val="black"/>
              </a:solidFill>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dirty="0" smtClean="0">
              <a:latin typeface="Arial" pitchFamily="34" charset="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EB0DB7C3-FB23-47F0-BD23-31317FA2DD97}" type="slidenum">
              <a:rPr lang="en-US"/>
              <a:pPr/>
              <a:t>‹#›</a:t>
            </a:fld>
            <a:endParaRPr lang="en-US"/>
          </a:p>
        </p:txBody>
      </p:sp>
    </p:spTree>
    <p:extLst>
      <p:ext uri="{BB962C8B-B14F-4D97-AF65-F5344CB8AC3E}">
        <p14:creationId xmlns:p14="http://schemas.microsoft.com/office/powerpoint/2010/main" val="23216048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4E0B6FDA-4A42-48B1-8E3B-A078D5246C9C}" type="slidenum">
              <a:rPr lang="en-US"/>
              <a:pPr/>
              <a:t>‹#›</a:t>
            </a:fld>
            <a:endParaRPr lang="en-US"/>
          </a:p>
        </p:txBody>
      </p:sp>
    </p:spTree>
    <p:extLst>
      <p:ext uri="{BB962C8B-B14F-4D97-AF65-F5344CB8AC3E}">
        <p14:creationId xmlns:p14="http://schemas.microsoft.com/office/powerpoint/2010/main" val="21626961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91A99C80-7B98-47B8-AF60-E68698756242}" type="slidenum">
              <a:rPr lang="en-US"/>
              <a:pPr/>
              <a:t>‹#›</a:t>
            </a:fld>
            <a:endParaRPr lang="en-US"/>
          </a:p>
        </p:txBody>
      </p:sp>
    </p:spTree>
    <p:extLst>
      <p:ext uri="{BB962C8B-B14F-4D97-AF65-F5344CB8AC3E}">
        <p14:creationId xmlns:p14="http://schemas.microsoft.com/office/powerpoint/2010/main" val="10718722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30C79E9E-41BF-4248-990D-A87506551706}" type="slidenum">
              <a:rPr lang="en-US"/>
              <a:pPr/>
              <a:t>‹#›</a:t>
            </a:fld>
            <a:endParaRPr lang="en-US"/>
          </a:p>
        </p:txBody>
      </p:sp>
    </p:spTree>
    <p:extLst>
      <p:ext uri="{BB962C8B-B14F-4D97-AF65-F5344CB8AC3E}">
        <p14:creationId xmlns:p14="http://schemas.microsoft.com/office/powerpoint/2010/main" val="23026745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6EEC6F37-4CE2-40D8-A3E9-C9BFB46B359F}" type="slidenum">
              <a:rPr lang="en-US"/>
              <a:pPr/>
              <a:t>‹#›</a:t>
            </a:fld>
            <a:endParaRPr lang="en-US"/>
          </a:p>
        </p:txBody>
      </p:sp>
    </p:spTree>
    <p:extLst>
      <p:ext uri="{BB962C8B-B14F-4D97-AF65-F5344CB8AC3E}">
        <p14:creationId xmlns:p14="http://schemas.microsoft.com/office/powerpoint/2010/main" val="28409894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27F51217-73B7-413B-ACB8-BAC441D768D1}" type="slidenum">
              <a:rPr lang="en-US"/>
              <a:pPr/>
              <a:t>‹#›</a:t>
            </a:fld>
            <a:endParaRPr lang="en-US"/>
          </a:p>
        </p:txBody>
      </p:sp>
    </p:spTree>
    <p:extLst>
      <p:ext uri="{BB962C8B-B14F-4D97-AF65-F5344CB8AC3E}">
        <p14:creationId xmlns:p14="http://schemas.microsoft.com/office/powerpoint/2010/main" val="153817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20C4DF5B-1A2D-486B-9355-CA722642CAD3}" type="slidenum">
              <a:rPr lang="en-US"/>
              <a:pPr/>
              <a:t>‹#›</a:t>
            </a:fld>
            <a:endParaRPr lang="en-US"/>
          </a:p>
        </p:txBody>
      </p:sp>
    </p:spTree>
    <p:extLst>
      <p:ext uri="{BB962C8B-B14F-4D97-AF65-F5344CB8AC3E}">
        <p14:creationId xmlns:p14="http://schemas.microsoft.com/office/powerpoint/2010/main" val="27515813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3731E532-D810-41E9-8D2F-9AAFFD000F75}" type="slidenum">
              <a:rPr lang="en-US"/>
              <a:pPr/>
              <a:t>‹#›</a:t>
            </a:fld>
            <a:endParaRPr lang="en-US"/>
          </a:p>
        </p:txBody>
      </p:sp>
    </p:spTree>
    <p:extLst>
      <p:ext uri="{BB962C8B-B14F-4D97-AF65-F5344CB8AC3E}">
        <p14:creationId xmlns:p14="http://schemas.microsoft.com/office/powerpoint/2010/main" val="23552089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lvl1pPr>
          </a:lstStyle>
          <a:p>
            <a:fld id="{DA7E7FCD-AA6F-4618-9536-266F535099D1}" type="slidenum">
              <a:rPr lang="en-US"/>
              <a:pPr/>
              <a:t>‹#›</a:t>
            </a:fld>
            <a:endParaRPr lang="en-US"/>
          </a:p>
        </p:txBody>
      </p:sp>
    </p:spTree>
    <p:extLst>
      <p:ext uri="{BB962C8B-B14F-4D97-AF65-F5344CB8AC3E}">
        <p14:creationId xmlns:p14="http://schemas.microsoft.com/office/powerpoint/2010/main" val="29816995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4660D823-5444-4F1A-95A8-7147CC496D1D}" type="slidenum">
              <a:rPr lang="en-US"/>
              <a:pPr/>
              <a:t>‹#›</a:t>
            </a:fld>
            <a:endParaRPr lang="en-US"/>
          </a:p>
        </p:txBody>
      </p:sp>
    </p:spTree>
    <p:extLst>
      <p:ext uri="{BB962C8B-B14F-4D97-AF65-F5344CB8AC3E}">
        <p14:creationId xmlns:p14="http://schemas.microsoft.com/office/powerpoint/2010/main" val="1598131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B8DAD2DA-09DC-4D0E-A183-3C61DCDAF4A4}" type="slidenum">
              <a:rPr lang="en-US"/>
              <a:pPr/>
              <a:t>‹#›</a:t>
            </a:fld>
            <a:endParaRPr lang="en-US"/>
          </a:p>
        </p:txBody>
      </p:sp>
    </p:spTree>
    <p:extLst>
      <p:ext uri="{BB962C8B-B14F-4D97-AF65-F5344CB8AC3E}">
        <p14:creationId xmlns:p14="http://schemas.microsoft.com/office/powerpoint/2010/main" val="42443731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5E92A7BE-EB36-4354-B365-64118116878C}" type="slidenum">
              <a:rPr lang="en-US"/>
              <a:pPr/>
              <a:t>‹#›</a:t>
            </a:fld>
            <a:endParaRPr lang="en-US"/>
          </a:p>
        </p:txBody>
      </p:sp>
      <p:pic>
        <p:nvPicPr>
          <p:cNvPr id="1031" name="Picture 11" descr="visue-gris-lNMH"/>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8659813" y="0"/>
            <a:ext cx="484187" cy="48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13" descr="Who"/>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7572375" y="6270625"/>
            <a:ext cx="1476375"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Arial" pitchFamily="-1"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pitchFamily="-1"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pitchFamily="-1"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pitchFamily="-1"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pitchFamily="-1" charset="0"/>
        </a:defRPr>
      </a:lvl6pPr>
      <a:lvl7pPr marL="914400" algn="ctr" rtl="0" fontAlgn="base">
        <a:spcBef>
          <a:spcPct val="0"/>
        </a:spcBef>
        <a:spcAft>
          <a:spcPct val="0"/>
        </a:spcAft>
        <a:defRPr sz="4400">
          <a:solidFill>
            <a:schemeClr val="tx2"/>
          </a:solidFill>
          <a:latin typeface="Arial" pitchFamily="-1" charset="0"/>
        </a:defRPr>
      </a:lvl7pPr>
      <a:lvl8pPr marL="1371600" algn="ctr" rtl="0" fontAlgn="base">
        <a:spcBef>
          <a:spcPct val="0"/>
        </a:spcBef>
        <a:spcAft>
          <a:spcPct val="0"/>
        </a:spcAft>
        <a:defRPr sz="4400">
          <a:solidFill>
            <a:schemeClr val="tx2"/>
          </a:solidFill>
          <a:latin typeface="Arial" pitchFamily="-1" charset="0"/>
        </a:defRPr>
      </a:lvl8pPr>
      <a:lvl9pPr marL="1828800" algn="ctr" rtl="0" fontAlgn="base">
        <a:spcBef>
          <a:spcPct val="0"/>
        </a:spcBef>
        <a:spcAft>
          <a:spcPct val="0"/>
        </a:spcAft>
        <a:defRPr sz="4400">
          <a:solidFill>
            <a:schemeClr val="tx2"/>
          </a:solidFill>
          <a:latin typeface="Arial" pitchFamily="-1"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1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jpeg"/><Relationship Id="rId3" Type="http://schemas.openxmlformats.org/officeDocument/2006/relationships/image" Target="../media/image3.jpeg"/><Relationship Id="rId7" Type="http://schemas.openxmlformats.org/officeDocument/2006/relationships/image" Target="../media/image7.jpeg"/><Relationship Id="rId12"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 Id="rId14" Type="http://schemas.openxmlformats.org/officeDocument/2006/relationships/image" Target="../media/image1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diagramDrawing" Target="../diagrams/drawing2.xml"/><Relationship Id="rId18" Type="http://schemas.microsoft.com/office/2007/relationships/diagramDrawing" Target="../diagrams/drawing3.xml"/><Relationship Id="rId3" Type="http://schemas.openxmlformats.org/officeDocument/2006/relationships/image" Target="../media/image29.jpeg"/><Relationship Id="rId21" Type="http://schemas.openxmlformats.org/officeDocument/2006/relationships/image" Target="../media/image34.jpeg"/><Relationship Id="rId7" Type="http://schemas.openxmlformats.org/officeDocument/2006/relationships/diagramColors" Target="../diagrams/colors1.xml"/><Relationship Id="rId12" Type="http://schemas.openxmlformats.org/officeDocument/2006/relationships/diagramColors" Target="../diagrams/colors2.xml"/><Relationship Id="rId17" Type="http://schemas.openxmlformats.org/officeDocument/2006/relationships/diagramColors" Target="../diagrams/colors3.xml"/><Relationship Id="rId2" Type="http://schemas.openxmlformats.org/officeDocument/2006/relationships/notesSlide" Target="../notesSlides/notesSlide14.xml"/><Relationship Id="rId16" Type="http://schemas.openxmlformats.org/officeDocument/2006/relationships/diagramQuickStyle" Target="../diagrams/quickStyle3.xml"/><Relationship Id="rId20"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5" Type="http://schemas.openxmlformats.org/officeDocument/2006/relationships/diagramLayout" Target="../diagrams/layout1.xml"/><Relationship Id="rId15" Type="http://schemas.openxmlformats.org/officeDocument/2006/relationships/diagramLayout" Target="../diagrams/layout3.xml"/><Relationship Id="rId10" Type="http://schemas.openxmlformats.org/officeDocument/2006/relationships/diagramLayout" Target="../diagrams/layout2.xml"/><Relationship Id="rId19" Type="http://schemas.openxmlformats.org/officeDocument/2006/relationships/image" Target="../media/image32.png"/><Relationship Id="rId4" Type="http://schemas.openxmlformats.org/officeDocument/2006/relationships/diagramData" Target="../diagrams/data1.xml"/><Relationship Id="rId9" Type="http://schemas.openxmlformats.org/officeDocument/2006/relationships/diagramData" Target="../diagrams/data2.xml"/><Relationship Id="rId14" Type="http://schemas.openxmlformats.org/officeDocument/2006/relationships/diagramData" Target="../diagrams/data3.xml"/></Relationships>
</file>

<file path=ppt/slides/_rels/slide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2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2" descr="visue-gris-lNM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9588" y="458788"/>
            <a:ext cx="3381375" cy="338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3"/>
          <p:cNvSpPr txBox="1">
            <a:spLocks noChangeArrowheads="1"/>
          </p:cNvSpPr>
          <p:nvPr/>
        </p:nvSpPr>
        <p:spPr bwMode="auto">
          <a:xfrm>
            <a:off x="4025900" y="816323"/>
            <a:ext cx="4897438"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3600" b="1" dirty="0" smtClean="0">
                <a:solidFill>
                  <a:srgbClr val="2985BD"/>
                </a:solidFill>
                <a:latin typeface="Calibri" pitchFamily="34" charset="0"/>
              </a:rPr>
              <a:t>The 2011 Political Declaration and the 2014 review: implications for </a:t>
            </a:r>
            <a:r>
              <a:rPr lang="en-US" sz="3600" b="1" dirty="0" smtClean="0">
                <a:solidFill>
                  <a:srgbClr val="2985BD"/>
                </a:solidFill>
                <a:latin typeface="Calibri" pitchFamily="34" charset="0"/>
              </a:rPr>
              <a:t>NCD </a:t>
            </a:r>
            <a:r>
              <a:rPr lang="en-US" sz="3600" b="1" dirty="0" err="1" smtClean="0">
                <a:solidFill>
                  <a:srgbClr val="2985BD"/>
                </a:solidFill>
                <a:latin typeface="Calibri" pitchFamily="34" charset="0"/>
              </a:rPr>
              <a:t>programme</a:t>
            </a:r>
            <a:r>
              <a:rPr lang="en-US" sz="3600" b="1" dirty="0" smtClean="0">
                <a:solidFill>
                  <a:srgbClr val="2985BD"/>
                </a:solidFill>
                <a:latin typeface="Calibri" pitchFamily="34" charset="0"/>
              </a:rPr>
              <a:t> </a:t>
            </a:r>
            <a:r>
              <a:rPr lang="en-US" sz="3600" b="1" dirty="0" smtClean="0">
                <a:solidFill>
                  <a:srgbClr val="2985BD"/>
                </a:solidFill>
                <a:latin typeface="Calibri" pitchFamily="34" charset="0"/>
              </a:rPr>
              <a:t>managers</a:t>
            </a:r>
            <a:endParaRPr lang="en-GB" sz="3600" dirty="0">
              <a:solidFill>
                <a:srgbClr val="2985BD"/>
              </a:solidFill>
              <a:latin typeface="Calibri" pitchFamily="34" charset="0"/>
            </a:endParaRPr>
          </a:p>
        </p:txBody>
      </p:sp>
      <p:sp>
        <p:nvSpPr>
          <p:cNvPr id="5" name="Text Box 3"/>
          <p:cNvSpPr txBox="1">
            <a:spLocks noChangeArrowheads="1"/>
          </p:cNvSpPr>
          <p:nvPr/>
        </p:nvSpPr>
        <p:spPr bwMode="auto">
          <a:xfrm>
            <a:off x="365125" y="4118789"/>
            <a:ext cx="8413750" cy="2000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pPr eaLnBrk="1" hangingPunct="1"/>
            <a:r>
              <a:rPr lang="en-US" sz="2400" b="1" dirty="0" smtClean="0">
                <a:solidFill>
                  <a:srgbClr val="2985BD"/>
                </a:solidFill>
                <a:latin typeface="Calibri" pitchFamily="34" charset="0"/>
              </a:rPr>
              <a:t>9</a:t>
            </a:r>
            <a:r>
              <a:rPr lang="en-US" sz="2400" b="1" baseline="30000" dirty="0" smtClean="0">
                <a:solidFill>
                  <a:srgbClr val="2985BD"/>
                </a:solidFill>
                <a:latin typeface="Calibri" pitchFamily="34" charset="0"/>
              </a:rPr>
              <a:t>th</a:t>
            </a:r>
            <a:r>
              <a:rPr lang="en-US" sz="2400" b="1" dirty="0" smtClean="0">
                <a:solidFill>
                  <a:srgbClr val="2985BD"/>
                </a:solidFill>
                <a:latin typeface="Calibri" pitchFamily="34" charset="0"/>
              </a:rPr>
              <a:t> WHO-IUMSP course, Lausanne, </a:t>
            </a:r>
          </a:p>
          <a:p>
            <a:pPr eaLnBrk="1" hangingPunct="1"/>
            <a:r>
              <a:rPr lang="en-US" sz="2400" b="1" dirty="0" smtClean="0">
                <a:solidFill>
                  <a:srgbClr val="2985BD"/>
                </a:solidFill>
                <a:latin typeface="Calibri" pitchFamily="34" charset="0"/>
              </a:rPr>
              <a:t>4 – 8 May 2015</a:t>
            </a:r>
          </a:p>
          <a:p>
            <a:pPr eaLnBrk="1" hangingPunct="1"/>
            <a:endParaRPr lang="en-US" sz="2400" b="1" dirty="0">
              <a:solidFill>
                <a:srgbClr val="2985BD"/>
              </a:solidFill>
              <a:latin typeface="Calibri" pitchFamily="34" charset="0"/>
            </a:endParaRPr>
          </a:p>
          <a:p>
            <a:pPr eaLnBrk="1" hangingPunct="1"/>
            <a:r>
              <a:rPr lang="en-US" sz="2400" b="1" dirty="0" err="1" smtClean="0">
                <a:solidFill>
                  <a:srgbClr val="2985BD"/>
                </a:solidFill>
                <a:latin typeface="Calibri" pitchFamily="34" charset="0"/>
              </a:rPr>
              <a:t>Dr</a:t>
            </a:r>
            <a:r>
              <a:rPr lang="en-US" sz="2400" b="1" dirty="0" smtClean="0">
                <a:solidFill>
                  <a:srgbClr val="2985BD"/>
                </a:solidFill>
                <a:latin typeface="Calibri" pitchFamily="34" charset="0"/>
              </a:rPr>
              <a:t> Nick Banatvala, WHO </a:t>
            </a:r>
            <a:r>
              <a:rPr lang="en-US" sz="2400" b="1" dirty="0">
                <a:solidFill>
                  <a:srgbClr val="2985BD"/>
                </a:solidFill>
                <a:latin typeface="Calibri" pitchFamily="34" charset="0"/>
              </a:rPr>
              <a:t>Geneva, Switzerland</a:t>
            </a:r>
            <a:endParaRPr lang="en-US" sz="2400" dirty="0">
              <a:solidFill>
                <a:srgbClr val="2985BD"/>
              </a:solidFill>
              <a:latin typeface="Calibri" pitchFamily="34" charset="0"/>
            </a:endParaRPr>
          </a:p>
          <a:p>
            <a:pPr eaLnBrk="1" hangingPunct="1"/>
            <a:endParaRPr lang="en-GB" sz="2800" dirty="0">
              <a:solidFill>
                <a:srgbClr val="2985BD"/>
              </a:solidFill>
              <a:latin typeface="Calibri"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idx="4294967295"/>
          </p:nvPr>
        </p:nvSpPr>
        <p:spPr>
          <a:xfrm>
            <a:off x="0" y="274638"/>
            <a:ext cx="9144000" cy="1143000"/>
          </a:xfrm>
        </p:spPr>
        <p:txBody>
          <a:bodyPr/>
          <a:lstStyle/>
          <a:p>
            <a:pPr eaLnBrk="1" hangingPunct="1"/>
            <a:r>
              <a:rPr lang="en-GB" sz="3200" b="1" dirty="0" smtClean="0">
                <a:solidFill>
                  <a:srgbClr val="2985BD"/>
                </a:solidFill>
                <a:latin typeface="Calibri" pitchFamily="34" charset="0"/>
                <a:ea typeface="ＭＳ Ｐゴシック" pitchFamily="34" charset="-128"/>
              </a:rPr>
              <a:t/>
            </a:r>
            <a:br>
              <a:rPr lang="en-GB" sz="3200" b="1" dirty="0" smtClean="0">
                <a:solidFill>
                  <a:srgbClr val="2985BD"/>
                </a:solidFill>
                <a:latin typeface="Calibri" pitchFamily="34" charset="0"/>
                <a:ea typeface="ＭＳ Ｐゴシック" pitchFamily="34" charset="-128"/>
              </a:rPr>
            </a:br>
            <a:r>
              <a:rPr lang="en-GB" sz="3200" b="1" dirty="0" smtClean="0">
                <a:solidFill>
                  <a:srgbClr val="2985BD"/>
                </a:solidFill>
                <a:latin typeface="Calibri" pitchFamily="34" charset="0"/>
                <a:ea typeface="ＭＳ Ｐゴシック" pitchFamily="34" charset="-128"/>
              </a:rPr>
              <a:t>2009: UN Economic and Social Council Ministerial</a:t>
            </a:r>
            <a:endParaRPr lang="en-US" sz="3200" b="1" dirty="0" smtClean="0">
              <a:solidFill>
                <a:srgbClr val="2985BD"/>
              </a:solidFill>
              <a:latin typeface="Calibri" pitchFamily="34" charset="0"/>
              <a:ea typeface="ＭＳ Ｐゴシック" pitchFamily="34" charset="-128"/>
            </a:endParaRPr>
          </a:p>
        </p:txBody>
      </p:sp>
      <p:sp>
        <p:nvSpPr>
          <p:cNvPr id="27650" name="Rectangle 3"/>
          <p:cNvSpPr>
            <a:spLocks noGrp="1" noChangeArrowheads="1"/>
          </p:cNvSpPr>
          <p:nvPr>
            <p:ph type="body" idx="4294967295"/>
          </p:nvPr>
        </p:nvSpPr>
        <p:spPr>
          <a:xfrm>
            <a:off x="365760" y="1722120"/>
            <a:ext cx="8382000" cy="4602480"/>
          </a:xfrm>
        </p:spPr>
        <p:txBody>
          <a:bodyPr/>
          <a:lstStyle/>
          <a:p>
            <a:pPr lvl="0"/>
            <a:endParaRPr lang="en-US" sz="2400" dirty="0"/>
          </a:p>
          <a:p>
            <a:r>
              <a:rPr lang="en-US" sz="2400" dirty="0"/>
              <a:t>ECOSOC High-level Segment (Geneva, 6-9 </a:t>
            </a:r>
            <a:r>
              <a:rPr lang="en-US" sz="2400" dirty="0" smtClean="0"/>
              <a:t>July)</a:t>
            </a:r>
          </a:p>
          <a:p>
            <a:pPr lvl="1"/>
            <a:r>
              <a:rPr lang="en-US" sz="2000" b="1" dirty="0" smtClean="0"/>
              <a:t>hears </a:t>
            </a:r>
            <a:r>
              <a:rPr lang="en-US" sz="2000" b="1" dirty="0"/>
              <a:t>many calls for a Special Session of the General Assembly on </a:t>
            </a:r>
            <a:r>
              <a:rPr lang="en-US" sz="2000" b="1" dirty="0" smtClean="0"/>
              <a:t>NCDs – </a:t>
            </a:r>
            <a:r>
              <a:rPr lang="en-US" sz="2000" b="1" dirty="0" smtClean="0">
                <a:solidFill>
                  <a:srgbClr val="FF0000"/>
                </a:solidFill>
              </a:rPr>
              <a:t>Why?</a:t>
            </a:r>
          </a:p>
          <a:p>
            <a:pPr lvl="1"/>
            <a:endParaRPr lang="en-US" sz="2000" dirty="0">
              <a:latin typeface="Calibri" pitchFamily="34" charset="0"/>
              <a:ea typeface="ＭＳ Ｐゴシック" pitchFamily="34" charset="-128"/>
            </a:endParaRPr>
          </a:p>
          <a:p>
            <a:r>
              <a:rPr lang="en-US" sz="2400" dirty="0" smtClean="0"/>
              <a:t>NCDs reflected in the ECOSOC Ministerial Declaration </a:t>
            </a:r>
            <a:endParaRPr lang="en-GB" sz="2400" dirty="0"/>
          </a:p>
        </p:txBody>
      </p:sp>
    </p:spTree>
    <p:extLst>
      <p:ext uri="{BB962C8B-B14F-4D97-AF65-F5344CB8AC3E}">
        <p14:creationId xmlns:p14="http://schemas.microsoft.com/office/powerpoint/2010/main" val="41043222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idx="4294967295"/>
          </p:nvPr>
        </p:nvSpPr>
        <p:spPr>
          <a:xfrm>
            <a:off x="0" y="274638"/>
            <a:ext cx="9144000" cy="1143000"/>
          </a:xfrm>
        </p:spPr>
        <p:txBody>
          <a:bodyPr/>
          <a:lstStyle/>
          <a:p>
            <a:pPr eaLnBrk="1" hangingPunct="1"/>
            <a:r>
              <a:rPr lang="en-GB" sz="3200" b="1" dirty="0" smtClean="0">
                <a:solidFill>
                  <a:srgbClr val="2985BD"/>
                </a:solidFill>
                <a:latin typeface="Calibri" pitchFamily="34" charset="0"/>
                <a:ea typeface="ＭＳ Ｐゴシック" pitchFamily="34" charset="-128"/>
              </a:rPr>
              <a:t/>
            </a:r>
            <a:br>
              <a:rPr lang="en-GB" sz="3200" b="1" dirty="0" smtClean="0">
                <a:solidFill>
                  <a:srgbClr val="2985BD"/>
                </a:solidFill>
                <a:latin typeface="Calibri" pitchFamily="34" charset="0"/>
                <a:ea typeface="ＭＳ Ｐゴシック" pitchFamily="34" charset="-128"/>
              </a:rPr>
            </a:br>
            <a:r>
              <a:rPr lang="en-GB" sz="3200" b="1" dirty="0" smtClean="0">
                <a:solidFill>
                  <a:srgbClr val="2985BD"/>
                </a:solidFill>
                <a:latin typeface="Calibri" pitchFamily="34" charset="0"/>
                <a:ea typeface="ＭＳ Ｐゴシック" pitchFamily="34" charset="-128"/>
              </a:rPr>
              <a:t>2009: UN General Assembly</a:t>
            </a:r>
            <a:endParaRPr lang="en-US" sz="3200" b="1" dirty="0" smtClean="0">
              <a:solidFill>
                <a:srgbClr val="2985BD"/>
              </a:solidFill>
              <a:latin typeface="Calibri" pitchFamily="34" charset="0"/>
              <a:ea typeface="ＭＳ Ｐゴシック" pitchFamily="34" charset="-128"/>
            </a:endParaRPr>
          </a:p>
        </p:txBody>
      </p:sp>
      <p:sp>
        <p:nvSpPr>
          <p:cNvPr id="27650" name="Rectangle 3"/>
          <p:cNvSpPr>
            <a:spLocks noGrp="1" noChangeArrowheads="1"/>
          </p:cNvSpPr>
          <p:nvPr>
            <p:ph type="body" idx="4294967295"/>
          </p:nvPr>
        </p:nvSpPr>
        <p:spPr>
          <a:xfrm>
            <a:off x="365760" y="1722120"/>
            <a:ext cx="8382000" cy="4602480"/>
          </a:xfrm>
        </p:spPr>
        <p:txBody>
          <a:bodyPr/>
          <a:lstStyle/>
          <a:p>
            <a:pPr lvl="0"/>
            <a:r>
              <a:rPr lang="en-US" sz="2400" dirty="0"/>
              <a:t>Prime-Minister of Trinidad and Tobago calls for a Special Session of the General Assembly on </a:t>
            </a:r>
            <a:r>
              <a:rPr lang="en-US" sz="2400" dirty="0" smtClean="0"/>
              <a:t>NCDs. In his address he highlighted:</a:t>
            </a:r>
          </a:p>
          <a:p>
            <a:pPr lvl="2">
              <a:lnSpc>
                <a:spcPct val="115000"/>
              </a:lnSpc>
              <a:spcAft>
                <a:spcPts val="0"/>
              </a:spcAft>
            </a:pPr>
            <a:r>
              <a:rPr lang="en-US" sz="1600" dirty="0">
                <a:ea typeface="SimSun"/>
                <a:cs typeface="Arial"/>
              </a:rPr>
              <a:t>The Global Economic Situation</a:t>
            </a:r>
            <a:endParaRPr lang="en-US" sz="1600" dirty="0">
              <a:latin typeface="Calibri"/>
              <a:ea typeface="SimSun"/>
              <a:cs typeface="Arial"/>
            </a:endParaRPr>
          </a:p>
          <a:p>
            <a:pPr lvl="2">
              <a:lnSpc>
                <a:spcPct val="115000"/>
              </a:lnSpc>
              <a:spcAft>
                <a:spcPts val="0"/>
              </a:spcAft>
            </a:pPr>
            <a:r>
              <a:rPr lang="en-US" sz="1600" dirty="0">
                <a:ea typeface="SimSun"/>
                <a:cs typeface="Arial"/>
              </a:rPr>
              <a:t>Reform of the International Economic System</a:t>
            </a:r>
            <a:endParaRPr lang="en-US" sz="1600" dirty="0">
              <a:latin typeface="Calibri"/>
              <a:ea typeface="SimSun"/>
              <a:cs typeface="Arial"/>
            </a:endParaRPr>
          </a:p>
          <a:p>
            <a:pPr lvl="2">
              <a:lnSpc>
                <a:spcPct val="115000"/>
              </a:lnSpc>
              <a:spcAft>
                <a:spcPts val="0"/>
              </a:spcAft>
            </a:pPr>
            <a:r>
              <a:rPr lang="en-US" sz="1600" dirty="0">
                <a:ea typeface="SimSun"/>
                <a:cs typeface="Arial"/>
              </a:rPr>
              <a:t>CARICOM. Middle Income Countries and Haiti</a:t>
            </a:r>
            <a:endParaRPr lang="en-US" sz="1600" dirty="0">
              <a:latin typeface="Calibri"/>
              <a:ea typeface="SimSun"/>
              <a:cs typeface="Arial"/>
            </a:endParaRPr>
          </a:p>
          <a:p>
            <a:pPr lvl="2">
              <a:lnSpc>
                <a:spcPct val="115000"/>
              </a:lnSpc>
              <a:spcAft>
                <a:spcPts val="0"/>
              </a:spcAft>
            </a:pPr>
            <a:r>
              <a:rPr lang="en-US" sz="1600" dirty="0">
                <a:ea typeface="SimSun"/>
                <a:cs typeface="Arial"/>
              </a:rPr>
              <a:t>Security</a:t>
            </a:r>
            <a:endParaRPr lang="en-US" sz="1600" dirty="0">
              <a:latin typeface="Calibri"/>
              <a:ea typeface="SimSun"/>
              <a:cs typeface="Arial"/>
            </a:endParaRPr>
          </a:p>
          <a:p>
            <a:pPr lvl="2">
              <a:lnSpc>
                <a:spcPct val="115000"/>
              </a:lnSpc>
              <a:spcAft>
                <a:spcPts val="0"/>
              </a:spcAft>
            </a:pPr>
            <a:r>
              <a:rPr lang="en-US" sz="1600" dirty="0" smtClean="0">
                <a:ea typeface="SimSun"/>
                <a:cs typeface="Arial"/>
              </a:rPr>
              <a:t>Climate </a:t>
            </a:r>
            <a:r>
              <a:rPr lang="en-US" sz="1600" dirty="0">
                <a:ea typeface="SimSun"/>
                <a:cs typeface="Arial"/>
              </a:rPr>
              <a:t>Change</a:t>
            </a:r>
            <a:endParaRPr lang="en-US" sz="1600" dirty="0">
              <a:latin typeface="Calibri"/>
              <a:ea typeface="SimSun"/>
              <a:cs typeface="Arial"/>
            </a:endParaRPr>
          </a:p>
          <a:p>
            <a:pPr lvl="2">
              <a:lnSpc>
                <a:spcPct val="115000"/>
              </a:lnSpc>
              <a:spcAft>
                <a:spcPts val="0"/>
              </a:spcAft>
            </a:pPr>
            <a:r>
              <a:rPr lang="en-US" sz="1600" b="1" u="sng" dirty="0">
                <a:ea typeface="SimSun"/>
                <a:cs typeface="Arial"/>
              </a:rPr>
              <a:t>NCDs: </a:t>
            </a:r>
            <a:r>
              <a:rPr lang="en-US" sz="1600" b="1" i="1" u="sng" dirty="0" smtClean="0">
                <a:ea typeface="SimSun"/>
                <a:cs typeface="Arial"/>
              </a:rPr>
              <a:t>“I </a:t>
            </a:r>
            <a:r>
              <a:rPr lang="en-US" sz="1600" b="1" i="1" u="sng" dirty="0">
                <a:ea typeface="SimSun"/>
                <a:cs typeface="Arial"/>
              </a:rPr>
              <a:t>now propose to this august Assembly, that a Special Session of the United Nations General Assembly on Non-Communicable Diseases be convened at the earliest opportunity</a:t>
            </a:r>
            <a:r>
              <a:rPr lang="en-US" sz="1600" i="1" dirty="0">
                <a:ea typeface="SimSun"/>
                <a:cs typeface="Arial"/>
              </a:rPr>
              <a:t>."</a:t>
            </a:r>
            <a:endParaRPr lang="en-US" sz="1600" i="1" dirty="0"/>
          </a:p>
          <a:p>
            <a:pPr lvl="2">
              <a:lnSpc>
                <a:spcPct val="115000"/>
              </a:lnSpc>
              <a:spcAft>
                <a:spcPts val="0"/>
              </a:spcAft>
            </a:pPr>
            <a:r>
              <a:rPr lang="en-US" sz="1600" dirty="0" smtClean="0">
                <a:ea typeface="SimSun"/>
                <a:cs typeface="Arial"/>
              </a:rPr>
              <a:t>Food </a:t>
            </a:r>
            <a:r>
              <a:rPr lang="en-US" sz="1600" dirty="0">
                <a:ea typeface="SimSun"/>
                <a:cs typeface="Arial"/>
              </a:rPr>
              <a:t>Security</a:t>
            </a:r>
            <a:endParaRPr lang="en-US" sz="1600" dirty="0">
              <a:latin typeface="Calibri"/>
              <a:ea typeface="SimSun"/>
              <a:cs typeface="Arial"/>
            </a:endParaRPr>
          </a:p>
          <a:p>
            <a:pPr lvl="2">
              <a:lnSpc>
                <a:spcPct val="115000"/>
              </a:lnSpc>
              <a:spcAft>
                <a:spcPts val="0"/>
              </a:spcAft>
            </a:pPr>
            <a:r>
              <a:rPr lang="en-US" sz="1600" dirty="0">
                <a:ea typeface="SimSun"/>
                <a:cs typeface="Arial"/>
              </a:rPr>
              <a:t>UN reform</a:t>
            </a:r>
            <a:endParaRPr lang="en-US" sz="1600" dirty="0">
              <a:latin typeface="Calibri"/>
              <a:ea typeface="SimSun"/>
              <a:cs typeface="Arial"/>
            </a:endParaRPr>
          </a:p>
          <a:p>
            <a:pPr lvl="0"/>
            <a:endParaRPr lang="en-US" sz="2400" dirty="0"/>
          </a:p>
        </p:txBody>
      </p:sp>
    </p:spTree>
    <p:extLst>
      <p:ext uri="{BB962C8B-B14F-4D97-AF65-F5344CB8AC3E}">
        <p14:creationId xmlns:p14="http://schemas.microsoft.com/office/powerpoint/2010/main" val="160751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8" name="Group 2"/>
          <p:cNvGrpSpPr>
            <a:grpSpLocks/>
          </p:cNvGrpSpPr>
          <p:nvPr/>
        </p:nvGrpSpPr>
        <p:grpSpPr bwMode="auto">
          <a:xfrm>
            <a:off x="666525" y="1485924"/>
            <a:ext cx="7939913" cy="4220197"/>
            <a:chOff x="0" y="885"/>
            <a:chExt cx="6736" cy="3471"/>
          </a:xfrm>
        </p:grpSpPr>
        <p:sp>
          <p:nvSpPr>
            <p:cNvPr id="4105" name="Rectangle 3"/>
            <p:cNvSpPr>
              <a:spLocks noChangeArrowheads="1"/>
            </p:cNvSpPr>
            <p:nvPr/>
          </p:nvSpPr>
          <p:spPr bwMode="auto">
            <a:xfrm>
              <a:off x="0" y="897"/>
              <a:ext cx="6736" cy="3291"/>
            </a:xfrm>
            <a:prstGeom prst="rect">
              <a:avLst/>
            </a:prstGeom>
            <a:solidFill>
              <a:srgbClr val="72BBE8">
                <a:alpha val="39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06" name="AutoShape 4"/>
            <p:cNvSpPr>
              <a:spLocks noChangeAspect="1" noChangeArrowheads="1" noTextEdit="1"/>
            </p:cNvSpPr>
            <p:nvPr/>
          </p:nvSpPr>
          <p:spPr bwMode="auto">
            <a:xfrm>
              <a:off x="99" y="885"/>
              <a:ext cx="6424" cy="3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107" name="Freeform 5"/>
            <p:cNvSpPr>
              <a:spLocks noEditPoints="1"/>
            </p:cNvSpPr>
            <p:nvPr/>
          </p:nvSpPr>
          <p:spPr bwMode="auto">
            <a:xfrm>
              <a:off x="726" y="1102"/>
              <a:ext cx="1160" cy="706"/>
            </a:xfrm>
            <a:custGeom>
              <a:avLst/>
              <a:gdLst>
                <a:gd name="T0" fmla="*/ 392 w 1160"/>
                <a:gd name="T1" fmla="*/ 7 h 706"/>
                <a:gd name="T2" fmla="*/ 447 w 1160"/>
                <a:gd name="T3" fmla="*/ 28 h 706"/>
                <a:gd name="T4" fmla="*/ 525 w 1160"/>
                <a:gd name="T5" fmla="*/ 78 h 706"/>
                <a:gd name="T6" fmla="*/ 619 w 1160"/>
                <a:gd name="T7" fmla="*/ 78 h 706"/>
                <a:gd name="T8" fmla="*/ 737 w 1160"/>
                <a:gd name="T9" fmla="*/ 85 h 706"/>
                <a:gd name="T10" fmla="*/ 768 w 1160"/>
                <a:gd name="T11" fmla="*/ 127 h 706"/>
                <a:gd name="T12" fmla="*/ 815 w 1160"/>
                <a:gd name="T13" fmla="*/ 42 h 706"/>
                <a:gd name="T14" fmla="*/ 870 w 1160"/>
                <a:gd name="T15" fmla="*/ 64 h 706"/>
                <a:gd name="T16" fmla="*/ 980 w 1160"/>
                <a:gd name="T17" fmla="*/ 85 h 706"/>
                <a:gd name="T18" fmla="*/ 886 w 1160"/>
                <a:gd name="T19" fmla="*/ 148 h 706"/>
                <a:gd name="T20" fmla="*/ 792 w 1160"/>
                <a:gd name="T21" fmla="*/ 162 h 706"/>
                <a:gd name="T22" fmla="*/ 760 w 1160"/>
                <a:gd name="T23" fmla="*/ 191 h 706"/>
                <a:gd name="T24" fmla="*/ 760 w 1160"/>
                <a:gd name="T25" fmla="*/ 212 h 706"/>
                <a:gd name="T26" fmla="*/ 635 w 1160"/>
                <a:gd name="T27" fmla="*/ 311 h 706"/>
                <a:gd name="T28" fmla="*/ 635 w 1160"/>
                <a:gd name="T29" fmla="*/ 353 h 706"/>
                <a:gd name="T30" fmla="*/ 745 w 1160"/>
                <a:gd name="T31" fmla="*/ 424 h 706"/>
                <a:gd name="T32" fmla="*/ 737 w 1160"/>
                <a:gd name="T33" fmla="*/ 508 h 706"/>
                <a:gd name="T34" fmla="*/ 768 w 1160"/>
                <a:gd name="T35" fmla="*/ 501 h 706"/>
                <a:gd name="T36" fmla="*/ 855 w 1160"/>
                <a:gd name="T37" fmla="*/ 395 h 706"/>
                <a:gd name="T38" fmla="*/ 933 w 1160"/>
                <a:gd name="T39" fmla="*/ 233 h 706"/>
                <a:gd name="T40" fmla="*/ 1011 w 1160"/>
                <a:gd name="T41" fmla="*/ 318 h 706"/>
                <a:gd name="T42" fmla="*/ 1105 w 1160"/>
                <a:gd name="T43" fmla="*/ 381 h 706"/>
                <a:gd name="T44" fmla="*/ 1121 w 1160"/>
                <a:gd name="T45" fmla="*/ 445 h 706"/>
                <a:gd name="T46" fmla="*/ 1121 w 1160"/>
                <a:gd name="T47" fmla="*/ 473 h 706"/>
                <a:gd name="T48" fmla="*/ 1066 w 1160"/>
                <a:gd name="T49" fmla="*/ 544 h 706"/>
                <a:gd name="T50" fmla="*/ 831 w 1160"/>
                <a:gd name="T51" fmla="*/ 642 h 706"/>
                <a:gd name="T52" fmla="*/ 980 w 1160"/>
                <a:gd name="T53" fmla="*/ 579 h 706"/>
                <a:gd name="T54" fmla="*/ 956 w 1160"/>
                <a:gd name="T55" fmla="*/ 607 h 706"/>
                <a:gd name="T56" fmla="*/ 917 w 1160"/>
                <a:gd name="T57" fmla="*/ 706 h 706"/>
                <a:gd name="T58" fmla="*/ 925 w 1160"/>
                <a:gd name="T59" fmla="*/ 664 h 706"/>
                <a:gd name="T60" fmla="*/ 870 w 1160"/>
                <a:gd name="T61" fmla="*/ 635 h 706"/>
                <a:gd name="T62" fmla="*/ 729 w 1160"/>
                <a:gd name="T63" fmla="*/ 685 h 706"/>
                <a:gd name="T64" fmla="*/ 666 w 1160"/>
                <a:gd name="T65" fmla="*/ 628 h 706"/>
                <a:gd name="T66" fmla="*/ 612 w 1160"/>
                <a:gd name="T67" fmla="*/ 579 h 706"/>
                <a:gd name="T68" fmla="*/ 525 w 1160"/>
                <a:gd name="T69" fmla="*/ 572 h 706"/>
                <a:gd name="T70" fmla="*/ 0 w 1160"/>
                <a:gd name="T71" fmla="*/ 445 h 706"/>
                <a:gd name="T72" fmla="*/ 47 w 1160"/>
                <a:gd name="T73" fmla="*/ 339 h 706"/>
                <a:gd name="T74" fmla="*/ 55 w 1160"/>
                <a:gd name="T75" fmla="*/ 226 h 706"/>
                <a:gd name="T76" fmla="*/ 8 w 1160"/>
                <a:gd name="T77" fmla="*/ 198 h 706"/>
                <a:gd name="T78" fmla="*/ 376 w 1160"/>
                <a:gd name="T79" fmla="*/ 92 h 706"/>
                <a:gd name="T80" fmla="*/ 361 w 1160"/>
                <a:gd name="T81" fmla="*/ 127 h 706"/>
                <a:gd name="T82" fmla="*/ 392 w 1160"/>
                <a:gd name="T83" fmla="*/ 148 h 706"/>
                <a:gd name="T84" fmla="*/ 439 w 1160"/>
                <a:gd name="T85" fmla="*/ 127 h 706"/>
                <a:gd name="T86" fmla="*/ 447 w 1160"/>
                <a:gd name="T87" fmla="*/ 92 h 706"/>
                <a:gd name="T88" fmla="*/ 392 w 1160"/>
                <a:gd name="T89" fmla="*/ 177 h 706"/>
                <a:gd name="T90" fmla="*/ 400 w 1160"/>
                <a:gd name="T91" fmla="*/ 212 h 706"/>
                <a:gd name="T92" fmla="*/ 376 w 1160"/>
                <a:gd name="T93" fmla="*/ 247 h 706"/>
                <a:gd name="T94" fmla="*/ 455 w 1160"/>
                <a:gd name="T95" fmla="*/ 191 h 706"/>
                <a:gd name="T96" fmla="*/ 423 w 1160"/>
                <a:gd name="T97" fmla="*/ 184 h 706"/>
                <a:gd name="T98" fmla="*/ 455 w 1160"/>
                <a:gd name="T99" fmla="*/ 438 h 706"/>
                <a:gd name="T100" fmla="*/ 470 w 1160"/>
                <a:gd name="T101" fmla="*/ 494 h 706"/>
                <a:gd name="T102" fmla="*/ 455 w 1160"/>
                <a:gd name="T103" fmla="*/ 438 h 70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160" h="706">
                  <a:moveTo>
                    <a:pt x="259" y="0"/>
                  </a:moveTo>
                  <a:lnTo>
                    <a:pt x="290" y="21"/>
                  </a:lnTo>
                  <a:lnTo>
                    <a:pt x="392" y="7"/>
                  </a:lnTo>
                  <a:lnTo>
                    <a:pt x="423" y="14"/>
                  </a:lnTo>
                  <a:lnTo>
                    <a:pt x="431" y="7"/>
                  </a:lnTo>
                  <a:lnTo>
                    <a:pt x="447" y="28"/>
                  </a:lnTo>
                  <a:lnTo>
                    <a:pt x="470" y="21"/>
                  </a:lnTo>
                  <a:lnTo>
                    <a:pt x="541" y="57"/>
                  </a:lnTo>
                  <a:lnTo>
                    <a:pt x="525" y="78"/>
                  </a:lnTo>
                  <a:lnTo>
                    <a:pt x="572" y="85"/>
                  </a:lnTo>
                  <a:lnTo>
                    <a:pt x="588" y="106"/>
                  </a:lnTo>
                  <a:lnTo>
                    <a:pt x="619" y="78"/>
                  </a:lnTo>
                  <a:lnTo>
                    <a:pt x="659" y="78"/>
                  </a:lnTo>
                  <a:lnTo>
                    <a:pt x="721" y="99"/>
                  </a:lnTo>
                  <a:lnTo>
                    <a:pt x="737" y="85"/>
                  </a:lnTo>
                  <a:lnTo>
                    <a:pt x="760" y="92"/>
                  </a:lnTo>
                  <a:lnTo>
                    <a:pt x="768" y="99"/>
                  </a:lnTo>
                  <a:lnTo>
                    <a:pt x="768" y="127"/>
                  </a:lnTo>
                  <a:lnTo>
                    <a:pt x="823" y="71"/>
                  </a:lnTo>
                  <a:lnTo>
                    <a:pt x="823" y="64"/>
                  </a:lnTo>
                  <a:lnTo>
                    <a:pt x="815" y="42"/>
                  </a:lnTo>
                  <a:lnTo>
                    <a:pt x="886" y="7"/>
                  </a:lnTo>
                  <a:lnTo>
                    <a:pt x="886" y="49"/>
                  </a:lnTo>
                  <a:lnTo>
                    <a:pt x="870" y="64"/>
                  </a:lnTo>
                  <a:lnTo>
                    <a:pt x="894" y="120"/>
                  </a:lnTo>
                  <a:lnTo>
                    <a:pt x="941" y="78"/>
                  </a:lnTo>
                  <a:lnTo>
                    <a:pt x="980" y="85"/>
                  </a:lnTo>
                  <a:lnTo>
                    <a:pt x="956" y="134"/>
                  </a:lnTo>
                  <a:lnTo>
                    <a:pt x="894" y="148"/>
                  </a:lnTo>
                  <a:lnTo>
                    <a:pt x="886" y="148"/>
                  </a:lnTo>
                  <a:lnTo>
                    <a:pt x="847" y="162"/>
                  </a:lnTo>
                  <a:lnTo>
                    <a:pt x="815" y="148"/>
                  </a:lnTo>
                  <a:lnTo>
                    <a:pt x="792" y="162"/>
                  </a:lnTo>
                  <a:lnTo>
                    <a:pt x="823" y="177"/>
                  </a:lnTo>
                  <a:lnTo>
                    <a:pt x="815" y="191"/>
                  </a:lnTo>
                  <a:lnTo>
                    <a:pt x="760" y="191"/>
                  </a:lnTo>
                  <a:lnTo>
                    <a:pt x="706" y="177"/>
                  </a:lnTo>
                  <a:lnTo>
                    <a:pt x="713" y="198"/>
                  </a:lnTo>
                  <a:lnTo>
                    <a:pt x="760" y="212"/>
                  </a:lnTo>
                  <a:lnTo>
                    <a:pt x="674" y="254"/>
                  </a:lnTo>
                  <a:lnTo>
                    <a:pt x="635" y="297"/>
                  </a:lnTo>
                  <a:lnTo>
                    <a:pt x="635" y="311"/>
                  </a:lnTo>
                  <a:lnTo>
                    <a:pt x="643" y="318"/>
                  </a:lnTo>
                  <a:lnTo>
                    <a:pt x="627" y="339"/>
                  </a:lnTo>
                  <a:lnTo>
                    <a:pt x="635" y="353"/>
                  </a:lnTo>
                  <a:lnTo>
                    <a:pt x="666" y="353"/>
                  </a:lnTo>
                  <a:lnTo>
                    <a:pt x="706" y="395"/>
                  </a:lnTo>
                  <a:lnTo>
                    <a:pt x="745" y="424"/>
                  </a:lnTo>
                  <a:lnTo>
                    <a:pt x="721" y="473"/>
                  </a:lnTo>
                  <a:lnTo>
                    <a:pt x="737" y="487"/>
                  </a:lnTo>
                  <a:lnTo>
                    <a:pt x="737" y="508"/>
                  </a:lnTo>
                  <a:lnTo>
                    <a:pt x="745" y="515"/>
                  </a:lnTo>
                  <a:lnTo>
                    <a:pt x="760" y="508"/>
                  </a:lnTo>
                  <a:lnTo>
                    <a:pt x="768" y="501"/>
                  </a:lnTo>
                  <a:lnTo>
                    <a:pt x="784" y="466"/>
                  </a:lnTo>
                  <a:lnTo>
                    <a:pt x="784" y="424"/>
                  </a:lnTo>
                  <a:lnTo>
                    <a:pt x="855" y="395"/>
                  </a:lnTo>
                  <a:lnTo>
                    <a:pt x="862" y="332"/>
                  </a:lnTo>
                  <a:lnTo>
                    <a:pt x="894" y="318"/>
                  </a:lnTo>
                  <a:lnTo>
                    <a:pt x="933" y="233"/>
                  </a:lnTo>
                  <a:lnTo>
                    <a:pt x="980" y="254"/>
                  </a:lnTo>
                  <a:lnTo>
                    <a:pt x="1027" y="289"/>
                  </a:lnTo>
                  <a:lnTo>
                    <a:pt x="1011" y="318"/>
                  </a:lnTo>
                  <a:lnTo>
                    <a:pt x="1051" y="346"/>
                  </a:lnTo>
                  <a:lnTo>
                    <a:pt x="1098" y="311"/>
                  </a:lnTo>
                  <a:lnTo>
                    <a:pt x="1105" y="381"/>
                  </a:lnTo>
                  <a:lnTo>
                    <a:pt x="1105" y="409"/>
                  </a:lnTo>
                  <a:lnTo>
                    <a:pt x="1121" y="416"/>
                  </a:lnTo>
                  <a:lnTo>
                    <a:pt x="1121" y="445"/>
                  </a:lnTo>
                  <a:lnTo>
                    <a:pt x="1090" y="480"/>
                  </a:lnTo>
                  <a:lnTo>
                    <a:pt x="1098" y="487"/>
                  </a:lnTo>
                  <a:lnTo>
                    <a:pt x="1121" y="473"/>
                  </a:lnTo>
                  <a:lnTo>
                    <a:pt x="1160" y="480"/>
                  </a:lnTo>
                  <a:lnTo>
                    <a:pt x="1152" y="501"/>
                  </a:lnTo>
                  <a:lnTo>
                    <a:pt x="1066" y="544"/>
                  </a:lnTo>
                  <a:lnTo>
                    <a:pt x="949" y="544"/>
                  </a:lnTo>
                  <a:lnTo>
                    <a:pt x="823" y="621"/>
                  </a:lnTo>
                  <a:lnTo>
                    <a:pt x="831" y="642"/>
                  </a:lnTo>
                  <a:lnTo>
                    <a:pt x="847" y="635"/>
                  </a:lnTo>
                  <a:lnTo>
                    <a:pt x="949" y="572"/>
                  </a:lnTo>
                  <a:lnTo>
                    <a:pt x="980" y="579"/>
                  </a:lnTo>
                  <a:lnTo>
                    <a:pt x="972" y="593"/>
                  </a:lnTo>
                  <a:lnTo>
                    <a:pt x="949" y="593"/>
                  </a:lnTo>
                  <a:lnTo>
                    <a:pt x="956" y="607"/>
                  </a:lnTo>
                  <a:lnTo>
                    <a:pt x="956" y="635"/>
                  </a:lnTo>
                  <a:lnTo>
                    <a:pt x="996" y="671"/>
                  </a:lnTo>
                  <a:lnTo>
                    <a:pt x="917" y="706"/>
                  </a:lnTo>
                  <a:lnTo>
                    <a:pt x="917" y="685"/>
                  </a:lnTo>
                  <a:lnTo>
                    <a:pt x="925" y="671"/>
                  </a:lnTo>
                  <a:lnTo>
                    <a:pt x="925" y="664"/>
                  </a:lnTo>
                  <a:lnTo>
                    <a:pt x="909" y="664"/>
                  </a:lnTo>
                  <a:lnTo>
                    <a:pt x="909" y="621"/>
                  </a:lnTo>
                  <a:lnTo>
                    <a:pt x="870" y="635"/>
                  </a:lnTo>
                  <a:lnTo>
                    <a:pt x="839" y="671"/>
                  </a:lnTo>
                  <a:lnTo>
                    <a:pt x="768" y="671"/>
                  </a:lnTo>
                  <a:lnTo>
                    <a:pt x="729" y="685"/>
                  </a:lnTo>
                  <a:lnTo>
                    <a:pt x="690" y="678"/>
                  </a:lnTo>
                  <a:lnTo>
                    <a:pt x="674" y="664"/>
                  </a:lnTo>
                  <a:lnTo>
                    <a:pt x="666" y="628"/>
                  </a:lnTo>
                  <a:lnTo>
                    <a:pt x="619" y="621"/>
                  </a:lnTo>
                  <a:lnTo>
                    <a:pt x="604" y="600"/>
                  </a:lnTo>
                  <a:lnTo>
                    <a:pt x="612" y="579"/>
                  </a:lnTo>
                  <a:lnTo>
                    <a:pt x="588" y="558"/>
                  </a:lnTo>
                  <a:lnTo>
                    <a:pt x="565" y="558"/>
                  </a:lnTo>
                  <a:lnTo>
                    <a:pt x="525" y="572"/>
                  </a:lnTo>
                  <a:lnTo>
                    <a:pt x="470" y="544"/>
                  </a:lnTo>
                  <a:lnTo>
                    <a:pt x="31" y="494"/>
                  </a:lnTo>
                  <a:lnTo>
                    <a:pt x="0" y="445"/>
                  </a:lnTo>
                  <a:lnTo>
                    <a:pt x="8" y="395"/>
                  </a:lnTo>
                  <a:lnTo>
                    <a:pt x="16" y="353"/>
                  </a:lnTo>
                  <a:lnTo>
                    <a:pt x="47" y="339"/>
                  </a:lnTo>
                  <a:lnTo>
                    <a:pt x="47" y="297"/>
                  </a:lnTo>
                  <a:lnTo>
                    <a:pt x="63" y="254"/>
                  </a:lnTo>
                  <a:lnTo>
                    <a:pt x="55" y="226"/>
                  </a:lnTo>
                  <a:lnTo>
                    <a:pt x="39" y="233"/>
                  </a:lnTo>
                  <a:lnTo>
                    <a:pt x="24" y="233"/>
                  </a:lnTo>
                  <a:lnTo>
                    <a:pt x="8" y="198"/>
                  </a:lnTo>
                  <a:lnTo>
                    <a:pt x="259" y="0"/>
                  </a:lnTo>
                  <a:close/>
                  <a:moveTo>
                    <a:pt x="376" y="92"/>
                  </a:moveTo>
                  <a:lnTo>
                    <a:pt x="369" y="92"/>
                  </a:lnTo>
                  <a:lnTo>
                    <a:pt x="384" y="113"/>
                  </a:lnTo>
                  <a:lnTo>
                    <a:pt x="361" y="127"/>
                  </a:lnTo>
                  <a:lnTo>
                    <a:pt x="369" y="134"/>
                  </a:lnTo>
                  <a:lnTo>
                    <a:pt x="384" y="127"/>
                  </a:lnTo>
                  <a:lnTo>
                    <a:pt x="392" y="148"/>
                  </a:lnTo>
                  <a:lnTo>
                    <a:pt x="416" y="127"/>
                  </a:lnTo>
                  <a:lnTo>
                    <a:pt x="431" y="134"/>
                  </a:lnTo>
                  <a:lnTo>
                    <a:pt x="439" y="127"/>
                  </a:lnTo>
                  <a:lnTo>
                    <a:pt x="423" y="113"/>
                  </a:lnTo>
                  <a:lnTo>
                    <a:pt x="447" y="99"/>
                  </a:lnTo>
                  <a:lnTo>
                    <a:pt x="447" y="92"/>
                  </a:lnTo>
                  <a:lnTo>
                    <a:pt x="376" y="92"/>
                  </a:lnTo>
                  <a:close/>
                  <a:moveTo>
                    <a:pt x="392" y="177"/>
                  </a:moveTo>
                  <a:lnTo>
                    <a:pt x="384" y="177"/>
                  </a:lnTo>
                  <a:lnTo>
                    <a:pt x="384" y="191"/>
                  </a:lnTo>
                  <a:lnTo>
                    <a:pt x="400" y="212"/>
                  </a:lnTo>
                  <a:lnTo>
                    <a:pt x="369" y="212"/>
                  </a:lnTo>
                  <a:lnTo>
                    <a:pt x="353" y="226"/>
                  </a:lnTo>
                  <a:lnTo>
                    <a:pt x="376" y="247"/>
                  </a:lnTo>
                  <a:lnTo>
                    <a:pt x="423" y="212"/>
                  </a:lnTo>
                  <a:lnTo>
                    <a:pt x="455" y="212"/>
                  </a:lnTo>
                  <a:lnTo>
                    <a:pt x="455" y="191"/>
                  </a:lnTo>
                  <a:lnTo>
                    <a:pt x="431" y="198"/>
                  </a:lnTo>
                  <a:lnTo>
                    <a:pt x="423" y="198"/>
                  </a:lnTo>
                  <a:lnTo>
                    <a:pt x="423" y="184"/>
                  </a:lnTo>
                  <a:lnTo>
                    <a:pt x="392" y="177"/>
                  </a:lnTo>
                  <a:close/>
                  <a:moveTo>
                    <a:pt x="455" y="438"/>
                  </a:moveTo>
                  <a:lnTo>
                    <a:pt x="455" y="438"/>
                  </a:lnTo>
                  <a:lnTo>
                    <a:pt x="463" y="494"/>
                  </a:lnTo>
                  <a:lnTo>
                    <a:pt x="470" y="494"/>
                  </a:lnTo>
                  <a:lnTo>
                    <a:pt x="478" y="431"/>
                  </a:lnTo>
                  <a:lnTo>
                    <a:pt x="463" y="431"/>
                  </a:lnTo>
                  <a:lnTo>
                    <a:pt x="455" y="438"/>
                  </a:lnTo>
                  <a:close/>
                </a:path>
              </a:pathLst>
            </a:custGeom>
            <a:solidFill>
              <a:srgbClr val="ED1C24"/>
            </a:solidFill>
            <a:ln w="6350">
              <a:solidFill>
                <a:srgbClr val="272525"/>
              </a:solidFill>
              <a:prstDash val="solid"/>
              <a:round/>
              <a:headEnd/>
              <a:tailEnd/>
            </a:ln>
          </p:spPr>
          <p:txBody>
            <a:bodyPr/>
            <a:lstStyle/>
            <a:p>
              <a:endParaRPr lang="en-US"/>
            </a:p>
          </p:txBody>
        </p:sp>
        <p:sp>
          <p:nvSpPr>
            <p:cNvPr id="4108" name="Freeform 6"/>
            <p:cNvSpPr>
              <a:spLocks noEditPoints="1"/>
            </p:cNvSpPr>
            <p:nvPr/>
          </p:nvSpPr>
          <p:spPr bwMode="auto">
            <a:xfrm>
              <a:off x="3250" y="989"/>
              <a:ext cx="2195" cy="870"/>
            </a:xfrm>
            <a:custGeom>
              <a:avLst/>
              <a:gdLst>
                <a:gd name="T0" fmla="*/ 2125 w 2195"/>
                <a:gd name="T1" fmla="*/ 367 h 870"/>
                <a:gd name="T2" fmla="*/ 2070 w 2195"/>
                <a:gd name="T3" fmla="*/ 297 h 870"/>
                <a:gd name="T4" fmla="*/ 2148 w 2195"/>
                <a:gd name="T5" fmla="*/ 198 h 870"/>
                <a:gd name="T6" fmla="*/ 2085 w 2195"/>
                <a:gd name="T7" fmla="*/ 148 h 870"/>
                <a:gd name="T8" fmla="*/ 2164 w 2195"/>
                <a:gd name="T9" fmla="*/ 99 h 870"/>
                <a:gd name="T10" fmla="*/ 1858 w 2195"/>
                <a:gd name="T11" fmla="*/ 85 h 870"/>
                <a:gd name="T12" fmla="*/ 1670 w 2195"/>
                <a:gd name="T13" fmla="*/ 64 h 870"/>
                <a:gd name="T14" fmla="*/ 1349 w 2195"/>
                <a:gd name="T15" fmla="*/ 92 h 870"/>
                <a:gd name="T16" fmla="*/ 1074 w 2195"/>
                <a:gd name="T17" fmla="*/ 92 h 870"/>
                <a:gd name="T18" fmla="*/ 957 w 2195"/>
                <a:gd name="T19" fmla="*/ 85 h 870"/>
                <a:gd name="T20" fmla="*/ 917 w 2195"/>
                <a:gd name="T21" fmla="*/ 21 h 870"/>
                <a:gd name="T22" fmla="*/ 855 w 2195"/>
                <a:gd name="T23" fmla="*/ 28 h 870"/>
                <a:gd name="T24" fmla="*/ 674 w 2195"/>
                <a:gd name="T25" fmla="*/ 113 h 870"/>
                <a:gd name="T26" fmla="*/ 721 w 2195"/>
                <a:gd name="T27" fmla="*/ 170 h 870"/>
                <a:gd name="T28" fmla="*/ 635 w 2195"/>
                <a:gd name="T29" fmla="*/ 148 h 870"/>
                <a:gd name="T30" fmla="*/ 667 w 2195"/>
                <a:gd name="T31" fmla="*/ 205 h 870"/>
                <a:gd name="T32" fmla="*/ 745 w 2195"/>
                <a:gd name="T33" fmla="*/ 282 h 870"/>
                <a:gd name="T34" fmla="*/ 651 w 2195"/>
                <a:gd name="T35" fmla="*/ 261 h 870"/>
                <a:gd name="T36" fmla="*/ 612 w 2195"/>
                <a:gd name="T37" fmla="*/ 219 h 870"/>
                <a:gd name="T38" fmla="*/ 518 w 2195"/>
                <a:gd name="T39" fmla="*/ 134 h 870"/>
                <a:gd name="T40" fmla="*/ 494 w 2195"/>
                <a:gd name="T41" fmla="*/ 205 h 870"/>
                <a:gd name="T42" fmla="*/ 431 w 2195"/>
                <a:gd name="T43" fmla="*/ 233 h 870"/>
                <a:gd name="T44" fmla="*/ 267 w 2195"/>
                <a:gd name="T45" fmla="*/ 282 h 870"/>
                <a:gd name="T46" fmla="*/ 228 w 2195"/>
                <a:gd name="T47" fmla="*/ 297 h 870"/>
                <a:gd name="T48" fmla="*/ 141 w 2195"/>
                <a:gd name="T49" fmla="*/ 325 h 870"/>
                <a:gd name="T50" fmla="*/ 102 w 2195"/>
                <a:gd name="T51" fmla="*/ 339 h 870"/>
                <a:gd name="T52" fmla="*/ 181 w 2195"/>
                <a:gd name="T53" fmla="*/ 275 h 870"/>
                <a:gd name="T54" fmla="*/ 16 w 2195"/>
                <a:gd name="T55" fmla="*/ 219 h 870"/>
                <a:gd name="T56" fmla="*/ 16 w 2195"/>
                <a:gd name="T57" fmla="*/ 325 h 870"/>
                <a:gd name="T58" fmla="*/ 41 w 2195"/>
                <a:gd name="T59" fmla="*/ 464 h 870"/>
                <a:gd name="T60" fmla="*/ 85 w 2195"/>
                <a:gd name="T61" fmla="*/ 542 h 870"/>
                <a:gd name="T62" fmla="*/ 110 w 2195"/>
                <a:gd name="T63" fmla="*/ 605 h 870"/>
                <a:gd name="T64" fmla="*/ 181 w 2195"/>
                <a:gd name="T65" fmla="*/ 641 h 870"/>
                <a:gd name="T66" fmla="*/ 251 w 2195"/>
                <a:gd name="T67" fmla="*/ 697 h 870"/>
                <a:gd name="T68" fmla="*/ 224 w 2195"/>
                <a:gd name="T69" fmla="*/ 799 h 870"/>
                <a:gd name="T70" fmla="*/ 353 w 2195"/>
                <a:gd name="T71" fmla="*/ 815 h 870"/>
                <a:gd name="T72" fmla="*/ 408 w 2195"/>
                <a:gd name="T73" fmla="*/ 805 h 870"/>
                <a:gd name="T74" fmla="*/ 386 w 2195"/>
                <a:gd name="T75" fmla="*/ 713 h 870"/>
                <a:gd name="T76" fmla="*/ 533 w 2195"/>
                <a:gd name="T77" fmla="*/ 630 h 870"/>
                <a:gd name="T78" fmla="*/ 635 w 2195"/>
                <a:gd name="T79" fmla="*/ 597 h 870"/>
                <a:gd name="T80" fmla="*/ 792 w 2195"/>
                <a:gd name="T81" fmla="*/ 521 h 870"/>
                <a:gd name="T82" fmla="*/ 937 w 2195"/>
                <a:gd name="T83" fmla="*/ 586 h 870"/>
                <a:gd name="T84" fmla="*/ 1062 w 2195"/>
                <a:gd name="T85" fmla="*/ 637 h 870"/>
                <a:gd name="T86" fmla="*/ 1074 w 2195"/>
                <a:gd name="T87" fmla="*/ 607 h 870"/>
                <a:gd name="T88" fmla="*/ 1176 w 2195"/>
                <a:gd name="T89" fmla="*/ 551 h 870"/>
                <a:gd name="T90" fmla="*/ 1270 w 2195"/>
                <a:gd name="T91" fmla="*/ 593 h 870"/>
                <a:gd name="T92" fmla="*/ 1497 w 2195"/>
                <a:gd name="T93" fmla="*/ 635 h 870"/>
                <a:gd name="T94" fmla="*/ 1584 w 2195"/>
                <a:gd name="T95" fmla="*/ 600 h 870"/>
                <a:gd name="T96" fmla="*/ 1654 w 2195"/>
                <a:gd name="T97" fmla="*/ 522 h 870"/>
                <a:gd name="T98" fmla="*/ 1874 w 2195"/>
                <a:gd name="T99" fmla="*/ 628 h 870"/>
                <a:gd name="T100" fmla="*/ 1889 w 2195"/>
                <a:gd name="T101" fmla="*/ 727 h 870"/>
                <a:gd name="T102" fmla="*/ 1976 w 2195"/>
                <a:gd name="T103" fmla="*/ 685 h 870"/>
                <a:gd name="T104" fmla="*/ 1819 w 2195"/>
                <a:gd name="T105" fmla="*/ 494 h 870"/>
                <a:gd name="T106" fmla="*/ 1897 w 2195"/>
                <a:gd name="T107" fmla="*/ 332 h 870"/>
                <a:gd name="T108" fmla="*/ 1952 w 2195"/>
                <a:gd name="T109" fmla="*/ 261 h 870"/>
                <a:gd name="T110" fmla="*/ 2031 w 2195"/>
                <a:gd name="T111" fmla="*/ 360 h 870"/>
                <a:gd name="T112" fmla="*/ 2156 w 2195"/>
                <a:gd name="T113" fmla="*/ 431 h 870"/>
                <a:gd name="T114" fmla="*/ 69 w 2195"/>
                <a:gd name="T115" fmla="*/ 408 h 870"/>
                <a:gd name="T116" fmla="*/ 1307 w 2195"/>
                <a:gd name="T117" fmla="*/ 568 h 870"/>
                <a:gd name="T118" fmla="*/ 1323 w 2195"/>
                <a:gd name="T119" fmla="*/ 462 h 870"/>
                <a:gd name="T120" fmla="*/ 1307 w 2195"/>
                <a:gd name="T121" fmla="*/ 568 h 87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95" h="870">
                  <a:moveTo>
                    <a:pt x="2156" y="410"/>
                  </a:moveTo>
                  <a:lnTo>
                    <a:pt x="2140" y="388"/>
                  </a:lnTo>
                  <a:lnTo>
                    <a:pt x="2148" y="381"/>
                  </a:lnTo>
                  <a:lnTo>
                    <a:pt x="2125" y="367"/>
                  </a:lnTo>
                  <a:lnTo>
                    <a:pt x="2109" y="367"/>
                  </a:lnTo>
                  <a:lnTo>
                    <a:pt x="2109" y="353"/>
                  </a:lnTo>
                  <a:lnTo>
                    <a:pt x="2078" y="332"/>
                  </a:lnTo>
                  <a:lnTo>
                    <a:pt x="2070" y="297"/>
                  </a:lnTo>
                  <a:lnTo>
                    <a:pt x="2109" y="275"/>
                  </a:lnTo>
                  <a:lnTo>
                    <a:pt x="2125" y="275"/>
                  </a:lnTo>
                  <a:lnTo>
                    <a:pt x="2132" y="219"/>
                  </a:lnTo>
                  <a:lnTo>
                    <a:pt x="2148" y="198"/>
                  </a:lnTo>
                  <a:lnTo>
                    <a:pt x="2148" y="184"/>
                  </a:lnTo>
                  <a:lnTo>
                    <a:pt x="2125" y="191"/>
                  </a:lnTo>
                  <a:lnTo>
                    <a:pt x="2078" y="170"/>
                  </a:lnTo>
                  <a:lnTo>
                    <a:pt x="2085" y="148"/>
                  </a:lnTo>
                  <a:lnTo>
                    <a:pt x="2078" y="134"/>
                  </a:lnTo>
                  <a:lnTo>
                    <a:pt x="2109" y="134"/>
                  </a:lnTo>
                  <a:lnTo>
                    <a:pt x="2195" y="148"/>
                  </a:lnTo>
                  <a:lnTo>
                    <a:pt x="2164" y="99"/>
                  </a:lnTo>
                  <a:lnTo>
                    <a:pt x="2093" y="106"/>
                  </a:lnTo>
                  <a:lnTo>
                    <a:pt x="1952" y="64"/>
                  </a:lnTo>
                  <a:lnTo>
                    <a:pt x="1858" y="71"/>
                  </a:lnTo>
                  <a:lnTo>
                    <a:pt x="1858" y="85"/>
                  </a:lnTo>
                  <a:lnTo>
                    <a:pt x="1827" y="92"/>
                  </a:lnTo>
                  <a:lnTo>
                    <a:pt x="1819" y="78"/>
                  </a:lnTo>
                  <a:lnTo>
                    <a:pt x="1725" y="99"/>
                  </a:lnTo>
                  <a:lnTo>
                    <a:pt x="1670" y="64"/>
                  </a:lnTo>
                  <a:lnTo>
                    <a:pt x="1599" y="78"/>
                  </a:lnTo>
                  <a:lnTo>
                    <a:pt x="1521" y="57"/>
                  </a:lnTo>
                  <a:lnTo>
                    <a:pt x="1427" y="57"/>
                  </a:lnTo>
                  <a:lnTo>
                    <a:pt x="1349" y="92"/>
                  </a:lnTo>
                  <a:lnTo>
                    <a:pt x="1349" y="106"/>
                  </a:lnTo>
                  <a:lnTo>
                    <a:pt x="1168" y="78"/>
                  </a:lnTo>
                  <a:lnTo>
                    <a:pt x="1074" y="71"/>
                  </a:lnTo>
                  <a:lnTo>
                    <a:pt x="1074" y="92"/>
                  </a:lnTo>
                  <a:lnTo>
                    <a:pt x="1027" y="71"/>
                  </a:lnTo>
                  <a:lnTo>
                    <a:pt x="972" y="113"/>
                  </a:lnTo>
                  <a:lnTo>
                    <a:pt x="980" y="92"/>
                  </a:lnTo>
                  <a:lnTo>
                    <a:pt x="957" y="85"/>
                  </a:lnTo>
                  <a:lnTo>
                    <a:pt x="1004" y="64"/>
                  </a:lnTo>
                  <a:lnTo>
                    <a:pt x="1004" y="28"/>
                  </a:lnTo>
                  <a:lnTo>
                    <a:pt x="957" y="7"/>
                  </a:lnTo>
                  <a:lnTo>
                    <a:pt x="917" y="21"/>
                  </a:lnTo>
                  <a:lnTo>
                    <a:pt x="894" y="0"/>
                  </a:lnTo>
                  <a:lnTo>
                    <a:pt x="870" y="0"/>
                  </a:lnTo>
                  <a:lnTo>
                    <a:pt x="855" y="21"/>
                  </a:lnTo>
                  <a:lnTo>
                    <a:pt x="855" y="28"/>
                  </a:lnTo>
                  <a:lnTo>
                    <a:pt x="863" y="42"/>
                  </a:lnTo>
                  <a:lnTo>
                    <a:pt x="761" y="42"/>
                  </a:lnTo>
                  <a:lnTo>
                    <a:pt x="667" y="99"/>
                  </a:lnTo>
                  <a:lnTo>
                    <a:pt x="674" y="113"/>
                  </a:lnTo>
                  <a:lnTo>
                    <a:pt x="682" y="134"/>
                  </a:lnTo>
                  <a:lnTo>
                    <a:pt x="721" y="141"/>
                  </a:lnTo>
                  <a:lnTo>
                    <a:pt x="745" y="177"/>
                  </a:lnTo>
                  <a:lnTo>
                    <a:pt x="721" y="170"/>
                  </a:lnTo>
                  <a:lnTo>
                    <a:pt x="714" y="184"/>
                  </a:lnTo>
                  <a:lnTo>
                    <a:pt x="698" y="155"/>
                  </a:lnTo>
                  <a:lnTo>
                    <a:pt x="643" y="141"/>
                  </a:lnTo>
                  <a:lnTo>
                    <a:pt x="635" y="148"/>
                  </a:lnTo>
                  <a:lnTo>
                    <a:pt x="596" y="134"/>
                  </a:lnTo>
                  <a:lnTo>
                    <a:pt x="596" y="170"/>
                  </a:lnTo>
                  <a:lnTo>
                    <a:pt x="635" y="205"/>
                  </a:lnTo>
                  <a:lnTo>
                    <a:pt x="667" y="205"/>
                  </a:lnTo>
                  <a:lnTo>
                    <a:pt x="784" y="261"/>
                  </a:lnTo>
                  <a:lnTo>
                    <a:pt x="784" y="275"/>
                  </a:lnTo>
                  <a:lnTo>
                    <a:pt x="745" y="254"/>
                  </a:lnTo>
                  <a:lnTo>
                    <a:pt x="745" y="282"/>
                  </a:lnTo>
                  <a:lnTo>
                    <a:pt x="706" y="240"/>
                  </a:lnTo>
                  <a:lnTo>
                    <a:pt x="667" y="226"/>
                  </a:lnTo>
                  <a:lnTo>
                    <a:pt x="651" y="240"/>
                  </a:lnTo>
                  <a:lnTo>
                    <a:pt x="651" y="261"/>
                  </a:lnTo>
                  <a:lnTo>
                    <a:pt x="612" y="268"/>
                  </a:lnTo>
                  <a:lnTo>
                    <a:pt x="627" y="240"/>
                  </a:lnTo>
                  <a:lnTo>
                    <a:pt x="627" y="226"/>
                  </a:lnTo>
                  <a:lnTo>
                    <a:pt x="612" y="219"/>
                  </a:lnTo>
                  <a:lnTo>
                    <a:pt x="588" y="184"/>
                  </a:lnTo>
                  <a:lnTo>
                    <a:pt x="580" y="177"/>
                  </a:lnTo>
                  <a:lnTo>
                    <a:pt x="557" y="134"/>
                  </a:lnTo>
                  <a:lnTo>
                    <a:pt x="518" y="134"/>
                  </a:lnTo>
                  <a:lnTo>
                    <a:pt x="502" y="170"/>
                  </a:lnTo>
                  <a:lnTo>
                    <a:pt x="549" y="219"/>
                  </a:lnTo>
                  <a:lnTo>
                    <a:pt x="525" y="226"/>
                  </a:lnTo>
                  <a:lnTo>
                    <a:pt x="494" y="205"/>
                  </a:lnTo>
                  <a:lnTo>
                    <a:pt x="455" y="205"/>
                  </a:lnTo>
                  <a:lnTo>
                    <a:pt x="455" y="226"/>
                  </a:lnTo>
                  <a:lnTo>
                    <a:pt x="447" y="233"/>
                  </a:lnTo>
                  <a:lnTo>
                    <a:pt x="431" y="233"/>
                  </a:lnTo>
                  <a:lnTo>
                    <a:pt x="424" y="226"/>
                  </a:lnTo>
                  <a:lnTo>
                    <a:pt x="361" y="247"/>
                  </a:lnTo>
                  <a:lnTo>
                    <a:pt x="345" y="233"/>
                  </a:lnTo>
                  <a:lnTo>
                    <a:pt x="267" y="282"/>
                  </a:lnTo>
                  <a:lnTo>
                    <a:pt x="259" y="275"/>
                  </a:lnTo>
                  <a:lnTo>
                    <a:pt x="259" y="261"/>
                  </a:lnTo>
                  <a:lnTo>
                    <a:pt x="228" y="240"/>
                  </a:lnTo>
                  <a:lnTo>
                    <a:pt x="228" y="297"/>
                  </a:lnTo>
                  <a:lnTo>
                    <a:pt x="204" y="297"/>
                  </a:lnTo>
                  <a:lnTo>
                    <a:pt x="181" y="318"/>
                  </a:lnTo>
                  <a:lnTo>
                    <a:pt x="181" y="332"/>
                  </a:lnTo>
                  <a:lnTo>
                    <a:pt x="141" y="325"/>
                  </a:lnTo>
                  <a:lnTo>
                    <a:pt x="134" y="332"/>
                  </a:lnTo>
                  <a:lnTo>
                    <a:pt x="157" y="346"/>
                  </a:lnTo>
                  <a:lnTo>
                    <a:pt x="141" y="360"/>
                  </a:lnTo>
                  <a:lnTo>
                    <a:pt x="102" y="339"/>
                  </a:lnTo>
                  <a:lnTo>
                    <a:pt x="71" y="282"/>
                  </a:lnTo>
                  <a:lnTo>
                    <a:pt x="149" y="304"/>
                  </a:lnTo>
                  <a:lnTo>
                    <a:pt x="165" y="297"/>
                  </a:lnTo>
                  <a:lnTo>
                    <a:pt x="181" y="275"/>
                  </a:lnTo>
                  <a:lnTo>
                    <a:pt x="118" y="233"/>
                  </a:lnTo>
                  <a:lnTo>
                    <a:pt x="71" y="226"/>
                  </a:lnTo>
                  <a:lnTo>
                    <a:pt x="55" y="233"/>
                  </a:lnTo>
                  <a:lnTo>
                    <a:pt x="16" y="219"/>
                  </a:lnTo>
                  <a:lnTo>
                    <a:pt x="0" y="240"/>
                  </a:lnTo>
                  <a:lnTo>
                    <a:pt x="8" y="240"/>
                  </a:lnTo>
                  <a:lnTo>
                    <a:pt x="16" y="261"/>
                  </a:lnTo>
                  <a:lnTo>
                    <a:pt x="16" y="325"/>
                  </a:lnTo>
                  <a:lnTo>
                    <a:pt x="39" y="388"/>
                  </a:lnTo>
                  <a:lnTo>
                    <a:pt x="24" y="431"/>
                  </a:lnTo>
                  <a:lnTo>
                    <a:pt x="32" y="445"/>
                  </a:lnTo>
                  <a:lnTo>
                    <a:pt x="41" y="464"/>
                  </a:lnTo>
                  <a:lnTo>
                    <a:pt x="59" y="480"/>
                  </a:lnTo>
                  <a:lnTo>
                    <a:pt x="61" y="492"/>
                  </a:lnTo>
                  <a:lnTo>
                    <a:pt x="77" y="514"/>
                  </a:lnTo>
                  <a:lnTo>
                    <a:pt x="85" y="542"/>
                  </a:lnTo>
                  <a:lnTo>
                    <a:pt x="112" y="568"/>
                  </a:lnTo>
                  <a:lnTo>
                    <a:pt x="132" y="588"/>
                  </a:lnTo>
                  <a:lnTo>
                    <a:pt x="126" y="602"/>
                  </a:lnTo>
                  <a:lnTo>
                    <a:pt x="110" y="605"/>
                  </a:lnTo>
                  <a:lnTo>
                    <a:pt x="110" y="634"/>
                  </a:lnTo>
                  <a:lnTo>
                    <a:pt x="145" y="641"/>
                  </a:lnTo>
                  <a:lnTo>
                    <a:pt x="163" y="634"/>
                  </a:lnTo>
                  <a:lnTo>
                    <a:pt x="181" y="641"/>
                  </a:lnTo>
                  <a:lnTo>
                    <a:pt x="188" y="667"/>
                  </a:lnTo>
                  <a:lnTo>
                    <a:pt x="212" y="690"/>
                  </a:lnTo>
                  <a:lnTo>
                    <a:pt x="233" y="699"/>
                  </a:lnTo>
                  <a:lnTo>
                    <a:pt x="251" y="697"/>
                  </a:lnTo>
                  <a:lnTo>
                    <a:pt x="263" y="711"/>
                  </a:lnTo>
                  <a:lnTo>
                    <a:pt x="253" y="732"/>
                  </a:lnTo>
                  <a:lnTo>
                    <a:pt x="235" y="755"/>
                  </a:lnTo>
                  <a:lnTo>
                    <a:pt x="224" y="799"/>
                  </a:lnTo>
                  <a:lnTo>
                    <a:pt x="273" y="829"/>
                  </a:lnTo>
                  <a:lnTo>
                    <a:pt x="304" y="822"/>
                  </a:lnTo>
                  <a:lnTo>
                    <a:pt x="329" y="826"/>
                  </a:lnTo>
                  <a:lnTo>
                    <a:pt x="353" y="815"/>
                  </a:lnTo>
                  <a:lnTo>
                    <a:pt x="382" y="847"/>
                  </a:lnTo>
                  <a:lnTo>
                    <a:pt x="410" y="865"/>
                  </a:lnTo>
                  <a:lnTo>
                    <a:pt x="451" y="870"/>
                  </a:lnTo>
                  <a:lnTo>
                    <a:pt x="408" y="805"/>
                  </a:lnTo>
                  <a:lnTo>
                    <a:pt x="400" y="777"/>
                  </a:lnTo>
                  <a:lnTo>
                    <a:pt x="418" y="762"/>
                  </a:lnTo>
                  <a:lnTo>
                    <a:pt x="388" y="731"/>
                  </a:lnTo>
                  <a:lnTo>
                    <a:pt x="386" y="713"/>
                  </a:lnTo>
                  <a:lnTo>
                    <a:pt x="422" y="660"/>
                  </a:lnTo>
                  <a:lnTo>
                    <a:pt x="473" y="614"/>
                  </a:lnTo>
                  <a:lnTo>
                    <a:pt x="494" y="614"/>
                  </a:lnTo>
                  <a:lnTo>
                    <a:pt x="533" y="630"/>
                  </a:lnTo>
                  <a:lnTo>
                    <a:pt x="563" y="627"/>
                  </a:lnTo>
                  <a:lnTo>
                    <a:pt x="590" y="648"/>
                  </a:lnTo>
                  <a:lnTo>
                    <a:pt x="633" y="642"/>
                  </a:lnTo>
                  <a:lnTo>
                    <a:pt x="635" y="597"/>
                  </a:lnTo>
                  <a:lnTo>
                    <a:pt x="645" y="559"/>
                  </a:lnTo>
                  <a:lnTo>
                    <a:pt x="702" y="537"/>
                  </a:lnTo>
                  <a:lnTo>
                    <a:pt x="755" y="519"/>
                  </a:lnTo>
                  <a:lnTo>
                    <a:pt x="792" y="521"/>
                  </a:lnTo>
                  <a:lnTo>
                    <a:pt x="825" y="535"/>
                  </a:lnTo>
                  <a:lnTo>
                    <a:pt x="845" y="533"/>
                  </a:lnTo>
                  <a:lnTo>
                    <a:pt x="896" y="558"/>
                  </a:lnTo>
                  <a:lnTo>
                    <a:pt x="937" y="586"/>
                  </a:lnTo>
                  <a:lnTo>
                    <a:pt x="972" y="584"/>
                  </a:lnTo>
                  <a:lnTo>
                    <a:pt x="1010" y="602"/>
                  </a:lnTo>
                  <a:lnTo>
                    <a:pt x="1039" y="634"/>
                  </a:lnTo>
                  <a:lnTo>
                    <a:pt x="1062" y="637"/>
                  </a:lnTo>
                  <a:lnTo>
                    <a:pt x="1090" y="664"/>
                  </a:lnTo>
                  <a:lnTo>
                    <a:pt x="1098" y="657"/>
                  </a:lnTo>
                  <a:lnTo>
                    <a:pt x="1098" y="628"/>
                  </a:lnTo>
                  <a:lnTo>
                    <a:pt x="1074" y="607"/>
                  </a:lnTo>
                  <a:lnTo>
                    <a:pt x="1082" y="593"/>
                  </a:lnTo>
                  <a:lnTo>
                    <a:pt x="1137" y="593"/>
                  </a:lnTo>
                  <a:lnTo>
                    <a:pt x="1137" y="572"/>
                  </a:lnTo>
                  <a:lnTo>
                    <a:pt x="1176" y="551"/>
                  </a:lnTo>
                  <a:lnTo>
                    <a:pt x="1207" y="565"/>
                  </a:lnTo>
                  <a:lnTo>
                    <a:pt x="1231" y="565"/>
                  </a:lnTo>
                  <a:lnTo>
                    <a:pt x="1239" y="579"/>
                  </a:lnTo>
                  <a:lnTo>
                    <a:pt x="1270" y="593"/>
                  </a:lnTo>
                  <a:lnTo>
                    <a:pt x="1325" y="621"/>
                  </a:lnTo>
                  <a:lnTo>
                    <a:pt x="1372" y="614"/>
                  </a:lnTo>
                  <a:lnTo>
                    <a:pt x="1427" y="635"/>
                  </a:lnTo>
                  <a:lnTo>
                    <a:pt x="1497" y="635"/>
                  </a:lnTo>
                  <a:lnTo>
                    <a:pt x="1521" y="614"/>
                  </a:lnTo>
                  <a:lnTo>
                    <a:pt x="1545" y="614"/>
                  </a:lnTo>
                  <a:lnTo>
                    <a:pt x="1568" y="600"/>
                  </a:lnTo>
                  <a:lnTo>
                    <a:pt x="1584" y="600"/>
                  </a:lnTo>
                  <a:lnTo>
                    <a:pt x="1592" y="558"/>
                  </a:lnTo>
                  <a:lnTo>
                    <a:pt x="1576" y="537"/>
                  </a:lnTo>
                  <a:lnTo>
                    <a:pt x="1584" y="522"/>
                  </a:lnTo>
                  <a:lnTo>
                    <a:pt x="1654" y="522"/>
                  </a:lnTo>
                  <a:lnTo>
                    <a:pt x="1748" y="607"/>
                  </a:lnTo>
                  <a:lnTo>
                    <a:pt x="1795" y="614"/>
                  </a:lnTo>
                  <a:lnTo>
                    <a:pt x="1842" y="642"/>
                  </a:lnTo>
                  <a:lnTo>
                    <a:pt x="1874" y="628"/>
                  </a:lnTo>
                  <a:lnTo>
                    <a:pt x="1889" y="628"/>
                  </a:lnTo>
                  <a:lnTo>
                    <a:pt x="1905" y="664"/>
                  </a:lnTo>
                  <a:lnTo>
                    <a:pt x="1882" y="720"/>
                  </a:lnTo>
                  <a:lnTo>
                    <a:pt x="1889" y="727"/>
                  </a:lnTo>
                  <a:lnTo>
                    <a:pt x="1905" y="755"/>
                  </a:lnTo>
                  <a:lnTo>
                    <a:pt x="1929" y="748"/>
                  </a:lnTo>
                  <a:lnTo>
                    <a:pt x="1960" y="755"/>
                  </a:lnTo>
                  <a:lnTo>
                    <a:pt x="1976" y="685"/>
                  </a:lnTo>
                  <a:lnTo>
                    <a:pt x="1968" y="607"/>
                  </a:lnTo>
                  <a:lnTo>
                    <a:pt x="1897" y="501"/>
                  </a:lnTo>
                  <a:lnTo>
                    <a:pt x="1842" y="480"/>
                  </a:lnTo>
                  <a:lnTo>
                    <a:pt x="1819" y="494"/>
                  </a:lnTo>
                  <a:lnTo>
                    <a:pt x="1764" y="459"/>
                  </a:lnTo>
                  <a:lnTo>
                    <a:pt x="1788" y="438"/>
                  </a:lnTo>
                  <a:lnTo>
                    <a:pt x="1780" y="360"/>
                  </a:lnTo>
                  <a:lnTo>
                    <a:pt x="1897" y="332"/>
                  </a:lnTo>
                  <a:lnTo>
                    <a:pt x="1913" y="346"/>
                  </a:lnTo>
                  <a:lnTo>
                    <a:pt x="1960" y="318"/>
                  </a:lnTo>
                  <a:lnTo>
                    <a:pt x="1936" y="311"/>
                  </a:lnTo>
                  <a:lnTo>
                    <a:pt x="1952" y="261"/>
                  </a:lnTo>
                  <a:lnTo>
                    <a:pt x="1983" y="282"/>
                  </a:lnTo>
                  <a:lnTo>
                    <a:pt x="1983" y="240"/>
                  </a:lnTo>
                  <a:lnTo>
                    <a:pt x="2031" y="304"/>
                  </a:lnTo>
                  <a:lnTo>
                    <a:pt x="2031" y="360"/>
                  </a:lnTo>
                  <a:lnTo>
                    <a:pt x="2085" y="431"/>
                  </a:lnTo>
                  <a:lnTo>
                    <a:pt x="2172" y="501"/>
                  </a:lnTo>
                  <a:lnTo>
                    <a:pt x="2172" y="473"/>
                  </a:lnTo>
                  <a:lnTo>
                    <a:pt x="2156" y="431"/>
                  </a:lnTo>
                  <a:lnTo>
                    <a:pt x="2156" y="410"/>
                  </a:lnTo>
                  <a:close/>
                  <a:moveTo>
                    <a:pt x="85" y="450"/>
                  </a:moveTo>
                  <a:lnTo>
                    <a:pt x="61" y="429"/>
                  </a:lnTo>
                  <a:lnTo>
                    <a:pt x="69" y="408"/>
                  </a:lnTo>
                  <a:lnTo>
                    <a:pt x="85" y="415"/>
                  </a:lnTo>
                  <a:lnTo>
                    <a:pt x="92" y="443"/>
                  </a:lnTo>
                  <a:lnTo>
                    <a:pt x="85" y="450"/>
                  </a:lnTo>
                  <a:close/>
                  <a:moveTo>
                    <a:pt x="1307" y="568"/>
                  </a:moveTo>
                  <a:lnTo>
                    <a:pt x="1280" y="574"/>
                  </a:lnTo>
                  <a:lnTo>
                    <a:pt x="1296" y="563"/>
                  </a:lnTo>
                  <a:lnTo>
                    <a:pt x="1319" y="521"/>
                  </a:lnTo>
                  <a:lnTo>
                    <a:pt x="1323" y="462"/>
                  </a:lnTo>
                  <a:lnTo>
                    <a:pt x="1335" y="457"/>
                  </a:lnTo>
                  <a:lnTo>
                    <a:pt x="1337" y="468"/>
                  </a:lnTo>
                  <a:lnTo>
                    <a:pt x="1341" y="512"/>
                  </a:lnTo>
                  <a:lnTo>
                    <a:pt x="1307" y="568"/>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9" name="Freeform 7"/>
            <p:cNvSpPr>
              <a:spLocks noEditPoints="1"/>
            </p:cNvSpPr>
            <p:nvPr/>
          </p:nvSpPr>
          <p:spPr bwMode="auto">
            <a:xfrm>
              <a:off x="3250" y="989"/>
              <a:ext cx="2195" cy="870"/>
            </a:xfrm>
            <a:custGeom>
              <a:avLst/>
              <a:gdLst>
                <a:gd name="T0" fmla="*/ 2125 w 2195"/>
                <a:gd name="T1" fmla="*/ 367 h 870"/>
                <a:gd name="T2" fmla="*/ 2070 w 2195"/>
                <a:gd name="T3" fmla="*/ 297 h 870"/>
                <a:gd name="T4" fmla="*/ 2148 w 2195"/>
                <a:gd name="T5" fmla="*/ 198 h 870"/>
                <a:gd name="T6" fmla="*/ 2085 w 2195"/>
                <a:gd name="T7" fmla="*/ 148 h 870"/>
                <a:gd name="T8" fmla="*/ 2164 w 2195"/>
                <a:gd name="T9" fmla="*/ 99 h 870"/>
                <a:gd name="T10" fmla="*/ 1858 w 2195"/>
                <a:gd name="T11" fmla="*/ 85 h 870"/>
                <a:gd name="T12" fmla="*/ 1670 w 2195"/>
                <a:gd name="T13" fmla="*/ 64 h 870"/>
                <a:gd name="T14" fmla="*/ 1349 w 2195"/>
                <a:gd name="T15" fmla="*/ 92 h 870"/>
                <a:gd name="T16" fmla="*/ 1074 w 2195"/>
                <a:gd name="T17" fmla="*/ 92 h 870"/>
                <a:gd name="T18" fmla="*/ 957 w 2195"/>
                <a:gd name="T19" fmla="*/ 85 h 870"/>
                <a:gd name="T20" fmla="*/ 917 w 2195"/>
                <a:gd name="T21" fmla="*/ 21 h 870"/>
                <a:gd name="T22" fmla="*/ 855 w 2195"/>
                <a:gd name="T23" fmla="*/ 28 h 870"/>
                <a:gd name="T24" fmla="*/ 674 w 2195"/>
                <a:gd name="T25" fmla="*/ 113 h 870"/>
                <a:gd name="T26" fmla="*/ 721 w 2195"/>
                <a:gd name="T27" fmla="*/ 170 h 870"/>
                <a:gd name="T28" fmla="*/ 635 w 2195"/>
                <a:gd name="T29" fmla="*/ 148 h 870"/>
                <a:gd name="T30" fmla="*/ 667 w 2195"/>
                <a:gd name="T31" fmla="*/ 205 h 870"/>
                <a:gd name="T32" fmla="*/ 745 w 2195"/>
                <a:gd name="T33" fmla="*/ 282 h 870"/>
                <a:gd name="T34" fmla="*/ 651 w 2195"/>
                <a:gd name="T35" fmla="*/ 261 h 870"/>
                <a:gd name="T36" fmla="*/ 612 w 2195"/>
                <a:gd name="T37" fmla="*/ 219 h 870"/>
                <a:gd name="T38" fmla="*/ 518 w 2195"/>
                <a:gd name="T39" fmla="*/ 134 h 870"/>
                <a:gd name="T40" fmla="*/ 494 w 2195"/>
                <a:gd name="T41" fmla="*/ 205 h 870"/>
                <a:gd name="T42" fmla="*/ 431 w 2195"/>
                <a:gd name="T43" fmla="*/ 233 h 870"/>
                <a:gd name="T44" fmla="*/ 267 w 2195"/>
                <a:gd name="T45" fmla="*/ 282 h 870"/>
                <a:gd name="T46" fmla="*/ 228 w 2195"/>
                <a:gd name="T47" fmla="*/ 297 h 870"/>
                <a:gd name="T48" fmla="*/ 141 w 2195"/>
                <a:gd name="T49" fmla="*/ 325 h 870"/>
                <a:gd name="T50" fmla="*/ 102 w 2195"/>
                <a:gd name="T51" fmla="*/ 339 h 870"/>
                <a:gd name="T52" fmla="*/ 181 w 2195"/>
                <a:gd name="T53" fmla="*/ 275 h 870"/>
                <a:gd name="T54" fmla="*/ 16 w 2195"/>
                <a:gd name="T55" fmla="*/ 219 h 870"/>
                <a:gd name="T56" fmla="*/ 16 w 2195"/>
                <a:gd name="T57" fmla="*/ 325 h 870"/>
                <a:gd name="T58" fmla="*/ 41 w 2195"/>
                <a:gd name="T59" fmla="*/ 464 h 870"/>
                <a:gd name="T60" fmla="*/ 85 w 2195"/>
                <a:gd name="T61" fmla="*/ 542 h 870"/>
                <a:gd name="T62" fmla="*/ 110 w 2195"/>
                <a:gd name="T63" fmla="*/ 605 h 870"/>
                <a:gd name="T64" fmla="*/ 181 w 2195"/>
                <a:gd name="T65" fmla="*/ 641 h 870"/>
                <a:gd name="T66" fmla="*/ 251 w 2195"/>
                <a:gd name="T67" fmla="*/ 697 h 870"/>
                <a:gd name="T68" fmla="*/ 224 w 2195"/>
                <a:gd name="T69" fmla="*/ 799 h 870"/>
                <a:gd name="T70" fmla="*/ 353 w 2195"/>
                <a:gd name="T71" fmla="*/ 815 h 870"/>
                <a:gd name="T72" fmla="*/ 408 w 2195"/>
                <a:gd name="T73" fmla="*/ 805 h 870"/>
                <a:gd name="T74" fmla="*/ 386 w 2195"/>
                <a:gd name="T75" fmla="*/ 713 h 870"/>
                <a:gd name="T76" fmla="*/ 533 w 2195"/>
                <a:gd name="T77" fmla="*/ 630 h 870"/>
                <a:gd name="T78" fmla="*/ 635 w 2195"/>
                <a:gd name="T79" fmla="*/ 597 h 870"/>
                <a:gd name="T80" fmla="*/ 792 w 2195"/>
                <a:gd name="T81" fmla="*/ 521 h 870"/>
                <a:gd name="T82" fmla="*/ 937 w 2195"/>
                <a:gd name="T83" fmla="*/ 586 h 870"/>
                <a:gd name="T84" fmla="*/ 1062 w 2195"/>
                <a:gd name="T85" fmla="*/ 637 h 870"/>
                <a:gd name="T86" fmla="*/ 1074 w 2195"/>
                <a:gd name="T87" fmla="*/ 607 h 870"/>
                <a:gd name="T88" fmla="*/ 1176 w 2195"/>
                <a:gd name="T89" fmla="*/ 551 h 870"/>
                <a:gd name="T90" fmla="*/ 1270 w 2195"/>
                <a:gd name="T91" fmla="*/ 593 h 870"/>
                <a:gd name="T92" fmla="*/ 1497 w 2195"/>
                <a:gd name="T93" fmla="*/ 635 h 870"/>
                <a:gd name="T94" fmla="*/ 1584 w 2195"/>
                <a:gd name="T95" fmla="*/ 600 h 870"/>
                <a:gd name="T96" fmla="*/ 1654 w 2195"/>
                <a:gd name="T97" fmla="*/ 522 h 870"/>
                <a:gd name="T98" fmla="*/ 1874 w 2195"/>
                <a:gd name="T99" fmla="*/ 628 h 870"/>
                <a:gd name="T100" fmla="*/ 1889 w 2195"/>
                <a:gd name="T101" fmla="*/ 727 h 870"/>
                <a:gd name="T102" fmla="*/ 1976 w 2195"/>
                <a:gd name="T103" fmla="*/ 685 h 870"/>
                <a:gd name="T104" fmla="*/ 1819 w 2195"/>
                <a:gd name="T105" fmla="*/ 494 h 870"/>
                <a:gd name="T106" fmla="*/ 1897 w 2195"/>
                <a:gd name="T107" fmla="*/ 332 h 870"/>
                <a:gd name="T108" fmla="*/ 1952 w 2195"/>
                <a:gd name="T109" fmla="*/ 261 h 870"/>
                <a:gd name="T110" fmla="*/ 2031 w 2195"/>
                <a:gd name="T111" fmla="*/ 360 h 870"/>
                <a:gd name="T112" fmla="*/ 2156 w 2195"/>
                <a:gd name="T113" fmla="*/ 431 h 870"/>
                <a:gd name="T114" fmla="*/ 69 w 2195"/>
                <a:gd name="T115" fmla="*/ 408 h 870"/>
                <a:gd name="T116" fmla="*/ 1307 w 2195"/>
                <a:gd name="T117" fmla="*/ 568 h 870"/>
                <a:gd name="T118" fmla="*/ 1323 w 2195"/>
                <a:gd name="T119" fmla="*/ 462 h 870"/>
                <a:gd name="T120" fmla="*/ 1307 w 2195"/>
                <a:gd name="T121" fmla="*/ 568 h 87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95" h="870">
                  <a:moveTo>
                    <a:pt x="2156" y="410"/>
                  </a:moveTo>
                  <a:lnTo>
                    <a:pt x="2140" y="388"/>
                  </a:lnTo>
                  <a:lnTo>
                    <a:pt x="2148" y="381"/>
                  </a:lnTo>
                  <a:lnTo>
                    <a:pt x="2125" y="367"/>
                  </a:lnTo>
                  <a:lnTo>
                    <a:pt x="2109" y="367"/>
                  </a:lnTo>
                  <a:lnTo>
                    <a:pt x="2109" y="353"/>
                  </a:lnTo>
                  <a:lnTo>
                    <a:pt x="2078" y="332"/>
                  </a:lnTo>
                  <a:lnTo>
                    <a:pt x="2070" y="297"/>
                  </a:lnTo>
                  <a:lnTo>
                    <a:pt x="2109" y="275"/>
                  </a:lnTo>
                  <a:lnTo>
                    <a:pt x="2125" y="275"/>
                  </a:lnTo>
                  <a:lnTo>
                    <a:pt x="2132" y="219"/>
                  </a:lnTo>
                  <a:lnTo>
                    <a:pt x="2148" y="198"/>
                  </a:lnTo>
                  <a:lnTo>
                    <a:pt x="2148" y="184"/>
                  </a:lnTo>
                  <a:lnTo>
                    <a:pt x="2125" y="191"/>
                  </a:lnTo>
                  <a:lnTo>
                    <a:pt x="2078" y="170"/>
                  </a:lnTo>
                  <a:lnTo>
                    <a:pt x="2085" y="148"/>
                  </a:lnTo>
                  <a:lnTo>
                    <a:pt x="2078" y="134"/>
                  </a:lnTo>
                  <a:lnTo>
                    <a:pt x="2109" y="134"/>
                  </a:lnTo>
                  <a:lnTo>
                    <a:pt x="2195" y="148"/>
                  </a:lnTo>
                  <a:lnTo>
                    <a:pt x="2164" y="99"/>
                  </a:lnTo>
                  <a:lnTo>
                    <a:pt x="2093" y="106"/>
                  </a:lnTo>
                  <a:lnTo>
                    <a:pt x="1952" y="64"/>
                  </a:lnTo>
                  <a:lnTo>
                    <a:pt x="1858" y="71"/>
                  </a:lnTo>
                  <a:lnTo>
                    <a:pt x="1858" y="85"/>
                  </a:lnTo>
                  <a:lnTo>
                    <a:pt x="1827" y="92"/>
                  </a:lnTo>
                  <a:lnTo>
                    <a:pt x="1819" y="78"/>
                  </a:lnTo>
                  <a:lnTo>
                    <a:pt x="1725" y="99"/>
                  </a:lnTo>
                  <a:lnTo>
                    <a:pt x="1670" y="64"/>
                  </a:lnTo>
                  <a:lnTo>
                    <a:pt x="1599" y="78"/>
                  </a:lnTo>
                  <a:lnTo>
                    <a:pt x="1521" y="57"/>
                  </a:lnTo>
                  <a:lnTo>
                    <a:pt x="1427" y="57"/>
                  </a:lnTo>
                  <a:lnTo>
                    <a:pt x="1349" y="92"/>
                  </a:lnTo>
                  <a:lnTo>
                    <a:pt x="1349" y="106"/>
                  </a:lnTo>
                  <a:lnTo>
                    <a:pt x="1168" y="78"/>
                  </a:lnTo>
                  <a:lnTo>
                    <a:pt x="1074" y="71"/>
                  </a:lnTo>
                  <a:lnTo>
                    <a:pt x="1074" y="92"/>
                  </a:lnTo>
                  <a:lnTo>
                    <a:pt x="1027" y="71"/>
                  </a:lnTo>
                  <a:lnTo>
                    <a:pt x="972" y="113"/>
                  </a:lnTo>
                  <a:lnTo>
                    <a:pt x="980" y="92"/>
                  </a:lnTo>
                  <a:lnTo>
                    <a:pt x="957" y="85"/>
                  </a:lnTo>
                  <a:lnTo>
                    <a:pt x="1004" y="64"/>
                  </a:lnTo>
                  <a:lnTo>
                    <a:pt x="1004" y="28"/>
                  </a:lnTo>
                  <a:lnTo>
                    <a:pt x="957" y="7"/>
                  </a:lnTo>
                  <a:lnTo>
                    <a:pt x="917" y="21"/>
                  </a:lnTo>
                  <a:lnTo>
                    <a:pt x="894" y="0"/>
                  </a:lnTo>
                  <a:lnTo>
                    <a:pt x="870" y="0"/>
                  </a:lnTo>
                  <a:lnTo>
                    <a:pt x="855" y="21"/>
                  </a:lnTo>
                  <a:lnTo>
                    <a:pt x="855" y="28"/>
                  </a:lnTo>
                  <a:lnTo>
                    <a:pt x="863" y="42"/>
                  </a:lnTo>
                  <a:lnTo>
                    <a:pt x="761" y="42"/>
                  </a:lnTo>
                  <a:lnTo>
                    <a:pt x="667" y="99"/>
                  </a:lnTo>
                  <a:lnTo>
                    <a:pt x="674" y="113"/>
                  </a:lnTo>
                  <a:lnTo>
                    <a:pt x="682" y="134"/>
                  </a:lnTo>
                  <a:lnTo>
                    <a:pt x="721" y="141"/>
                  </a:lnTo>
                  <a:lnTo>
                    <a:pt x="745" y="177"/>
                  </a:lnTo>
                  <a:lnTo>
                    <a:pt x="721" y="170"/>
                  </a:lnTo>
                  <a:lnTo>
                    <a:pt x="714" y="184"/>
                  </a:lnTo>
                  <a:lnTo>
                    <a:pt x="698" y="155"/>
                  </a:lnTo>
                  <a:lnTo>
                    <a:pt x="643" y="141"/>
                  </a:lnTo>
                  <a:lnTo>
                    <a:pt x="635" y="148"/>
                  </a:lnTo>
                  <a:lnTo>
                    <a:pt x="596" y="134"/>
                  </a:lnTo>
                  <a:lnTo>
                    <a:pt x="596" y="170"/>
                  </a:lnTo>
                  <a:lnTo>
                    <a:pt x="635" y="205"/>
                  </a:lnTo>
                  <a:lnTo>
                    <a:pt x="667" y="205"/>
                  </a:lnTo>
                  <a:lnTo>
                    <a:pt x="784" y="261"/>
                  </a:lnTo>
                  <a:lnTo>
                    <a:pt x="784" y="275"/>
                  </a:lnTo>
                  <a:lnTo>
                    <a:pt x="745" y="254"/>
                  </a:lnTo>
                  <a:lnTo>
                    <a:pt x="745" y="282"/>
                  </a:lnTo>
                  <a:lnTo>
                    <a:pt x="706" y="240"/>
                  </a:lnTo>
                  <a:lnTo>
                    <a:pt x="667" y="226"/>
                  </a:lnTo>
                  <a:lnTo>
                    <a:pt x="651" y="240"/>
                  </a:lnTo>
                  <a:lnTo>
                    <a:pt x="651" y="261"/>
                  </a:lnTo>
                  <a:lnTo>
                    <a:pt x="612" y="268"/>
                  </a:lnTo>
                  <a:lnTo>
                    <a:pt x="627" y="240"/>
                  </a:lnTo>
                  <a:lnTo>
                    <a:pt x="627" y="226"/>
                  </a:lnTo>
                  <a:lnTo>
                    <a:pt x="612" y="219"/>
                  </a:lnTo>
                  <a:lnTo>
                    <a:pt x="588" y="184"/>
                  </a:lnTo>
                  <a:lnTo>
                    <a:pt x="580" y="177"/>
                  </a:lnTo>
                  <a:lnTo>
                    <a:pt x="557" y="134"/>
                  </a:lnTo>
                  <a:lnTo>
                    <a:pt x="518" y="134"/>
                  </a:lnTo>
                  <a:lnTo>
                    <a:pt x="502" y="170"/>
                  </a:lnTo>
                  <a:lnTo>
                    <a:pt x="549" y="219"/>
                  </a:lnTo>
                  <a:lnTo>
                    <a:pt x="525" y="226"/>
                  </a:lnTo>
                  <a:lnTo>
                    <a:pt x="494" y="205"/>
                  </a:lnTo>
                  <a:lnTo>
                    <a:pt x="455" y="205"/>
                  </a:lnTo>
                  <a:lnTo>
                    <a:pt x="455" y="226"/>
                  </a:lnTo>
                  <a:lnTo>
                    <a:pt x="447" y="233"/>
                  </a:lnTo>
                  <a:lnTo>
                    <a:pt x="431" y="233"/>
                  </a:lnTo>
                  <a:lnTo>
                    <a:pt x="424" y="226"/>
                  </a:lnTo>
                  <a:lnTo>
                    <a:pt x="361" y="247"/>
                  </a:lnTo>
                  <a:lnTo>
                    <a:pt x="345" y="233"/>
                  </a:lnTo>
                  <a:lnTo>
                    <a:pt x="267" y="282"/>
                  </a:lnTo>
                  <a:lnTo>
                    <a:pt x="259" y="275"/>
                  </a:lnTo>
                  <a:lnTo>
                    <a:pt x="259" y="261"/>
                  </a:lnTo>
                  <a:lnTo>
                    <a:pt x="228" y="240"/>
                  </a:lnTo>
                  <a:lnTo>
                    <a:pt x="228" y="297"/>
                  </a:lnTo>
                  <a:lnTo>
                    <a:pt x="204" y="297"/>
                  </a:lnTo>
                  <a:lnTo>
                    <a:pt x="181" y="318"/>
                  </a:lnTo>
                  <a:lnTo>
                    <a:pt x="181" y="332"/>
                  </a:lnTo>
                  <a:lnTo>
                    <a:pt x="141" y="325"/>
                  </a:lnTo>
                  <a:lnTo>
                    <a:pt x="134" y="332"/>
                  </a:lnTo>
                  <a:lnTo>
                    <a:pt x="157" y="346"/>
                  </a:lnTo>
                  <a:lnTo>
                    <a:pt x="141" y="360"/>
                  </a:lnTo>
                  <a:lnTo>
                    <a:pt x="102" y="339"/>
                  </a:lnTo>
                  <a:lnTo>
                    <a:pt x="71" y="282"/>
                  </a:lnTo>
                  <a:lnTo>
                    <a:pt x="149" y="304"/>
                  </a:lnTo>
                  <a:lnTo>
                    <a:pt x="165" y="297"/>
                  </a:lnTo>
                  <a:lnTo>
                    <a:pt x="181" y="275"/>
                  </a:lnTo>
                  <a:lnTo>
                    <a:pt x="118" y="233"/>
                  </a:lnTo>
                  <a:lnTo>
                    <a:pt x="71" y="226"/>
                  </a:lnTo>
                  <a:lnTo>
                    <a:pt x="55" y="233"/>
                  </a:lnTo>
                  <a:lnTo>
                    <a:pt x="16" y="219"/>
                  </a:lnTo>
                  <a:lnTo>
                    <a:pt x="0" y="240"/>
                  </a:lnTo>
                  <a:lnTo>
                    <a:pt x="8" y="240"/>
                  </a:lnTo>
                  <a:lnTo>
                    <a:pt x="16" y="261"/>
                  </a:lnTo>
                  <a:lnTo>
                    <a:pt x="16" y="325"/>
                  </a:lnTo>
                  <a:lnTo>
                    <a:pt x="39" y="388"/>
                  </a:lnTo>
                  <a:lnTo>
                    <a:pt x="24" y="431"/>
                  </a:lnTo>
                  <a:lnTo>
                    <a:pt x="32" y="445"/>
                  </a:lnTo>
                  <a:lnTo>
                    <a:pt x="41" y="464"/>
                  </a:lnTo>
                  <a:lnTo>
                    <a:pt x="59" y="480"/>
                  </a:lnTo>
                  <a:lnTo>
                    <a:pt x="61" y="492"/>
                  </a:lnTo>
                  <a:lnTo>
                    <a:pt x="77" y="514"/>
                  </a:lnTo>
                  <a:lnTo>
                    <a:pt x="85" y="542"/>
                  </a:lnTo>
                  <a:lnTo>
                    <a:pt x="112" y="568"/>
                  </a:lnTo>
                  <a:lnTo>
                    <a:pt x="132" y="588"/>
                  </a:lnTo>
                  <a:lnTo>
                    <a:pt x="126" y="602"/>
                  </a:lnTo>
                  <a:lnTo>
                    <a:pt x="110" y="605"/>
                  </a:lnTo>
                  <a:lnTo>
                    <a:pt x="110" y="634"/>
                  </a:lnTo>
                  <a:lnTo>
                    <a:pt x="145" y="641"/>
                  </a:lnTo>
                  <a:lnTo>
                    <a:pt x="163" y="634"/>
                  </a:lnTo>
                  <a:lnTo>
                    <a:pt x="181" y="641"/>
                  </a:lnTo>
                  <a:lnTo>
                    <a:pt x="188" y="667"/>
                  </a:lnTo>
                  <a:lnTo>
                    <a:pt x="212" y="690"/>
                  </a:lnTo>
                  <a:lnTo>
                    <a:pt x="233" y="699"/>
                  </a:lnTo>
                  <a:lnTo>
                    <a:pt x="251" y="697"/>
                  </a:lnTo>
                  <a:lnTo>
                    <a:pt x="263" y="711"/>
                  </a:lnTo>
                  <a:lnTo>
                    <a:pt x="253" y="732"/>
                  </a:lnTo>
                  <a:lnTo>
                    <a:pt x="235" y="755"/>
                  </a:lnTo>
                  <a:lnTo>
                    <a:pt x="224" y="799"/>
                  </a:lnTo>
                  <a:lnTo>
                    <a:pt x="273" y="829"/>
                  </a:lnTo>
                  <a:lnTo>
                    <a:pt x="304" y="822"/>
                  </a:lnTo>
                  <a:lnTo>
                    <a:pt x="329" y="826"/>
                  </a:lnTo>
                  <a:lnTo>
                    <a:pt x="353" y="815"/>
                  </a:lnTo>
                  <a:lnTo>
                    <a:pt x="382" y="847"/>
                  </a:lnTo>
                  <a:lnTo>
                    <a:pt x="410" y="865"/>
                  </a:lnTo>
                  <a:lnTo>
                    <a:pt x="451" y="870"/>
                  </a:lnTo>
                  <a:lnTo>
                    <a:pt x="408" y="805"/>
                  </a:lnTo>
                  <a:lnTo>
                    <a:pt x="400" y="777"/>
                  </a:lnTo>
                  <a:lnTo>
                    <a:pt x="418" y="762"/>
                  </a:lnTo>
                  <a:lnTo>
                    <a:pt x="388" y="731"/>
                  </a:lnTo>
                  <a:lnTo>
                    <a:pt x="386" y="713"/>
                  </a:lnTo>
                  <a:lnTo>
                    <a:pt x="422" y="660"/>
                  </a:lnTo>
                  <a:lnTo>
                    <a:pt x="473" y="614"/>
                  </a:lnTo>
                  <a:lnTo>
                    <a:pt x="494" y="614"/>
                  </a:lnTo>
                  <a:lnTo>
                    <a:pt x="533" y="630"/>
                  </a:lnTo>
                  <a:lnTo>
                    <a:pt x="563" y="627"/>
                  </a:lnTo>
                  <a:lnTo>
                    <a:pt x="590" y="648"/>
                  </a:lnTo>
                  <a:lnTo>
                    <a:pt x="633" y="642"/>
                  </a:lnTo>
                  <a:lnTo>
                    <a:pt x="635" y="597"/>
                  </a:lnTo>
                  <a:lnTo>
                    <a:pt x="645" y="559"/>
                  </a:lnTo>
                  <a:lnTo>
                    <a:pt x="702" y="537"/>
                  </a:lnTo>
                  <a:lnTo>
                    <a:pt x="755" y="519"/>
                  </a:lnTo>
                  <a:lnTo>
                    <a:pt x="792" y="521"/>
                  </a:lnTo>
                  <a:lnTo>
                    <a:pt x="825" y="535"/>
                  </a:lnTo>
                  <a:lnTo>
                    <a:pt x="845" y="533"/>
                  </a:lnTo>
                  <a:lnTo>
                    <a:pt x="896" y="558"/>
                  </a:lnTo>
                  <a:lnTo>
                    <a:pt x="937" y="586"/>
                  </a:lnTo>
                  <a:lnTo>
                    <a:pt x="972" y="584"/>
                  </a:lnTo>
                  <a:lnTo>
                    <a:pt x="1010" y="602"/>
                  </a:lnTo>
                  <a:lnTo>
                    <a:pt x="1039" y="634"/>
                  </a:lnTo>
                  <a:lnTo>
                    <a:pt x="1062" y="637"/>
                  </a:lnTo>
                  <a:lnTo>
                    <a:pt x="1090" y="664"/>
                  </a:lnTo>
                  <a:lnTo>
                    <a:pt x="1098" y="657"/>
                  </a:lnTo>
                  <a:lnTo>
                    <a:pt x="1098" y="628"/>
                  </a:lnTo>
                  <a:lnTo>
                    <a:pt x="1074" y="607"/>
                  </a:lnTo>
                  <a:lnTo>
                    <a:pt x="1082" y="593"/>
                  </a:lnTo>
                  <a:lnTo>
                    <a:pt x="1137" y="593"/>
                  </a:lnTo>
                  <a:lnTo>
                    <a:pt x="1137" y="572"/>
                  </a:lnTo>
                  <a:lnTo>
                    <a:pt x="1176" y="551"/>
                  </a:lnTo>
                  <a:lnTo>
                    <a:pt x="1207" y="565"/>
                  </a:lnTo>
                  <a:lnTo>
                    <a:pt x="1231" y="565"/>
                  </a:lnTo>
                  <a:lnTo>
                    <a:pt x="1239" y="579"/>
                  </a:lnTo>
                  <a:lnTo>
                    <a:pt x="1270" y="593"/>
                  </a:lnTo>
                  <a:lnTo>
                    <a:pt x="1325" y="621"/>
                  </a:lnTo>
                  <a:lnTo>
                    <a:pt x="1372" y="614"/>
                  </a:lnTo>
                  <a:lnTo>
                    <a:pt x="1427" y="635"/>
                  </a:lnTo>
                  <a:lnTo>
                    <a:pt x="1497" y="635"/>
                  </a:lnTo>
                  <a:lnTo>
                    <a:pt x="1521" y="614"/>
                  </a:lnTo>
                  <a:lnTo>
                    <a:pt x="1545" y="614"/>
                  </a:lnTo>
                  <a:lnTo>
                    <a:pt x="1568" y="600"/>
                  </a:lnTo>
                  <a:lnTo>
                    <a:pt x="1584" y="600"/>
                  </a:lnTo>
                  <a:lnTo>
                    <a:pt x="1592" y="558"/>
                  </a:lnTo>
                  <a:lnTo>
                    <a:pt x="1576" y="537"/>
                  </a:lnTo>
                  <a:lnTo>
                    <a:pt x="1584" y="522"/>
                  </a:lnTo>
                  <a:lnTo>
                    <a:pt x="1654" y="522"/>
                  </a:lnTo>
                  <a:lnTo>
                    <a:pt x="1748" y="607"/>
                  </a:lnTo>
                  <a:lnTo>
                    <a:pt x="1795" y="614"/>
                  </a:lnTo>
                  <a:lnTo>
                    <a:pt x="1842" y="642"/>
                  </a:lnTo>
                  <a:lnTo>
                    <a:pt x="1874" y="628"/>
                  </a:lnTo>
                  <a:lnTo>
                    <a:pt x="1889" y="628"/>
                  </a:lnTo>
                  <a:lnTo>
                    <a:pt x="1905" y="664"/>
                  </a:lnTo>
                  <a:lnTo>
                    <a:pt x="1882" y="720"/>
                  </a:lnTo>
                  <a:lnTo>
                    <a:pt x="1889" y="727"/>
                  </a:lnTo>
                  <a:lnTo>
                    <a:pt x="1905" y="755"/>
                  </a:lnTo>
                  <a:lnTo>
                    <a:pt x="1929" y="748"/>
                  </a:lnTo>
                  <a:lnTo>
                    <a:pt x="1960" y="755"/>
                  </a:lnTo>
                  <a:lnTo>
                    <a:pt x="1976" y="685"/>
                  </a:lnTo>
                  <a:lnTo>
                    <a:pt x="1968" y="607"/>
                  </a:lnTo>
                  <a:lnTo>
                    <a:pt x="1897" y="501"/>
                  </a:lnTo>
                  <a:lnTo>
                    <a:pt x="1842" y="480"/>
                  </a:lnTo>
                  <a:lnTo>
                    <a:pt x="1819" y="494"/>
                  </a:lnTo>
                  <a:lnTo>
                    <a:pt x="1764" y="459"/>
                  </a:lnTo>
                  <a:lnTo>
                    <a:pt x="1788" y="438"/>
                  </a:lnTo>
                  <a:lnTo>
                    <a:pt x="1780" y="360"/>
                  </a:lnTo>
                  <a:lnTo>
                    <a:pt x="1897" y="332"/>
                  </a:lnTo>
                  <a:lnTo>
                    <a:pt x="1913" y="346"/>
                  </a:lnTo>
                  <a:lnTo>
                    <a:pt x="1960" y="318"/>
                  </a:lnTo>
                  <a:lnTo>
                    <a:pt x="1936" y="311"/>
                  </a:lnTo>
                  <a:lnTo>
                    <a:pt x="1952" y="261"/>
                  </a:lnTo>
                  <a:lnTo>
                    <a:pt x="1983" y="282"/>
                  </a:lnTo>
                  <a:lnTo>
                    <a:pt x="1983" y="240"/>
                  </a:lnTo>
                  <a:lnTo>
                    <a:pt x="2031" y="304"/>
                  </a:lnTo>
                  <a:lnTo>
                    <a:pt x="2031" y="360"/>
                  </a:lnTo>
                  <a:lnTo>
                    <a:pt x="2085" y="431"/>
                  </a:lnTo>
                  <a:lnTo>
                    <a:pt x="2172" y="501"/>
                  </a:lnTo>
                  <a:lnTo>
                    <a:pt x="2172" y="473"/>
                  </a:lnTo>
                  <a:lnTo>
                    <a:pt x="2156" y="431"/>
                  </a:lnTo>
                  <a:lnTo>
                    <a:pt x="2156" y="410"/>
                  </a:lnTo>
                  <a:close/>
                  <a:moveTo>
                    <a:pt x="85" y="450"/>
                  </a:moveTo>
                  <a:lnTo>
                    <a:pt x="61" y="429"/>
                  </a:lnTo>
                  <a:lnTo>
                    <a:pt x="69" y="408"/>
                  </a:lnTo>
                  <a:lnTo>
                    <a:pt x="85" y="415"/>
                  </a:lnTo>
                  <a:lnTo>
                    <a:pt x="92" y="443"/>
                  </a:lnTo>
                  <a:lnTo>
                    <a:pt x="85" y="450"/>
                  </a:lnTo>
                  <a:close/>
                  <a:moveTo>
                    <a:pt x="1307" y="568"/>
                  </a:moveTo>
                  <a:lnTo>
                    <a:pt x="1280" y="574"/>
                  </a:lnTo>
                  <a:lnTo>
                    <a:pt x="1296" y="563"/>
                  </a:lnTo>
                  <a:lnTo>
                    <a:pt x="1319" y="521"/>
                  </a:lnTo>
                  <a:lnTo>
                    <a:pt x="1323" y="462"/>
                  </a:lnTo>
                  <a:lnTo>
                    <a:pt x="1335" y="457"/>
                  </a:lnTo>
                  <a:lnTo>
                    <a:pt x="1337" y="468"/>
                  </a:lnTo>
                  <a:lnTo>
                    <a:pt x="1341" y="512"/>
                  </a:lnTo>
                  <a:lnTo>
                    <a:pt x="1307" y="568"/>
                  </a:lnTo>
                  <a:close/>
                </a:path>
              </a:pathLst>
            </a:custGeom>
            <a:noFill/>
            <a:ln w="6350">
              <a:solidFill>
                <a:srgbClr val="272525"/>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10" name="Freeform 8"/>
            <p:cNvSpPr>
              <a:spLocks/>
            </p:cNvSpPr>
            <p:nvPr/>
          </p:nvSpPr>
          <p:spPr bwMode="auto">
            <a:xfrm>
              <a:off x="4136" y="1986"/>
              <a:ext cx="553" cy="655"/>
            </a:xfrm>
            <a:custGeom>
              <a:avLst/>
              <a:gdLst>
                <a:gd name="T0" fmla="*/ 75 w 553"/>
                <a:gd name="T1" fmla="*/ 14 h 655"/>
                <a:gd name="T2" fmla="*/ 116 w 553"/>
                <a:gd name="T3" fmla="*/ 12 h 655"/>
                <a:gd name="T4" fmla="*/ 141 w 553"/>
                <a:gd name="T5" fmla="*/ 18 h 655"/>
                <a:gd name="T6" fmla="*/ 153 w 553"/>
                <a:gd name="T7" fmla="*/ 35 h 655"/>
                <a:gd name="T8" fmla="*/ 155 w 553"/>
                <a:gd name="T9" fmla="*/ 57 h 655"/>
                <a:gd name="T10" fmla="*/ 173 w 553"/>
                <a:gd name="T11" fmla="*/ 104 h 655"/>
                <a:gd name="T12" fmla="*/ 233 w 553"/>
                <a:gd name="T13" fmla="*/ 131 h 655"/>
                <a:gd name="T14" fmla="*/ 235 w 553"/>
                <a:gd name="T15" fmla="*/ 168 h 655"/>
                <a:gd name="T16" fmla="*/ 298 w 553"/>
                <a:gd name="T17" fmla="*/ 189 h 655"/>
                <a:gd name="T18" fmla="*/ 345 w 553"/>
                <a:gd name="T19" fmla="*/ 203 h 655"/>
                <a:gd name="T20" fmla="*/ 376 w 553"/>
                <a:gd name="T21" fmla="*/ 189 h 655"/>
                <a:gd name="T22" fmla="*/ 384 w 553"/>
                <a:gd name="T23" fmla="*/ 173 h 655"/>
                <a:gd name="T24" fmla="*/ 392 w 553"/>
                <a:gd name="T25" fmla="*/ 182 h 655"/>
                <a:gd name="T26" fmla="*/ 423 w 553"/>
                <a:gd name="T27" fmla="*/ 196 h 655"/>
                <a:gd name="T28" fmla="*/ 447 w 553"/>
                <a:gd name="T29" fmla="*/ 168 h 655"/>
                <a:gd name="T30" fmla="*/ 468 w 553"/>
                <a:gd name="T31" fmla="*/ 154 h 655"/>
                <a:gd name="T32" fmla="*/ 504 w 553"/>
                <a:gd name="T33" fmla="*/ 141 h 655"/>
                <a:gd name="T34" fmla="*/ 539 w 553"/>
                <a:gd name="T35" fmla="*/ 148 h 655"/>
                <a:gd name="T36" fmla="*/ 549 w 553"/>
                <a:gd name="T37" fmla="*/ 161 h 655"/>
                <a:gd name="T38" fmla="*/ 510 w 553"/>
                <a:gd name="T39" fmla="*/ 238 h 655"/>
                <a:gd name="T40" fmla="*/ 510 w 553"/>
                <a:gd name="T41" fmla="*/ 309 h 655"/>
                <a:gd name="T42" fmla="*/ 498 w 553"/>
                <a:gd name="T43" fmla="*/ 332 h 655"/>
                <a:gd name="T44" fmla="*/ 494 w 553"/>
                <a:gd name="T45" fmla="*/ 288 h 655"/>
                <a:gd name="T46" fmla="*/ 486 w 553"/>
                <a:gd name="T47" fmla="*/ 274 h 655"/>
                <a:gd name="T48" fmla="*/ 478 w 553"/>
                <a:gd name="T49" fmla="*/ 260 h 655"/>
                <a:gd name="T50" fmla="*/ 478 w 553"/>
                <a:gd name="T51" fmla="*/ 231 h 655"/>
                <a:gd name="T52" fmla="*/ 455 w 553"/>
                <a:gd name="T53" fmla="*/ 224 h 655"/>
                <a:gd name="T54" fmla="*/ 431 w 553"/>
                <a:gd name="T55" fmla="*/ 217 h 655"/>
                <a:gd name="T56" fmla="*/ 400 w 553"/>
                <a:gd name="T57" fmla="*/ 252 h 655"/>
                <a:gd name="T58" fmla="*/ 423 w 553"/>
                <a:gd name="T59" fmla="*/ 267 h 655"/>
                <a:gd name="T60" fmla="*/ 416 w 553"/>
                <a:gd name="T61" fmla="*/ 309 h 655"/>
                <a:gd name="T62" fmla="*/ 392 w 553"/>
                <a:gd name="T63" fmla="*/ 323 h 655"/>
                <a:gd name="T64" fmla="*/ 384 w 553"/>
                <a:gd name="T65" fmla="*/ 344 h 655"/>
                <a:gd name="T66" fmla="*/ 361 w 553"/>
                <a:gd name="T67" fmla="*/ 365 h 655"/>
                <a:gd name="T68" fmla="*/ 337 w 553"/>
                <a:gd name="T69" fmla="*/ 394 h 655"/>
                <a:gd name="T70" fmla="*/ 306 w 553"/>
                <a:gd name="T71" fmla="*/ 443 h 655"/>
                <a:gd name="T72" fmla="*/ 282 w 553"/>
                <a:gd name="T73" fmla="*/ 471 h 655"/>
                <a:gd name="T74" fmla="*/ 274 w 553"/>
                <a:gd name="T75" fmla="*/ 535 h 655"/>
                <a:gd name="T76" fmla="*/ 267 w 553"/>
                <a:gd name="T77" fmla="*/ 612 h 655"/>
                <a:gd name="T78" fmla="*/ 235 w 553"/>
                <a:gd name="T79" fmla="*/ 655 h 655"/>
                <a:gd name="T80" fmla="*/ 212 w 553"/>
                <a:gd name="T81" fmla="*/ 648 h 655"/>
                <a:gd name="T82" fmla="*/ 173 w 553"/>
                <a:gd name="T83" fmla="*/ 577 h 655"/>
                <a:gd name="T84" fmla="*/ 157 w 553"/>
                <a:gd name="T85" fmla="*/ 514 h 655"/>
                <a:gd name="T86" fmla="*/ 102 w 553"/>
                <a:gd name="T87" fmla="*/ 323 h 655"/>
                <a:gd name="T88" fmla="*/ 78 w 553"/>
                <a:gd name="T89" fmla="*/ 344 h 655"/>
                <a:gd name="T90" fmla="*/ 55 w 553"/>
                <a:gd name="T91" fmla="*/ 351 h 655"/>
                <a:gd name="T92" fmla="*/ 31 w 553"/>
                <a:gd name="T93" fmla="*/ 302 h 655"/>
                <a:gd name="T94" fmla="*/ 0 w 553"/>
                <a:gd name="T95" fmla="*/ 295 h 655"/>
                <a:gd name="T96" fmla="*/ 24 w 553"/>
                <a:gd name="T97" fmla="*/ 210 h 655"/>
                <a:gd name="T98" fmla="*/ 55 w 553"/>
                <a:gd name="T99" fmla="*/ 154 h 655"/>
                <a:gd name="T100" fmla="*/ 71 w 553"/>
                <a:gd name="T101" fmla="*/ 104 h 655"/>
                <a:gd name="T102" fmla="*/ 63 w 553"/>
                <a:gd name="T103" fmla="*/ 83 h 655"/>
                <a:gd name="T104" fmla="*/ 76 w 553"/>
                <a:gd name="T105" fmla="*/ 42 h 65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53" h="655">
                  <a:moveTo>
                    <a:pt x="76" y="42"/>
                  </a:moveTo>
                  <a:lnTo>
                    <a:pt x="75" y="14"/>
                  </a:lnTo>
                  <a:lnTo>
                    <a:pt x="96" y="18"/>
                  </a:lnTo>
                  <a:lnTo>
                    <a:pt x="116" y="12"/>
                  </a:lnTo>
                  <a:lnTo>
                    <a:pt x="127" y="0"/>
                  </a:lnTo>
                  <a:lnTo>
                    <a:pt x="141" y="18"/>
                  </a:lnTo>
                  <a:lnTo>
                    <a:pt x="153" y="25"/>
                  </a:lnTo>
                  <a:lnTo>
                    <a:pt x="153" y="35"/>
                  </a:lnTo>
                  <a:lnTo>
                    <a:pt x="169" y="53"/>
                  </a:lnTo>
                  <a:lnTo>
                    <a:pt x="155" y="57"/>
                  </a:lnTo>
                  <a:lnTo>
                    <a:pt x="165" y="76"/>
                  </a:lnTo>
                  <a:lnTo>
                    <a:pt x="173" y="104"/>
                  </a:lnTo>
                  <a:lnTo>
                    <a:pt x="196" y="118"/>
                  </a:lnTo>
                  <a:lnTo>
                    <a:pt x="233" y="131"/>
                  </a:lnTo>
                  <a:lnTo>
                    <a:pt x="227" y="147"/>
                  </a:lnTo>
                  <a:lnTo>
                    <a:pt x="235" y="168"/>
                  </a:lnTo>
                  <a:lnTo>
                    <a:pt x="259" y="175"/>
                  </a:lnTo>
                  <a:lnTo>
                    <a:pt x="298" y="189"/>
                  </a:lnTo>
                  <a:lnTo>
                    <a:pt x="329" y="203"/>
                  </a:lnTo>
                  <a:lnTo>
                    <a:pt x="345" y="203"/>
                  </a:lnTo>
                  <a:lnTo>
                    <a:pt x="368" y="203"/>
                  </a:lnTo>
                  <a:lnTo>
                    <a:pt x="376" y="189"/>
                  </a:lnTo>
                  <a:lnTo>
                    <a:pt x="368" y="168"/>
                  </a:lnTo>
                  <a:lnTo>
                    <a:pt x="384" y="173"/>
                  </a:lnTo>
                  <a:lnTo>
                    <a:pt x="392" y="175"/>
                  </a:lnTo>
                  <a:lnTo>
                    <a:pt x="392" y="182"/>
                  </a:lnTo>
                  <a:lnTo>
                    <a:pt x="400" y="196"/>
                  </a:lnTo>
                  <a:lnTo>
                    <a:pt x="423" y="196"/>
                  </a:lnTo>
                  <a:lnTo>
                    <a:pt x="439" y="189"/>
                  </a:lnTo>
                  <a:lnTo>
                    <a:pt x="447" y="168"/>
                  </a:lnTo>
                  <a:lnTo>
                    <a:pt x="441" y="162"/>
                  </a:lnTo>
                  <a:lnTo>
                    <a:pt x="468" y="154"/>
                  </a:lnTo>
                  <a:lnTo>
                    <a:pt x="480" y="148"/>
                  </a:lnTo>
                  <a:lnTo>
                    <a:pt x="504" y="141"/>
                  </a:lnTo>
                  <a:lnTo>
                    <a:pt x="523" y="147"/>
                  </a:lnTo>
                  <a:lnTo>
                    <a:pt x="539" y="148"/>
                  </a:lnTo>
                  <a:lnTo>
                    <a:pt x="553" y="155"/>
                  </a:lnTo>
                  <a:lnTo>
                    <a:pt x="549" y="161"/>
                  </a:lnTo>
                  <a:lnTo>
                    <a:pt x="533" y="217"/>
                  </a:lnTo>
                  <a:lnTo>
                    <a:pt x="510" y="238"/>
                  </a:lnTo>
                  <a:lnTo>
                    <a:pt x="517" y="295"/>
                  </a:lnTo>
                  <a:lnTo>
                    <a:pt x="510" y="309"/>
                  </a:lnTo>
                  <a:lnTo>
                    <a:pt x="510" y="323"/>
                  </a:lnTo>
                  <a:lnTo>
                    <a:pt x="498" y="332"/>
                  </a:lnTo>
                  <a:lnTo>
                    <a:pt x="486" y="309"/>
                  </a:lnTo>
                  <a:lnTo>
                    <a:pt x="494" y="288"/>
                  </a:lnTo>
                  <a:lnTo>
                    <a:pt x="494" y="274"/>
                  </a:lnTo>
                  <a:lnTo>
                    <a:pt x="486" y="274"/>
                  </a:lnTo>
                  <a:lnTo>
                    <a:pt x="486" y="260"/>
                  </a:lnTo>
                  <a:lnTo>
                    <a:pt x="478" y="260"/>
                  </a:lnTo>
                  <a:lnTo>
                    <a:pt x="486" y="238"/>
                  </a:lnTo>
                  <a:lnTo>
                    <a:pt x="478" y="231"/>
                  </a:lnTo>
                  <a:lnTo>
                    <a:pt x="463" y="231"/>
                  </a:lnTo>
                  <a:lnTo>
                    <a:pt x="455" y="224"/>
                  </a:lnTo>
                  <a:lnTo>
                    <a:pt x="439" y="224"/>
                  </a:lnTo>
                  <a:lnTo>
                    <a:pt x="431" y="217"/>
                  </a:lnTo>
                  <a:lnTo>
                    <a:pt x="400" y="217"/>
                  </a:lnTo>
                  <a:lnTo>
                    <a:pt x="400" y="252"/>
                  </a:lnTo>
                  <a:lnTo>
                    <a:pt x="408" y="252"/>
                  </a:lnTo>
                  <a:lnTo>
                    <a:pt x="423" y="267"/>
                  </a:lnTo>
                  <a:lnTo>
                    <a:pt x="408" y="288"/>
                  </a:lnTo>
                  <a:lnTo>
                    <a:pt x="416" y="309"/>
                  </a:lnTo>
                  <a:lnTo>
                    <a:pt x="416" y="323"/>
                  </a:lnTo>
                  <a:lnTo>
                    <a:pt x="392" y="323"/>
                  </a:lnTo>
                  <a:lnTo>
                    <a:pt x="392" y="337"/>
                  </a:lnTo>
                  <a:lnTo>
                    <a:pt x="384" y="344"/>
                  </a:lnTo>
                  <a:lnTo>
                    <a:pt x="368" y="372"/>
                  </a:lnTo>
                  <a:lnTo>
                    <a:pt x="361" y="365"/>
                  </a:lnTo>
                  <a:lnTo>
                    <a:pt x="345" y="380"/>
                  </a:lnTo>
                  <a:lnTo>
                    <a:pt x="337" y="394"/>
                  </a:lnTo>
                  <a:lnTo>
                    <a:pt x="314" y="436"/>
                  </a:lnTo>
                  <a:lnTo>
                    <a:pt x="306" y="443"/>
                  </a:lnTo>
                  <a:lnTo>
                    <a:pt x="290" y="464"/>
                  </a:lnTo>
                  <a:lnTo>
                    <a:pt x="282" y="471"/>
                  </a:lnTo>
                  <a:lnTo>
                    <a:pt x="267" y="478"/>
                  </a:lnTo>
                  <a:lnTo>
                    <a:pt x="274" y="535"/>
                  </a:lnTo>
                  <a:lnTo>
                    <a:pt x="274" y="542"/>
                  </a:lnTo>
                  <a:lnTo>
                    <a:pt x="267" y="612"/>
                  </a:lnTo>
                  <a:lnTo>
                    <a:pt x="259" y="620"/>
                  </a:lnTo>
                  <a:lnTo>
                    <a:pt x="235" y="655"/>
                  </a:lnTo>
                  <a:lnTo>
                    <a:pt x="220" y="655"/>
                  </a:lnTo>
                  <a:lnTo>
                    <a:pt x="212" y="648"/>
                  </a:lnTo>
                  <a:lnTo>
                    <a:pt x="196" y="591"/>
                  </a:lnTo>
                  <a:lnTo>
                    <a:pt x="173" y="577"/>
                  </a:lnTo>
                  <a:lnTo>
                    <a:pt x="173" y="556"/>
                  </a:lnTo>
                  <a:lnTo>
                    <a:pt x="157" y="514"/>
                  </a:lnTo>
                  <a:lnTo>
                    <a:pt x="110" y="401"/>
                  </a:lnTo>
                  <a:lnTo>
                    <a:pt x="102" y="323"/>
                  </a:lnTo>
                  <a:lnTo>
                    <a:pt x="86" y="323"/>
                  </a:lnTo>
                  <a:lnTo>
                    <a:pt x="78" y="344"/>
                  </a:lnTo>
                  <a:lnTo>
                    <a:pt x="71" y="351"/>
                  </a:lnTo>
                  <a:lnTo>
                    <a:pt x="55" y="351"/>
                  </a:lnTo>
                  <a:lnTo>
                    <a:pt x="16" y="316"/>
                  </a:lnTo>
                  <a:lnTo>
                    <a:pt x="31" y="302"/>
                  </a:lnTo>
                  <a:lnTo>
                    <a:pt x="24" y="295"/>
                  </a:lnTo>
                  <a:lnTo>
                    <a:pt x="0" y="295"/>
                  </a:lnTo>
                  <a:lnTo>
                    <a:pt x="31" y="260"/>
                  </a:lnTo>
                  <a:lnTo>
                    <a:pt x="24" y="210"/>
                  </a:lnTo>
                  <a:lnTo>
                    <a:pt x="55" y="196"/>
                  </a:lnTo>
                  <a:lnTo>
                    <a:pt x="55" y="154"/>
                  </a:lnTo>
                  <a:lnTo>
                    <a:pt x="63" y="140"/>
                  </a:lnTo>
                  <a:lnTo>
                    <a:pt x="71" y="104"/>
                  </a:lnTo>
                  <a:lnTo>
                    <a:pt x="63" y="97"/>
                  </a:lnTo>
                  <a:lnTo>
                    <a:pt x="63" y="83"/>
                  </a:lnTo>
                  <a:lnTo>
                    <a:pt x="80" y="55"/>
                  </a:lnTo>
                  <a:lnTo>
                    <a:pt x="76" y="42"/>
                  </a:lnTo>
                  <a:close/>
                </a:path>
              </a:pathLst>
            </a:custGeom>
            <a:solidFill>
              <a:srgbClr val="ED1C24"/>
            </a:solidFill>
            <a:ln w="6350">
              <a:solidFill>
                <a:srgbClr val="272525"/>
              </a:solidFill>
              <a:prstDash val="solid"/>
              <a:round/>
              <a:headEnd/>
              <a:tailEnd/>
            </a:ln>
          </p:spPr>
          <p:txBody>
            <a:bodyPr/>
            <a:lstStyle/>
            <a:p>
              <a:endParaRPr lang="en-US"/>
            </a:p>
          </p:txBody>
        </p:sp>
        <p:sp>
          <p:nvSpPr>
            <p:cNvPr id="4111" name="Freeform 9"/>
            <p:cNvSpPr>
              <a:spLocks/>
            </p:cNvSpPr>
            <p:nvPr/>
          </p:nvSpPr>
          <p:spPr bwMode="auto">
            <a:xfrm>
              <a:off x="3987" y="1956"/>
              <a:ext cx="276" cy="325"/>
            </a:xfrm>
            <a:custGeom>
              <a:avLst/>
              <a:gdLst>
                <a:gd name="T0" fmla="*/ 227 w 276"/>
                <a:gd name="T1" fmla="*/ 0 h 325"/>
                <a:gd name="T2" fmla="*/ 245 w 276"/>
                <a:gd name="T3" fmla="*/ 11 h 325"/>
                <a:gd name="T4" fmla="*/ 249 w 276"/>
                <a:gd name="T5" fmla="*/ 23 h 325"/>
                <a:gd name="T6" fmla="*/ 276 w 276"/>
                <a:gd name="T7" fmla="*/ 30 h 325"/>
                <a:gd name="T8" fmla="*/ 265 w 276"/>
                <a:gd name="T9" fmla="*/ 42 h 325"/>
                <a:gd name="T10" fmla="*/ 245 w 276"/>
                <a:gd name="T11" fmla="*/ 48 h 325"/>
                <a:gd name="T12" fmla="*/ 224 w 276"/>
                <a:gd name="T13" fmla="*/ 44 h 325"/>
                <a:gd name="T14" fmla="*/ 225 w 276"/>
                <a:gd name="T15" fmla="*/ 72 h 325"/>
                <a:gd name="T16" fmla="*/ 229 w 276"/>
                <a:gd name="T17" fmla="*/ 85 h 325"/>
                <a:gd name="T18" fmla="*/ 212 w 276"/>
                <a:gd name="T19" fmla="*/ 113 h 325"/>
                <a:gd name="T20" fmla="*/ 212 w 276"/>
                <a:gd name="T21" fmla="*/ 127 h 325"/>
                <a:gd name="T22" fmla="*/ 220 w 276"/>
                <a:gd name="T23" fmla="*/ 134 h 325"/>
                <a:gd name="T24" fmla="*/ 212 w 276"/>
                <a:gd name="T25" fmla="*/ 170 h 325"/>
                <a:gd name="T26" fmla="*/ 204 w 276"/>
                <a:gd name="T27" fmla="*/ 184 h 325"/>
                <a:gd name="T28" fmla="*/ 204 w 276"/>
                <a:gd name="T29" fmla="*/ 226 h 325"/>
                <a:gd name="T30" fmla="*/ 173 w 276"/>
                <a:gd name="T31" fmla="*/ 240 h 325"/>
                <a:gd name="T32" fmla="*/ 180 w 276"/>
                <a:gd name="T33" fmla="*/ 290 h 325"/>
                <a:gd name="T34" fmla="*/ 149 w 276"/>
                <a:gd name="T35" fmla="*/ 325 h 325"/>
                <a:gd name="T36" fmla="*/ 110 w 276"/>
                <a:gd name="T37" fmla="*/ 290 h 325"/>
                <a:gd name="T38" fmla="*/ 24 w 276"/>
                <a:gd name="T39" fmla="*/ 290 h 325"/>
                <a:gd name="T40" fmla="*/ 24 w 276"/>
                <a:gd name="T41" fmla="*/ 261 h 325"/>
                <a:gd name="T42" fmla="*/ 47 w 276"/>
                <a:gd name="T43" fmla="*/ 247 h 325"/>
                <a:gd name="T44" fmla="*/ 31 w 276"/>
                <a:gd name="T45" fmla="*/ 212 h 325"/>
                <a:gd name="T46" fmla="*/ 0 w 276"/>
                <a:gd name="T47" fmla="*/ 198 h 325"/>
                <a:gd name="T48" fmla="*/ 0 w 276"/>
                <a:gd name="T49" fmla="*/ 177 h 325"/>
                <a:gd name="T50" fmla="*/ 47 w 276"/>
                <a:gd name="T51" fmla="*/ 184 h 325"/>
                <a:gd name="T52" fmla="*/ 53 w 276"/>
                <a:gd name="T53" fmla="*/ 178 h 325"/>
                <a:gd name="T54" fmla="*/ 86 w 276"/>
                <a:gd name="T55" fmla="*/ 162 h 325"/>
                <a:gd name="T56" fmla="*/ 94 w 276"/>
                <a:gd name="T57" fmla="*/ 141 h 325"/>
                <a:gd name="T58" fmla="*/ 112 w 276"/>
                <a:gd name="T59" fmla="*/ 134 h 325"/>
                <a:gd name="T60" fmla="*/ 133 w 276"/>
                <a:gd name="T61" fmla="*/ 120 h 325"/>
                <a:gd name="T62" fmla="*/ 141 w 276"/>
                <a:gd name="T63" fmla="*/ 71 h 325"/>
                <a:gd name="T64" fmla="*/ 157 w 276"/>
                <a:gd name="T65" fmla="*/ 57 h 325"/>
                <a:gd name="T66" fmla="*/ 165 w 276"/>
                <a:gd name="T67" fmla="*/ 35 h 325"/>
                <a:gd name="T68" fmla="*/ 165 w 276"/>
                <a:gd name="T69" fmla="*/ 14 h 325"/>
                <a:gd name="T70" fmla="*/ 188 w 276"/>
                <a:gd name="T71" fmla="*/ 9 h 325"/>
                <a:gd name="T72" fmla="*/ 227 w 276"/>
                <a:gd name="T73" fmla="*/ 0 h 325"/>
                <a:gd name="T74" fmla="*/ 227 w 276"/>
                <a:gd name="T75" fmla="*/ 0 h 325"/>
                <a:gd name="T76" fmla="*/ 227 w 276"/>
                <a:gd name="T77" fmla="*/ 0 h 32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76" h="325">
                  <a:moveTo>
                    <a:pt x="227" y="0"/>
                  </a:moveTo>
                  <a:lnTo>
                    <a:pt x="245" y="11"/>
                  </a:lnTo>
                  <a:lnTo>
                    <a:pt x="249" y="23"/>
                  </a:lnTo>
                  <a:lnTo>
                    <a:pt x="276" y="30"/>
                  </a:lnTo>
                  <a:lnTo>
                    <a:pt x="265" y="42"/>
                  </a:lnTo>
                  <a:lnTo>
                    <a:pt x="245" y="48"/>
                  </a:lnTo>
                  <a:lnTo>
                    <a:pt x="224" y="44"/>
                  </a:lnTo>
                  <a:lnTo>
                    <a:pt x="225" y="72"/>
                  </a:lnTo>
                  <a:lnTo>
                    <a:pt x="229" y="85"/>
                  </a:lnTo>
                  <a:lnTo>
                    <a:pt x="212" y="113"/>
                  </a:lnTo>
                  <a:lnTo>
                    <a:pt x="212" y="127"/>
                  </a:lnTo>
                  <a:lnTo>
                    <a:pt x="220" y="134"/>
                  </a:lnTo>
                  <a:lnTo>
                    <a:pt x="212" y="170"/>
                  </a:lnTo>
                  <a:lnTo>
                    <a:pt x="204" y="184"/>
                  </a:lnTo>
                  <a:lnTo>
                    <a:pt x="204" y="226"/>
                  </a:lnTo>
                  <a:lnTo>
                    <a:pt x="173" y="240"/>
                  </a:lnTo>
                  <a:lnTo>
                    <a:pt x="180" y="290"/>
                  </a:lnTo>
                  <a:lnTo>
                    <a:pt x="149" y="325"/>
                  </a:lnTo>
                  <a:lnTo>
                    <a:pt x="110" y="290"/>
                  </a:lnTo>
                  <a:lnTo>
                    <a:pt x="24" y="290"/>
                  </a:lnTo>
                  <a:lnTo>
                    <a:pt x="24" y="261"/>
                  </a:lnTo>
                  <a:lnTo>
                    <a:pt x="47" y="247"/>
                  </a:lnTo>
                  <a:lnTo>
                    <a:pt x="31" y="212"/>
                  </a:lnTo>
                  <a:lnTo>
                    <a:pt x="0" y="198"/>
                  </a:lnTo>
                  <a:lnTo>
                    <a:pt x="0" y="177"/>
                  </a:lnTo>
                  <a:lnTo>
                    <a:pt x="47" y="184"/>
                  </a:lnTo>
                  <a:lnTo>
                    <a:pt x="53" y="178"/>
                  </a:lnTo>
                  <a:lnTo>
                    <a:pt x="86" y="162"/>
                  </a:lnTo>
                  <a:lnTo>
                    <a:pt x="94" y="141"/>
                  </a:lnTo>
                  <a:lnTo>
                    <a:pt x="112" y="134"/>
                  </a:lnTo>
                  <a:lnTo>
                    <a:pt x="133" y="120"/>
                  </a:lnTo>
                  <a:lnTo>
                    <a:pt x="141" y="71"/>
                  </a:lnTo>
                  <a:lnTo>
                    <a:pt x="157" y="57"/>
                  </a:lnTo>
                  <a:lnTo>
                    <a:pt x="165" y="35"/>
                  </a:lnTo>
                  <a:lnTo>
                    <a:pt x="165" y="14"/>
                  </a:lnTo>
                  <a:lnTo>
                    <a:pt x="188" y="9"/>
                  </a:lnTo>
                  <a:lnTo>
                    <a:pt x="227" y="0"/>
                  </a:lnTo>
                  <a:close/>
                </a:path>
              </a:pathLst>
            </a:custGeom>
            <a:solidFill>
              <a:srgbClr val="ED1C24"/>
            </a:solidFill>
            <a:ln w="6350">
              <a:solidFill>
                <a:srgbClr val="272525"/>
              </a:solidFill>
              <a:prstDash val="solid"/>
              <a:round/>
              <a:headEnd/>
              <a:tailEnd/>
            </a:ln>
          </p:spPr>
          <p:txBody>
            <a:bodyPr/>
            <a:lstStyle/>
            <a:p>
              <a:endParaRPr lang="en-US"/>
            </a:p>
          </p:txBody>
        </p:sp>
        <p:sp>
          <p:nvSpPr>
            <p:cNvPr id="4112" name="Freeform 10"/>
            <p:cNvSpPr>
              <a:spLocks/>
            </p:cNvSpPr>
            <p:nvPr/>
          </p:nvSpPr>
          <p:spPr bwMode="auto">
            <a:xfrm>
              <a:off x="5171" y="2203"/>
              <a:ext cx="31" cy="71"/>
            </a:xfrm>
            <a:custGeom>
              <a:avLst/>
              <a:gdLst>
                <a:gd name="T0" fmla="*/ 8 w 31"/>
                <a:gd name="T1" fmla="*/ 0 h 71"/>
                <a:gd name="T2" fmla="*/ 23 w 31"/>
                <a:gd name="T3" fmla="*/ 7 h 71"/>
                <a:gd name="T4" fmla="*/ 31 w 31"/>
                <a:gd name="T5" fmla="*/ 43 h 71"/>
                <a:gd name="T6" fmla="*/ 15 w 31"/>
                <a:gd name="T7" fmla="*/ 71 h 71"/>
                <a:gd name="T8" fmla="*/ 8 w 31"/>
                <a:gd name="T9" fmla="*/ 57 h 71"/>
                <a:gd name="T10" fmla="*/ 0 w 31"/>
                <a:gd name="T11" fmla="*/ 28 h 71"/>
                <a:gd name="T12" fmla="*/ 8 w 31"/>
                <a:gd name="T13" fmla="*/ 0 h 71"/>
                <a:gd name="T14" fmla="*/ 8 w 31"/>
                <a:gd name="T15" fmla="*/ 0 h 71"/>
                <a:gd name="T16" fmla="*/ 8 w 31"/>
                <a:gd name="T17" fmla="*/ 0 h 7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1" h="71">
                  <a:moveTo>
                    <a:pt x="8" y="0"/>
                  </a:moveTo>
                  <a:lnTo>
                    <a:pt x="23" y="7"/>
                  </a:lnTo>
                  <a:lnTo>
                    <a:pt x="31" y="43"/>
                  </a:lnTo>
                  <a:lnTo>
                    <a:pt x="15" y="71"/>
                  </a:lnTo>
                  <a:lnTo>
                    <a:pt x="8" y="57"/>
                  </a:lnTo>
                  <a:lnTo>
                    <a:pt x="0" y="28"/>
                  </a:lnTo>
                  <a:lnTo>
                    <a:pt x="8" y="0"/>
                  </a:lnTo>
                  <a:close/>
                </a:path>
              </a:pathLst>
            </a:custGeom>
            <a:solidFill>
              <a:srgbClr val="FFFFFF"/>
            </a:solidFill>
            <a:ln w="6350">
              <a:solidFill>
                <a:srgbClr val="272525"/>
              </a:solidFill>
              <a:prstDash val="solid"/>
              <a:round/>
              <a:headEnd/>
              <a:tailEnd/>
            </a:ln>
          </p:spPr>
          <p:txBody>
            <a:bodyPr/>
            <a:lstStyle/>
            <a:p>
              <a:endParaRPr lang="en-US"/>
            </a:p>
          </p:txBody>
        </p:sp>
        <p:sp>
          <p:nvSpPr>
            <p:cNvPr id="4113" name="Freeform 11"/>
            <p:cNvSpPr>
              <a:spLocks/>
            </p:cNvSpPr>
            <p:nvPr/>
          </p:nvSpPr>
          <p:spPr bwMode="auto">
            <a:xfrm>
              <a:off x="4947" y="2328"/>
              <a:ext cx="40" cy="36"/>
            </a:xfrm>
            <a:custGeom>
              <a:avLst/>
              <a:gdLst>
                <a:gd name="T0" fmla="*/ 16 w 40"/>
                <a:gd name="T1" fmla="*/ 0 h 36"/>
                <a:gd name="T2" fmla="*/ 40 w 40"/>
                <a:gd name="T3" fmla="*/ 0 h 36"/>
                <a:gd name="T4" fmla="*/ 40 w 40"/>
                <a:gd name="T5" fmla="*/ 15 h 36"/>
                <a:gd name="T6" fmla="*/ 16 w 40"/>
                <a:gd name="T7" fmla="*/ 36 h 36"/>
                <a:gd name="T8" fmla="*/ 0 w 40"/>
                <a:gd name="T9" fmla="*/ 29 h 36"/>
                <a:gd name="T10" fmla="*/ 16 w 40"/>
                <a:gd name="T11" fmla="*/ 0 h 36"/>
                <a:gd name="T12" fmla="*/ 16 w 40"/>
                <a:gd name="T13" fmla="*/ 0 h 36"/>
                <a:gd name="T14" fmla="*/ 16 w 40"/>
                <a:gd name="T15" fmla="*/ 0 h 36"/>
                <a:gd name="T16" fmla="*/ 16 w 40"/>
                <a:gd name="T17" fmla="*/ 0 h 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 h="36">
                  <a:moveTo>
                    <a:pt x="16" y="0"/>
                  </a:moveTo>
                  <a:lnTo>
                    <a:pt x="40" y="0"/>
                  </a:lnTo>
                  <a:lnTo>
                    <a:pt x="40" y="15"/>
                  </a:lnTo>
                  <a:lnTo>
                    <a:pt x="16" y="36"/>
                  </a:lnTo>
                  <a:lnTo>
                    <a:pt x="0" y="29"/>
                  </a:lnTo>
                  <a:lnTo>
                    <a:pt x="16" y="0"/>
                  </a:lnTo>
                  <a:close/>
                </a:path>
              </a:pathLst>
            </a:custGeom>
            <a:solidFill>
              <a:srgbClr val="FFFFFF"/>
            </a:solidFill>
            <a:ln w="6350">
              <a:solidFill>
                <a:srgbClr val="272525"/>
              </a:solidFill>
              <a:prstDash val="solid"/>
              <a:round/>
              <a:headEnd/>
              <a:tailEnd/>
            </a:ln>
          </p:spPr>
          <p:txBody>
            <a:bodyPr/>
            <a:lstStyle/>
            <a:p>
              <a:endParaRPr lang="en-US"/>
            </a:p>
          </p:txBody>
        </p:sp>
        <p:sp>
          <p:nvSpPr>
            <p:cNvPr id="4114" name="Freeform 12"/>
            <p:cNvSpPr>
              <a:spLocks/>
            </p:cNvSpPr>
            <p:nvPr/>
          </p:nvSpPr>
          <p:spPr bwMode="auto">
            <a:xfrm>
              <a:off x="5039" y="2263"/>
              <a:ext cx="40" cy="35"/>
            </a:xfrm>
            <a:custGeom>
              <a:avLst/>
              <a:gdLst>
                <a:gd name="T0" fmla="*/ 0 w 40"/>
                <a:gd name="T1" fmla="*/ 18 h 35"/>
                <a:gd name="T2" fmla="*/ 0 w 40"/>
                <a:gd name="T3" fmla="*/ 18 h 35"/>
                <a:gd name="T4" fmla="*/ 2 w 40"/>
                <a:gd name="T5" fmla="*/ 11 h 35"/>
                <a:gd name="T6" fmla="*/ 6 w 40"/>
                <a:gd name="T7" fmla="*/ 5 h 35"/>
                <a:gd name="T8" fmla="*/ 14 w 40"/>
                <a:gd name="T9" fmla="*/ 2 h 35"/>
                <a:gd name="T10" fmla="*/ 20 w 40"/>
                <a:gd name="T11" fmla="*/ 0 h 35"/>
                <a:gd name="T12" fmla="*/ 20 w 40"/>
                <a:gd name="T13" fmla="*/ 0 h 35"/>
                <a:gd name="T14" fmla="*/ 28 w 40"/>
                <a:gd name="T15" fmla="*/ 2 h 35"/>
                <a:gd name="T16" fmla="*/ 36 w 40"/>
                <a:gd name="T17" fmla="*/ 5 h 35"/>
                <a:gd name="T18" fmla="*/ 40 w 40"/>
                <a:gd name="T19" fmla="*/ 11 h 35"/>
                <a:gd name="T20" fmla="*/ 40 w 40"/>
                <a:gd name="T21" fmla="*/ 18 h 35"/>
                <a:gd name="T22" fmla="*/ 40 w 40"/>
                <a:gd name="T23" fmla="*/ 18 h 35"/>
                <a:gd name="T24" fmla="*/ 40 w 40"/>
                <a:gd name="T25" fmla="*/ 25 h 35"/>
                <a:gd name="T26" fmla="*/ 36 w 40"/>
                <a:gd name="T27" fmla="*/ 30 h 35"/>
                <a:gd name="T28" fmla="*/ 28 w 40"/>
                <a:gd name="T29" fmla="*/ 34 h 35"/>
                <a:gd name="T30" fmla="*/ 20 w 40"/>
                <a:gd name="T31" fmla="*/ 35 h 35"/>
                <a:gd name="T32" fmla="*/ 20 w 40"/>
                <a:gd name="T33" fmla="*/ 35 h 35"/>
                <a:gd name="T34" fmla="*/ 14 w 40"/>
                <a:gd name="T35" fmla="*/ 34 h 35"/>
                <a:gd name="T36" fmla="*/ 6 w 40"/>
                <a:gd name="T37" fmla="*/ 30 h 35"/>
                <a:gd name="T38" fmla="*/ 2 w 40"/>
                <a:gd name="T39" fmla="*/ 25 h 35"/>
                <a:gd name="T40" fmla="*/ 0 w 40"/>
                <a:gd name="T41" fmla="*/ 18 h 35"/>
                <a:gd name="T42" fmla="*/ 0 w 40"/>
                <a:gd name="T43" fmla="*/ 18 h 3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35">
                  <a:moveTo>
                    <a:pt x="0" y="18"/>
                  </a:moveTo>
                  <a:lnTo>
                    <a:pt x="0" y="18"/>
                  </a:lnTo>
                  <a:lnTo>
                    <a:pt x="2" y="11"/>
                  </a:lnTo>
                  <a:lnTo>
                    <a:pt x="6" y="5"/>
                  </a:lnTo>
                  <a:lnTo>
                    <a:pt x="14" y="2"/>
                  </a:lnTo>
                  <a:lnTo>
                    <a:pt x="20" y="0"/>
                  </a:lnTo>
                  <a:lnTo>
                    <a:pt x="28" y="2"/>
                  </a:lnTo>
                  <a:lnTo>
                    <a:pt x="36" y="5"/>
                  </a:lnTo>
                  <a:lnTo>
                    <a:pt x="40" y="11"/>
                  </a:lnTo>
                  <a:lnTo>
                    <a:pt x="40" y="18"/>
                  </a:lnTo>
                  <a:lnTo>
                    <a:pt x="40" y="25"/>
                  </a:lnTo>
                  <a:lnTo>
                    <a:pt x="36" y="30"/>
                  </a:lnTo>
                  <a:lnTo>
                    <a:pt x="28" y="34"/>
                  </a:lnTo>
                  <a:lnTo>
                    <a:pt x="20" y="35"/>
                  </a:lnTo>
                  <a:lnTo>
                    <a:pt x="14" y="34"/>
                  </a:lnTo>
                  <a:lnTo>
                    <a:pt x="6" y="30"/>
                  </a:lnTo>
                  <a:lnTo>
                    <a:pt x="2" y="25"/>
                  </a:lnTo>
                  <a:lnTo>
                    <a:pt x="0" y="18"/>
                  </a:lnTo>
                  <a:close/>
                </a:path>
              </a:pathLst>
            </a:custGeom>
            <a:solidFill>
              <a:srgbClr val="FFFFFF"/>
            </a:solidFill>
            <a:ln w="6350">
              <a:solidFill>
                <a:srgbClr val="272525"/>
              </a:solidFill>
              <a:prstDash val="solid"/>
              <a:round/>
              <a:headEnd/>
              <a:tailEnd/>
            </a:ln>
          </p:spPr>
          <p:txBody>
            <a:bodyPr/>
            <a:lstStyle/>
            <a:p>
              <a:endParaRPr lang="en-US"/>
            </a:p>
          </p:txBody>
        </p:sp>
        <p:sp>
          <p:nvSpPr>
            <p:cNvPr id="4115" name="Freeform 13"/>
            <p:cNvSpPr>
              <a:spLocks/>
            </p:cNvSpPr>
            <p:nvPr/>
          </p:nvSpPr>
          <p:spPr bwMode="auto">
            <a:xfrm>
              <a:off x="5018" y="2270"/>
              <a:ext cx="39" cy="36"/>
            </a:xfrm>
            <a:custGeom>
              <a:avLst/>
              <a:gdLst>
                <a:gd name="T0" fmla="*/ 0 w 39"/>
                <a:gd name="T1" fmla="*/ 18 h 36"/>
                <a:gd name="T2" fmla="*/ 0 w 39"/>
                <a:gd name="T3" fmla="*/ 18 h 36"/>
                <a:gd name="T4" fmla="*/ 2 w 39"/>
                <a:gd name="T5" fmla="*/ 11 h 36"/>
                <a:gd name="T6" fmla="*/ 6 w 39"/>
                <a:gd name="T7" fmla="*/ 6 h 36"/>
                <a:gd name="T8" fmla="*/ 12 w 39"/>
                <a:gd name="T9" fmla="*/ 2 h 36"/>
                <a:gd name="T10" fmla="*/ 20 w 39"/>
                <a:gd name="T11" fmla="*/ 0 h 36"/>
                <a:gd name="T12" fmla="*/ 20 w 39"/>
                <a:gd name="T13" fmla="*/ 0 h 36"/>
                <a:gd name="T14" fmla="*/ 27 w 39"/>
                <a:gd name="T15" fmla="*/ 2 h 36"/>
                <a:gd name="T16" fmla="*/ 33 w 39"/>
                <a:gd name="T17" fmla="*/ 6 h 36"/>
                <a:gd name="T18" fmla="*/ 37 w 39"/>
                <a:gd name="T19" fmla="*/ 11 h 36"/>
                <a:gd name="T20" fmla="*/ 39 w 39"/>
                <a:gd name="T21" fmla="*/ 18 h 36"/>
                <a:gd name="T22" fmla="*/ 39 w 39"/>
                <a:gd name="T23" fmla="*/ 18 h 36"/>
                <a:gd name="T24" fmla="*/ 37 w 39"/>
                <a:gd name="T25" fmla="*/ 25 h 36"/>
                <a:gd name="T26" fmla="*/ 33 w 39"/>
                <a:gd name="T27" fmla="*/ 30 h 36"/>
                <a:gd name="T28" fmla="*/ 27 w 39"/>
                <a:gd name="T29" fmla="*/ 34 h 36"/>
                <a:gd name="T30" fmla="*/ 20 w 39"/>
                <a:gd name="T31" fmla="*/ 36 h 36"/>
                <a:gd name="T32" fmla="*/ 20 w 39"/>
                <a:gd name="T33" fmla="*/ 36 h 36"/>
                <a:gd name="T34" fmla="*/ 12 w 39"/>
                <a:gd name="T35" fmla="*/ 34 h 36"/>
                <a:gd name="T36" fmla="*/ 6 w 39"/>
                <a:gd name="T37" fmla="*/ 30 h 36"/>
                <a:gd name="T38" fmla="*/ 2 w 39"/>
                <a:gd name="T39" fmla="*/ 25 h 36"/>
                <a:gd name="T40" fmla="*/ 0 w 39"/>
                <a:gd name="T41" fmla="*/ 18 h 36"/>
                <a:gd name="T42" fmla="*/ 0 w 39"/>
                <a:gd name="T43" fmla="*/ 18 h 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9" h="36">
                  <a:moveTo>
                    <a:pt x="0" y="18"/>
                  </a:moveTo>
                  <a:lnTo>
                    <a:pt x="0" y="18"/>
                  </a:lnTo>
                  <a:lnTo>
                    <a:pt x="2" y="11"/>
                  </a:lnTo>
                  <a:lnTo>
                    <a:pt x="6" y="6"/>
                  </a:lnTo>
                  <a:lnTo>
                    <a:pt x="12" y="2"/>
                  </a:lnTo>
                  <a:lnTo>
                    <a:pt x="20" y="0"/>
                  </a:lnTo>
                  <a:lnTo>
                    <a:pt x="27" y="2"/>
                  </a:lnTo>
                  <a:lnTo>
                    <a:pt x="33" y="6"/>
                  </a:lnTo>
                  <a:lnTo>
                    <a:pt x="37" y="11"/>
                  </a:lnTo>
                  <a:lnTo>
                    <a:pt x="39" y="18"/>
                  </a:lnTo>
                  <a:lnTo>
                    <a:pt x="37" y="25"/>
                  </a:lnTo>
                  <a:lnTo>
                    <a:pt x="33" y="30"/>
                  </a:lnTo>
                  <a:lnTo>
                    <a:pt x="27" y="34"/>
                  </a:lnTo>
                  <a:lnTo>
                    <a:pt x="20" y="36"/>
                  </a:lnTo>
                  <a:lnTo>
                    <a:pt x="12" y="34"/>
                  </a:lnTo>
                  <a:lnTo>
                    <a:pt x="6" y="30"/>
                  </a:lnTo>
                  <a:lnTo>
                    <a:pt x="2" y="25"/>
                  </a:lnTo>
                  <a:lnTo>
                    <a:pt x="0" y="18"/>
                  </a:lnTo>
                  <a:close/>
                </a:path>
              </a:pathLst>
            </a:custGeom>
            <a:solidFill>
              <a:srgbClr val="FFFFFF"/>
            </a:solidFill>
            <a:ln w="6350">
              <a:solidFill>
                <a:srgbClr val="272525"/>
              </a:solidFill>
              <a:prstDash val="solid"/>
              <a:round/>
              <a:headEnd/>
              <a:tailEnd/>
            </a:ln>
          </p:spPr>
          <p:txBody>
            <a:bodyPr/>
            <a:lstStyle/>
            <a:p>
              <a:endParaRPr lang="en-US"/>
            </a:p>
          </p:txBody>
        </p:sp>
        <p:sp>
          <p:nvSpPr>
            <p:cNvPr id="4116" name="Freeform 14"/>
            <p:cNvSpPr>
              <a:spLocks/>
            </p:cNvSpPr>
            <p:nvPr/>
          </p:nvSpPr>
          <p:spPr bwMode="auto">
            <a:xfrm>
              <a:off x="3446" y="2062"/>
              <a:ext cx="47" cy="88"/>
            </a:xfrm>
            <a:custGeom>
              <a:avLst/>
              <a:gdLst>
                <a:gd name="T0" fmla="*/ 24 w 47"/>
                <a:gd name="T1" fmla="*/ 0 h 88"/>
                <a:gd name="T2" fmla="*/ 47 w 47"/>
                <a:gd name="T3" fmla="*/ 0 h 88"/>
                <a:gd name="T4" fmla="*/ 47 w 47"/>
                <a:gd name="T5" fmla="*/ 14 h 88"/>
                <a:gd name="T6" fmla="*/ 39 w 47"/>
                <a:gd name="T7" fmla="*/ 21 h 88"/>
                <a:gd name="T8" fmla="*/ 32 w 47"/>
                <a:gd name="T9" fmla="*/ 56 h 88"/>
                <a:gd name="T10" fmla="*/ 32 w 47"/>
                <a:gd name="T11" fmla="*/ 56 h 88"/>
                <a:gd name="T12" fmla="*/ 32 w 47"/>
                <a:gd name="T13" fmla="*/ 85 h 88"/>
                <a:gd name="T14" fmla="*/ 22 w 47"/>
                <a:gd name="T15" fmla="*/ 88 h 88"/>
                <a:gd name="T16" fmla="*/ 0 w 47"/>
                <a:gd name="T17" fmla="*/ 56 h 88"/>
                <a:gd name="T18" fmla="*/ 24 w 47"/>
                <a:gd name="T19" fmla="*/ 0 h 88"/>
                <a:gd name="T20" fmla="*/ 24 w 47"/>
                <a:gd name="T21" fmla="*/ 0 h 88"/>
                <a:gd name="T22" fmla="*/ 24 w 47"/>
                <a:gd name="T23" fmla="*/ 0 h 8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7" h="88">
                  <a:moveTo>
                    <a:pt x="24" y="0"/>
                  </a:moveTo>
                  <a:lnTo>
                    <a:pt x="47" y="0"/>
                  </a:lnTo>
                  <a:lnTo>
                    <a:pt x="47" y="14"/>
                  </a:lnTo>
                  <a:lnTo>
                    <a:pt x="39" y="21"/>
                  </a:lnTo>
                  <a:lnTo>
                    <a:pt x="32" y="56"/>
                  </a:lnTo>
                  <a:lnTo>
                    <a:pt x="32" y="85"/>
                  </a:lnTo>
                  <a:lnTo>
                    <a:pt x="22" y="88"/>
                  </a:lnTo>
                  <a:lnTo>
                    <a:pt x="0" y="56"/>
                  </a:lnTo>
                  <a:lnTo>
                    <a:pt x="24" y="0"/>
                  </a:lnTo>
                  <a:close/>
                </a:path>
              </a:pathLst>
            </a:custGeom>
            <a:solidFill>
              <a:srgbClr val="ED1C24"/>
            </a:solidFill>
            <a:ln w="6350">
              <a:solidFill>
                <a:srgbClr val="272525"/>
              </a:solidFill>
              <a:prstDash val="solid"/>
              <a:round/>
              <a:headEnd/>
              <a:tailEnd/>
            </a:ln>
          </p:spPr>
          <p:txBody>
            <a:bodyPr/>
            <a:lstStyle/>
            <a:p>
              <a:endParaRPr lang="en-US"/>
            </a:p>
          </p:txBody>
        </p:sp>
        <p:sp>
          <p:nvSpPr>
            <p:cNvPr id="4117" name="Freeform 15"/>
            <p:cNvSpPr>
              <a:spLocks/>
            </p:cNvSpPr>
            <p:nvPr/>
          </p:nvSpPr>
          <p:spPr bwMode="auto">
            <a:xfrm>
              <a:off x="326" y="1053"/>
              <a:ext cx="659" cy="402"/>
            </a:xfrm>
            <a:custGeom>
              <a:avLst/>
              <a:gdLst>
                <a:gd name="T0" fmla="*/ 0 w 659"/>
                <a:gd name="T1" fmla="*/ 317 h 402"/>
                <a:gd name="T2" fmla="*/ 8 w 659"/>
                <a:gd name="T3" fmla="*/ 310 h 402"/>
                <a:gd name="T4" fmla="*/ 8 w 659"/>
                <a:gd name="T5" fmla="*/ 310 h 402"/>
                <a:gd name="T6" fmla="*/ 71 w 659"/>
                <a:gd name="T7" fmla="*/ 296 h 402"/>
                <a:gd name="T8" fmla="*/ 149 w 659"/>
                <a:gd name="T9" fmla="*/ 254 h 402"/>
                <a:gd name="T10" fmla="*/ 110 w 659"/>
                <a:gd name="T11" fmla="*/ 240 h 402"/>
                <a:gd name="T12" fmla="*/ 134 w 659"/>
                <a:gd name="T13" fmla="*/ 176 h 402"/>
                <a:gd name="T14" fmla="*/ 212 w 659"/>
                <a:gd name="T15" fmla="*/ 141 h 402"/>
                <a:gd name="T16" fmla="*/ 251 w 659"/>
                <a:gd name="T17" fmla="*/ 148 h 402"/>
                <a:gd name="T18" fmla="*/ 283 w 659"/>
                <a:gd name="T19" fmla="*/ 120 h 402"/>
                <a:gd name="T20" fmla="*/ 228 w 659"/>
                <a:gd name="T21" fmla="*/ 106 h 402"/>
                <a:gd name="T22" fmla="*/ 298 w 659"/>
                <a:gd name="T23" fmla="*/ 63 h 402"/>
                <a:gd name="T24" fmla="*/ 314 w 659"/>
                <a:gd name="T25" fmla="*/ 84 h 402"/>
                <a:gd name="T26" fmla="*/ 337 w 659"/>
                <a:gd name="T27" fmla="*/ 70 h 402"/>
                <a:gd name="T28" fmla="*/ 337 w 659"/>
                <a:gd name="T29" fmla="*/ 21 h 402"/>
                <a:gd name="T30" fmla="*/ 345 w 659"/>
                <a:gd name="T31" fmla="*/ 7 h 402"/>
                <a:gd name="T32" fmla="*/ 384 w 659"/>
                <a:gd name="T33" fmla="*/ 35 h 402"/>
                <a:gd name="T34" fmla="*/ 463 w 659"/>
                <a:gd name="T35" fmla="*/ 7 h 402"/>
                <a:gd name="T36" fmla="*/ 565 w 659"/>
                <a:gd name="T37" fmla="*/ 0 h 402"/>
                <a:gd name="T38" fmla="*/ 659 w 659"/>
                <a:gd name="T39" fmla="*/ 49 h 402"/>
                <a:gd name="T40" fmla="*/ 408 w 659"/>
                <a:gd name="T41" fmla="*/ 247 h 402"/>
                <a:gd name="T42" fmla="*/ 424 w 659"/>
                <a:gd name="T43" fmla="*/ 282 h 402"/>
                <a:gd name="T44" fmla="*/ 455 w 659"/>
                <a:gd name="T45" fmla="*/ 275 h 402"/>
                <a:gd name="T46" fmla="*/ 463 w 659"/>
                <a:gd name="T47" fmla="*/ 303 h 402"/>
                <a:gd name="T48" fmla="*/ 447 w 659"/>
                <a:gd name="T49" fmla="*/ 346 h 402"/>
                <a:gd name="T50" fmla="*/ 447 w 659"/>
                <a:gd name="T51" fmla="*/ 388 h 402"/>
                <a:gd name="T52" fmla="*/ 416 w 659"/>
                <a:gd name="T53" fmla="*/ 402 h 402"/>
                <a:gd name="T54" fmla="*/ 424 w 659"/>
                <a:gd name="T55" fmla="*/ 367 h 402"/>
                <a:gd name="T56" fmla="*/ 439 w 659"/>
                <a:gd name="T57" fmla="*/ 310 h 402"/>
                <a:gd name="T58" fmla="*/ 439 w 659"/>
                <a:gd name="T59" fmla="*/ 296 h 402"/>
                <a:gd name="T60" fmla="*/ 408 w 659"/>
                <a:gd name="T61" fmla="*/ 310 h 402"/>
                <a:gd name="T62" fmla="*/ 384 w 659"/>
                <a:gd name="T63" fmla="*/ 261 h 402"/>
                <a:gd name="T64" fmla="*/ 330 w 659"/>
                <a:gd name="T65" fmla="*/ 233 h 402"/>
                <a:gd name="T66" fmla="*/ 267 w 659"/>
                <a:gd name="T67" fmla="*/ 261 h 402"/>
                <a:gd name="T68" fmla="*/ 251 w 659"/>
                <a:gd name="T69" fmla="*/ 254 h 402"/>
                <a:gd name="T70" fmla="*/ 259 w 659"/>
                <a:gd name="T71" fmla="*/ 240 h 402"/>
                <a:gd name="T72" fmla="*/ 314 w 659"/>
                <a:gd name="T73" fmla="*/ 218 h 402"/>
                <a:gd name="T74" fmla="*/ 306 w 659"/>
                <a:gd name="T75" fmla="*/ 211 h 402"/>
                <a:gd name="T76" fmla="*/ 298 w 659"/>
                <a:gd name="T77" fmla="*/ 211 h 402"/>
                <a:gd name="T78" fmla="*/ 220 w 659"/>
                <a:gd name="T79" fmla="*/ 240 h 402"/>
                <a:gd name="T80" fmla="*/ 220 w 659"/>
                <a:gd name="T81" fmla="*/ 254 h 402"/>
                <a:gd name="T82" fmla="*/ 110 w 659"/>
                <a:gd name="T83" fmla="*/ 303 h 402"/>
                <a:gd name="T84" fmla="*/ 79 w 659"/>
                <a:gd name="T85" fmla="*/ 317 h 402"/>
                <a:gd name="T86" fmla="*/ 8 w 659"/>
                <a:gd name="T87" fmla="*/ 317 h 402"/>
                <a:gd name="T88" fmla="*/ 0 w 659"/>
                <a:gd name="T89" fmla="*/ 317 h 402"/>
                <a:gd name="T90" fmla="*/ 0 w 659"/>
                <a:gd name="T91" fmla="*/ 317 h 40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659" h="402">
                  <a:moveTo>
                    <a:pt x="0" y="317"/>
                  </a:moveTo>
                  <a:lnTo>
                    <a:pt x="8" y="310"/>
                  </a:lnTo>
                  <a:lnTo>
                    <a:pt x="71" y="296"/>
                  </a:lnTo>
                  <a:lnTo>
                    <a:pt x="149" y="254"/>
                  </a:lnTo>
                  <a:lnTo>
                    <a:pt x="110" y="240"/>
                  </a:lnTo>
                  <a:lnTo>
                    <a:pt x="134" y="176"/>
                  </a:lnTo>
                  <a:lnTo>
                    <a:pt x="212" y="141"/>
                  </a:lnTo>
                  <a:lnTo>
                    <a:pt x="251" y="148"/>
                  </a:lnTo>
                  <a:lnTo>
                    <a:pt x="283" y="120"/>
                  </a:lnTo>
                  <a:lnTo>
                    <a:pt x="228" y="106"/>
                  </a:lnTo>
                  <a:lnTo>
                    <a:pt x="298" y="63"/>
                  </a:lnTo>
                  <a:lnTo>
                    <a:pt x="314" y="84"/>
                  </a:lnTo>
                  <a:lnTo>
                    <a:pt x="337" y="70"/>
                  </a:lnTo>
                  <a:lnTo>
                    <a:pt x="337" y="21"/>
                  </a:lnTo>
                  <a:lnTo>
                    <a:pt x="345" y="7"/>
                  </a:lnTo>
                  <a:lnTo>
                    <a:pt x="384" y="35"/>
                  </a:lnTo>
                  <a:lnTo>
                    <a:pt x="463" y="7"/>
                  </a:lnTo>
                  <a:lnTo>
                    <a:pt x="565" y="0"/>
                  </a:lnTo>
                  <a:lnTo>
                    <a:pt x="659" y="49"/>
                  </a:lnTo>
                  <a:lnTo>
                    <a:pt x="408" y="247"/>
                  </a:lnTo>
                  <a:lnTo>
                    <a:pt x="424" y="282"/>
                  </a:lnTo>
                  <a:lnTo>
                    <a:pt x="455" y="275"/>
                  </a:lnTo>
                  <a:lnTo>
                    <a:pt x="463" y="303"/>
                  </a:lnTo>
                  <a:lnTo>
                    <a:pt x="447" y="346"/>
                  </a:lnTo>
                  <a:lnTo>
                    <a:pt x="447" y="388"/>
                  </a:lnTo>
                  <a:lnTo>
                    <a:pt x="416" y="402"/>
                  </a:lnTo>
                  <a:lnTo>
                    <a:pt x="424" y="367"/>
                  </a:lnTo>
                  <a:lnTo>
                    <a:pt x="439" y="310"/>
                  </a:lnTo>
                  <a:lnTo>
                    <a:pt x="439" y="296"/>
                  </a:lnTo>
                  <a:lnTo>
                    <a:pt x="408" y="310"/>
                  </a:lnTo>
                  <a:lnTo>
                    <a:pt x="384" y="261"/>
                  </a:lnTo>
                  <a:lnTo>
                    <a:pt x="330" y="233"/>
                  </a:lnTo>
                  <a:lnTo>
                    <a:pt x="267" y="261"/>
                  </a:lnTo>
                  <a:lnTo>
                    <a:pt x="251" y="254"/>
                  </a:lnTo>
                  <a:lnTo>
                    <a:pt x="259" y="240"/>
                  </a:lnTo>
                  <a:lnTo>
                    <a:pt x="314" y="218"/>
                  </a:lnTo>
                  <a:lnTo>
                    <a:pt x="306" y="211"/>
                  </a:lnTo>
                  <a:lnTo>
                    <a:pt x="298" y="211"/>
                  </a:lnTo>
                  <a:lnTo>
                    <a:pt x="220" y="240"/>
                  </a:lnTo>
                  <a:lnTo>
                    <a:pt x="220" y="254"/>
                  </a:lnTo>
                  <a:lnTo>
                    <a:pt x="110" y="303"/>
                  </a:lnTo>
                  <a:lnTo>
                    <a:pt x="79" y="317"/>
                  </a:lnTo>
                  <a:lnTo>
                    <a:pt x="8" y="317"/>
                  </a:lnTo>
                  <a:lnTo>
                    <a:pt x="0" y="317"/>
                  </a:lnTo>
                  <a:close/>
                </a:path>
              </a:pathLst>
            </a:custGeom>
            <a:solidFill>
              <a:srgbClr val="ED1C24"/>
            </a:solidFill>
            <a:ln w="6350">
              <a:solidFill>
                <a:srgbClr val="272525"/>
              </a:solidFill>
              <a:prstDash val="solid"/>
              <a:round/>
              <a:headEnd/>
              <a:tailEnd/>
            </a:ln>
          </p:spPr>
          <p:txBody>
            <a:bodyPr/>
            <a:lstStyle/>
            <a:p>
              <a:endParaRPr lang="en-US"/>
            </a:p>
          </p:txBody>
        </p:sp>
        <p:sp>
          <p:nvSpPr>
            <p:cNvPr id="4118" name="Freeform 16"/>
            <p:cNvSpPr>
              <a:spLocks/>
            </p:cNvSpPr>
            <p:nvPr/>
          </p:nvSpPr>
          <p:spPr bwMode="auto">
            <a:xfrm>
              <a:off x="710" y="1406"/>
              <a:ext cx="24" cy="28"/>
            </a:xfrm>
            <a:custGeom>
              <a:avLst/>
              <a:gdLst>
                <a:gd name="T0" fmla="*/ 8 w 24"/>
                <a:gd name="T1" fmla="*/ 0 h 28"/>
                <a:gd name="T2" fmla="*/ 24 w 24"/>
                <a:gd name="T3" fmla="*/ 0 h 28"/>
                <a:gd name="T4" fmla="*/ 16 w 24"/>
                <a:gd name="T5" fmla="*/ 28 h 28"/>
                <a:gd name="T6" fmla="*/ 0 w 24"/>
                <a:gd name="T7" fmla="*/ 28 h 28"/>
                <a:gd name="T8" fmla="*/ 8 w 24"/>
                <a:gd name="T9" fmla="*/ 0 h 28"/>
                <a:gd name="T10" fmla="*/ 8 w 24"/>
                <a:gd name="T11" fmla="*/ 0 h 28"/>
                <a:gd name="T12" fmla="*/ 8 w 24"/>
                <a:gd name="T13" fmla="*/ 0 h 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 h="28">
                  <a:moveTo>
                    <a:pt x="8" y="0"/>
                  </a:moveTo>
                  <a:lnTo>
                    <a:pt x="24" y="0"/>
                  </a:lnTo>
                  <a:lnTo>
                    <a:pt x="16" y="28"/>
                  </a:lnTo>
                  <a:lnTo>
                    <a:pt x="0" y="28"/>
                  </a:lnTo>
                  <a:lnTo>
                    <a:pt x="8" y="0"/>
                  </a:lnTo>
                  <a:close/>
                </a:path>
              </a:pathLst>
            </a:custGeom>
            <a:solidFill>
              <a:srgbClr val="ED1C24"/>
            </a:solidFill>
            <a:ln w="6350">
              <a:solidFill>
                <a:srgbClr val="272525"/>
              </a:solidFill>
              <a:prstDash val="solid"/>
              <a:round/>
              <a:headEnd/>
              <a:tailEnd/>
            </a:ln>
          </p:spPr>
          <p:txBody>
            <a:bodyPr/>
            <a:lstStyle/>
            <a:p>
              <a:endParaRPr lang="en-US"/>
            </a:p>
          </p:txBody>
        </p:sp>
        <p:sp>
          <p:nvSpPr>
            <p:cNvPr id="4119" name="Freeform 17"/>
            <p:cNvSpPr>
              <a:spLocks/>
            </p:cNvSpPr>
            <p:nvPr/>
          </p:nvSpPr>
          <p:spPr bwMode="auto">
            <a:xfrm>
              <a:off x="271" y="1363"/>
              <a:ext cx="32" cy="21"/>
            </a:xfrm>
            <a:custGeom>
              <a:avLst/>
              <a:gdLst>
                <a:gd name="T0" fmla="*/ 0 w 32"/>
                <a:gd name="T1" fmla="*/ 14 h 21"/>
                <a:gd name="T2" fmla="*/ 24 w 32"/>
                <a:gd name="T3" fmla="*/ 0 h 21"/>
                <a:gd name="T4" fmla="*/ 32 w 32"/>
                <a:gd name="T5" fmla="*/ 14 h 21"/>
                <a:gd name="T6" fmla="*/ 8 w 32"/>
                <a:gd name="T7" fmla="*/ 21 h 21"/>
                <a:gd name="T8" fmla="*/ 0 w 32"/>
                <a:gd name="T9" fmla="*/ 14 h 21"/>
                <a:gd name="T10" fmla="*/ 0 w 32"/>
                <a:gd name="T11" fmla="*/ 14 h 21"/>
                <a:gd name="T12" fmla="*/ 0 w 32"/>
                <a:gd name="T13" fmla="*/ 14 h 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2" h="21">
                  <a:moveTo>
                    <a:pt x="0" y="14"/>
                  </a:moveTo>
                  <a:lnTo>
                    <a:pt x="24" y="0"/>
                  </a:lnTo>
                  <a:lnTo>
                    <a:pt x="32" y="14"/>
                  </a:lnTo>
                  <a:lnTo>
                    <a:pt x="8" y="21"/>
                  </a:lnTo>
                  <a:lnTo>
                    <a:pt x="0" y="14"/>
                  </a:lnTo>
                  <a:close/>
                </a:path>
              </a:pathLst>
            </a:custGeom>
            <a:solidFill>
              <a:srgbClr val="ED1C24"/>
            </a:solidFill>
            <a:ln w="6350">
              <a:solidFill>
                <a:srgbClr val="272525"/>
              </a:solidFill>
              <a:prstDash val="solid"/>
              <a:round/>
              <a:headEnd/>
              <a:tailEnd/>
            </a:ln>
          </p:spPr>
          <p:txBody>
            <a:bodyPr/>
            <a:lstStyle/>
            <a:p>
              <a:endParaRPr lang="en-US"/>
            </a:p>
          </p:txBody>
        </p:sp>
        <p:sp>
          <p:nvSpPr>
            <p:cNvPr id="4120" name="Freeform 18"/>
            <p:cNvSpPr>
              <a:spLocks/>
            </p:cNvSpPr>
            <p:nvPr/>
          </p:nvSpPr>
          <p:spPr bwMode="auto">
            <a:xfrm>
              <a:off x="209" y="1391"/>
              <a:ext cx="39" cy="8"/>
            </a:xfrm>
            <a:custGeom>
              <a:avLst/>
              <a:gdLst>
                <a:gd name="T0" fmla="*/ 0 w 39"/>
                <a:gd name="T1" fmla="*/ 0 h 8"/>
                <a:gd name="T2" fmla="*/ 39 w 39"/>
                <a:gd name="T3" fmla="*/ 0 h 8"/>
                <a:gd name="T4" fmla="*/ 31 w 39"/>
                <a:gd name="T5" fmla="*/ 8 h 8"/>
                <a:gd name="T6" fmla="*/ 0 w 39"/>
                <a:gd name="T7" fmla="*/ 8 h 8"/>
                <a:gd name="T8" fmla="*/ 0 w 39"/>
                <a:gd name="T9" fmla="*/ 8 h 8"/>
                <a:gd name="T10" fmla="*/ 0 w 39"/>
                <a:gd name="T11" fmla="*/ 0 h 8"/>
                <a:gd name="T12" fmla="*/ 0 w 39"/>
                <a:gd name="T13" fmla="*/ 0 h 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9" h="8">
                  <a:moveTo>
                    <a:pt x="0" y="0"/>
                  </a:moveTo>
                  <a:lnTo>
                    <a:pt x="39" y="0"/>
                  </a:lnTo>
                  <a:lnTo>
                    <a:pt x="31" y="8"/>
                  </a:lnTo>
                  <a:lnTo>
                    <a:pt x="0" y="8"/>
                  </a:lnTo>
                  <a:lnTo>
                    <a:pt x="0" y="0"/>
                  </a:lnTo>
                  <a:close/>
                </a:path>
              </a:pathLst>
            </a:custGeom>
            <a:solidFill>
              <a:srgbClr val="ED1C24"/>
            </a:solidFill>
            <a:ln w="6350">
              <a:solidFill>
                <a:srgbClr val="272525"/>
              </a:solidFill>
              <a:prstDash val="solid"/>
              <a:round/>
              <a:headEnd/>
              <a:tailEnd/>
            </a:ln>
          </p:spPr>
          <p:txBody>
            <a:bodyPr/>
            <a:lstStyle/>
            <a:p>
              <a:endParaRPr lang="en-US"/>
            </a:p>
          </p:txBody>
        </p:sp>
        <p:sp>
          <p:nvSpPr>
            <p:cNvPr id="4121" name="Freeform 19" descr="Dark upward diagonal"/>
            <p:cNvSpPr>
              <a:spLocks/>
            </p:cNvSpPr>
            <p:nvPr/>
          </p:nvSpPr>
          <p:spPr bwMode="auto">
            <a:xfrm>
              <a:off x="3242" y="2298"/>
              <a:ext cx="322" cy="477"/>
            </a:xfrm>
            <a:custGeom>
              <a:avLst/>
              <a:gdLst>
                <a:gd name="T0" fmla="*/ 47 w 322"/>
                <a:gd name="T1" fmla="*/ 32 h 477"/>
                <a:gd name="T2" fmla="*/ 212 w 322"/>
                <a:gd name="T3" fmla="*/ 32 h 477"/>
                <a:gd name="T4" fmla="*/ 234 w 322"/>
                <a:gd name="T5" fmla="*/ 30 h 477"/>
                <a:gd name="T6" fmla="*/ 238 w 322"/>
                <a:gd name="T7" fmla="*/ 25 h 477"/>
                <a:gd name="T8" fmla="*/ 245 w 322"/>
                <a:gd name="T9" fmla="*/ 22 h 477"/>
                <a:gd name="T10" fmla="*/ 243 w 322"/>
                <a:gd name="T11" fmla="*/ 11 h 477"/>
                <a:gd name="T12" fmla="*/ 251 w 322"/>
                <a:gd name="T13" fmla="*/ 13 h 477"/>
                <a:gd name="T14" fmla="*/ 257 w 322"/>
                <a:gd name="T15" fmla="*/ 0 h 477"/>
                <a:gd name="T16" fmla="*/ 283 w 322"/>
                <a:gd name="T17" fmla="*/ 46 h 477"/>
                <a:gd name="T18" fmla="*/ 306 w 322"/>
                <a:gd name="T19" fmla="*/ 89 h 477"/>
                <a:gd name="T20" fmla="*/ 306 w 322"/>
                <a:gd name="T21" fmla="*/ 103 h 477"/>
                <a:gd name="T22" fmla="*/ 322 w 322"/>
                <a:gd name="T23" fmla="*/ 138 h 477"/>
                <a:gd name="T24" fmla="*/ 290 w 322"/>
                <a:gd name="T25" fmla="*/ 159 h 477"/>
                <a:gd name="T26" fmla="*/ 290 w 322"/>
                <a:gd name="T27" fmla="*/ 209 h 477"/>
                <a:gd name="T28" fmla="*/ 283 w 322"/>
                <a:gd name="T29" fmla="*/ 223 h 477"/>
                <a:gd name="T30" fmla="*/ 283 w 322"/>
                <a:gd name="T31" fmla="*/ 251 h 477"/>
                <a:gd name="T32" fmla="*/ 275 w 322"/>
                <a:gd name="T33" fmla="*/ 258 h 477"/>
                <a:gd name="T34" fmla="*/ 259 w 322"/>
                <a:gd name="T35" fmla="*/ 286 h 477"/>
                <a:gd name="T36" fmla="*/ 251 w 322"/>
                <a:gd name="T37" fmla="*/ 300 h 477"/>
                <a:gd name="T38" fmla="*/ 251 w 322"/>
                <a:gd name="T39" fmla="*/ 336 h 477"/>
                <a:gd name="T40" fmla="*/ 243 w 322"/>
                <a:gd name="T41" fmla="*/ 385 h 477"/>
                <a:gd name="T42" fmla="*/ 251 w 322"/>
                <a:gd name="T43" fmla="*/ 399 h 477"/>
                <a:gd name="T44" fmla="*/ 259 w 322"/>
                <a:gd name="T45" fmla="*/ 406 h 477"/>
                <a:gd name="T46" fmla="*/ 267 w 322"/>
                <a:gd name="T47" fmla="*/ 427 h 477"/>
                <a:gd name="T48" fmla="*/ 267 w 322"/>
                <a:gd name="T49" fmla="*/ 427 h 477"/>
                <a:gd name="T50" fmla="*/ 259 w 322"/>
                <a:gd name="T51" fmla="*/ 442 h 477"/>
                <a:gd name="T52" fmla="*/ 236 w 322"/>
                <a:gd name="T53" fmla="*/ 456 h 477"/>
                <a:gd name="T54" fmla="*/ 228 w 322"/>
                <a:gd name="T55" fmla="*/ 456 h 477"/>
                <a:gd name="T56" fmla="*/ 212 w 322"/>
                <a:gd name="T57" fmla="*/ 470 h 477"/>
                <a:gd name="T58" fmla="*/ 196 w 322"/>
                <a:gd name="T59" fmla="*/ 470 h 477"/>
                <a:gd name="T60" fmla="*/ 181 w 322"/>
                <a:gd name="T61" fmla="*/ 477 h 477"/>
                <a:gd name="T62" fmla="*/ 157 w 322"/>
                <a:gd name="T63" fmla="*/ 456 h 477"/>
                <a:gd name="T64" fmla="*/ 118 w 322"/>
                <a:gd name="T65" fmla="*/ 449 h 477"/>
                <a:gd name="T66" fmla="*/ 102 w 322"/>
                <a:gd name="T67" fmla="*/ 435 h 477"/>
                <a:gd name="T68" fmla="*/ 102 w 322"/>
                <a:gd name="T69" fmla="*/ 413 h 477"/>
                <a:gd name="T70" fmla="*/ 94 w 322"/>
                <a:gd name="T71" fmla="*/ 406 h 477"/>
                <a:gd name="T72" fmla="*/ 79 w 322"/>
                <a:gd name="T73" fmla="*/ 399 h 477"/>
                <a:gd name="T74" fmla="*/ 71 w 322"/>
                <a:gd name="T75" fmla="*/ 385 h 477"/>
                <a:gd name="T76" fmla="*/ 63 w 322"/>
                <a:gd name="T77" fmla="*/ 350 h 477"/>
                <a:gd name="T78" fmla="*/ 40 w 322"/>
                <a:gd name="T79" fmla="*/ 350 h 477"/>
                <a:gd name="T80" fmla="*/ 32 w 322"/>
                <a:gd name="T81" fmla="*/ 336 h 477"/>
                <a:gd name="T82" fmla="*/ 16 w 322"/>
                <a:gd name="T83" fmla="*/ 308 h 477"/>
                <a:gd name="T84" fmla="*/ 0 w 322"/>
                <a:gd name="T85" fmla="*/ 258 h 477"/>
                <a:gd name="T86" fmla="*/ 0 w 322"/>
                <a:gd name="T87" fmla="*/ 223 h 477"/>
                <a:gd name="T88" fmla="*/ 8 w 322"/>
                <a:gd name="T89" fmla="*/ 202 h 477"/>
                <a:gd name="T90" fmla="*/ 24 w 322"/>
                <a:gd name="T91" fmla="*/ 195 h 477"/>
                <a:gd name="T92" fmla="*/ 24 w 322"/>
                <a:gd name="T93" fmla="*/ 145 h 477"/>
                <a:gd name="T94" fmla="*/ 24 w 322"/>
                <a:gd name="T95" fmla="*/ 131 h 477"/>
                <a:gd name="T96" fmla="*/ 24 w 322"/>
                <a:gd name="T97" fmla="*/ 131 h 477"/>
                <a:gd name="T98" fmla="*/ 24 w 322"/>
                <a:gd name="T99" fmla="*/ 75 h 477"/>
                <a:gd name="T100" fmla="*/ 47 w 322"/>
                <a:gd name="T101" fmla="*/ 75 h 477"/>
                <a:gd name="T102" fmla="*/ 47 w 322"/>
                <a:gd name="T103" fmla="*/ 32 h 477"/>
                <a:gd name="T104" fmla="*/ 47 w 322"/>
                <a:gd name="T105" fmla="*/ 32 h 477"/>
                <a:gd name="T106" fmla="*/ 47 w 322"/>
                <a:gd name="T107" fmla="*/ 32 h 47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322" h="477">
                  <a:moveTo>
                    <a:pt x="47" y="32"/>
                  </a:moveTo>
                  <a:lnTo>
                    <a:pt x="212" y="32"/>
                  </a:lnTo>
                  <a:lnTo>
                    <a:pt x="234" y="30"/>
                  </a:lnTo>
                  <a:lnTo>
                    <a:pt x="238" y="25"/>
                  </a:lnTo>
                  <a:lnTo>
                    <a:pt x="245" y="22"/>
                  </a:lnTo>
                  <a:lnTo>
                    <a:pt x="243" y="11"/>
                  </a:lnTo>
                  <a:lnTo>
                    <a:pt x="251" y="13"/>
                  </a:lnTo>
                  <a:lnTo>
                    <a:pt x="257" y="0"/>
                  </a:lnTo>
                  <a:lnTo>
                    <a:pt x="283" y="46"/>
                  </a:lnTo>
                  <a:lnTo>
                    <a:pt x="306" y="89"/>
                  </a:lnTo>
                  <a:lnTo>
                    <a:pt x="306" y="103"/>
                  </a:lnTo>
                  <a:lnTo>
                    <a:pt x="322" y="138"/>
                  </a:lnTo>
                  <a:lnTo>
                    <a:pt x="290" y="159"/>
                  </a:lnTo>
                  <a:lnTo>
                    <a:pt x="290" y="209"/>
                  </a:lnTo>
                  <a:lnTo>
                    <a:pt x="283" y="223"/>
                  </a:lnTo>
                  <a:lnTo>
                    <a:pt x="283" y="251"/>
                  </a:lnTo>
                  <a:lnTo>
                    <a:pt x="275" y="258"/>
                  </a:lnTo>
                  <a:lnTo>
                    <a:pt x="259" y="286"/>
                  </a:lnTo>
                  <a:lnTo>
                    <a:pt x="251" y="300"/>
                  </a:lnTo>
                  <a:lnTo>
                    <a:pt x="251" y="336"/>
                  </a:lnTo>
                  <a:lnTo>
                    <a:pt x="243" y="385"/>
                  </a:lnTo>
                  <a:lnTo>
                    <a:pt x="251" y="399"/>
                  </a:lnTo>
                  <a:lnTo>
                    <a:pt x="259" y="406"/>
                  </a:lnTo>
                  <a:lnTo>
                    <a:pt x="267" y="427"/>
                  </a:lnTo>
                  <a:lnTo>
                    <a:pt x="259" y="442"/>
                  </a:lnTo>
                  <a:lnTo>
                    <a:pt x="236" y="456"/>
                  </a:lnTo>
                  <a:lnTo>
                    <a:pt x="228" y="456"/>
                  </a:lnTo>
                  <a:lnTo>
                    <a:pt x="212" y="470"/>
                  </a:lnTo>
                  <a:lnTo>
                    <a:pt x="196" y="470"/>
                  </a:lnTo>
                  <a:lnTo>
                    <a:pt x="181" y="477"/>
                  </a:lnTo>
                  <a:lnTo>
                    <a:pt x="157" y="456"/>
                  </a:lnTo>
                  <a:lnTo>
                    <a:pt x="118" y="449"/>
                  </a:lnTo>
                  <a:lnTo>
                    <a:pt x="102" y="435"/>
                  </a:lnTo>
                  <a:lnTo>
                    <a:pt x="102" y="413"/>
                  </a:lnTo>
                  <a:lnTo>
                    <a:pt x="94" y="406"/>
                  </a:lnTo>
                  <a:lnTo>
                    <a:pt x="79" y="399"/>
                  </a:lnTo>
                  <a:lnTo>
                    <a:pt x="71" y="385"/>
                  </a:lnTo>
                  <a:lnTo>
                    <a:pt x="63" y="350"/>
                  </a:lnTo>
                  <a:lnTo>
                    <a:pt x="40" y="350"/>
                  </a:lnTo>
                  <a:lnTo>
                    <a:pt x="32" y="336"/>
                  </a:lnTo>
                  <a:lnTo>
                    <a:pt x="16" y="308"/>
                  </a:lnTo>
                  <a:lnTo>
                    <a:pt x="0" y="258"/>
                  </a:lnTo>
                  <a:lnTo>
                    <a:pt x="0" y="223"/>
                  </a:lnTo>
                  <a:lnTo>
                    <a:pt x="8" y="202"/>
                  </a:lnTo>
                  <a:lnTo>
                    <a:pt x="24" y="195"/>
                  </a:lnTo>
                  <a:lnTo>
                    <a:pt x="24" y="145"/>
                  </a:lnTo>
                  <a:lnTo>
                    <a:pt x="24" y="131"/>
                  </a:lnTo>
                  <a:lnTo>
                    <a:pt x="24" y="75"/>
                  </a:lnTo>
                  <a:lnTo>
                    <a:pt x="47" y="75"/>
                  </a:lnTo>
                  <a:lnTo>
                    <a:pt x="47" y="32"/>
                  </a:lnTo>
                  <a:close/>
                </a:path>
              </a:pathLst>
            </a:custGeom>
            <a:pattFill prst="dkUpDiag">
              <a:fgClr>
                <a:srgbClr val="ED1C24"/>
              </a:fgClr>
              <a:bgClr>
                <a:srgbClr val="FFFFFF"/>
              </a:bgClr>
            </a:pattFill>
            <a:ln w="6350" cap="flat" cmpd="sng">
              <a:solidFill>
                <a:srgbClr val="272525"/>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122" name="Freeform 20"/>
            <p:cNvSpPr>
              <a:spLocks/>
            </p:cNvSpPr>
            <p:nvPr/>
          </p:nvSpPr>
          <p:spPr bwMode="auto">
            <a:xfrm>
              <a:off x="3472" y="2090"/>
              <a:ext cx="429" cy="388"/>
            </a:xfrm>
            <a:custGeom>
              <a:avLst/>
              <a:gdLst>
                <a:gd name="T0" fmla="*/ 6 w 429"/>
                <a:gd name="T1" fmla="*/ 57 h 388"/>
                <a:gd name="T2" fmla="*/ 53 w 429"/>
                <a:gd name="T3" fmla="*/ 64 h 388"/>
                <a:gd name="T4" fmla="*/ 60 w 429"/>
                <a:gd name="T5" fmla="*/ 57 h 388"/>
                <a:gd name="T6" fmla="*/ 45 w 429"/>
                <a:gd name="T7" fmla="*/ 28 h 388"/>
                <a:gd name="T8" fmla="*/ 45 w 429"/>
                <a:gd name="T9" fmla="*/ 21 h 388"/>
                <a:gd name="T10" fmla="*/ 76 w 429"/>
                <a:gd name="T11" fmla="*/ 0 h 388"/>
                <a:gd name="T12" fmla="*/ 186 w 429"/>
                <a:gd name="T13" fmla="*/ 36 h 388"/>
                <a:gd name="T14" fmla="*/ 186 w 429"/>
                <a:gd name="T15" fmla="*/ 57 h 388"/>
                <a:gd name="T16" fmla="*/ 202 w 429"/>
                <a:gd name="T17" fmla="*/ 64 h 388"/>
                <a:gd name="T18" fmla="*/ 233 w 429"/>
                <a:gd name="T19" fmla="*/ 64 h 388"/>
                <a:gd name="T20" fmla="*/ 233 w 429"/>
                <a:gd name="T21" fmla="*/ 78 h 388"/>
                <a:gd name="T22" fmla="*/ 264 w 429"/>
                <a:gd name="T23" fmla="*/ 78 h 388"/>
                <a:gd name="T24" fmla="*/ 296 w 429"/>
                <a:gd name="T25" fmla="*/ 134 h 388"/>
                <a:gd name="T26" fmla="*/ 311 w 429"/>
                <a:gd name="T27" fmla="*/ 156 h 388"/>
                <a:gd name="T28" fmla="*/ 311 w 429"/>
                <a:gd name="T29" fmla="*/ 184 h 388"/>
                <a:gd name="T30" fmla="*/ 327 w 429"/>
                <a:gd name="T31" fmla="*/ 191 h 388"/>
                <a:gd name="T32" fmla="*/ 343 w 429"/>
                <a:gd name="T33" fmla="*/ 184 h 388"/>
                <a:gd name="T34" fmla="*/ 358 w 429"/>
                <a:gd name="T35" fmla="*/ 212 h 388"/>
                <a:gd name="T36" fmla="*/ 429 w 429"/>
                <a:gd name="T37" fmla="*/ 219 h 388"/>
                <a:gd name="T38" fmla="*/ 429 w 429"/>
                <a:gd name="T39" fmla="*/ 254 h 388"/>
                <a:gd name="T40" fmla="*/ 421 w 429"/>
                <a:gd name="T41" fmla="*/ 268 h 388"/>
                <a:gd name="T42" fmla="*/ 398 w 429"/>
                <a:gd name="T43" fmla="*/ 304 h 388"/>
                <a:gd name="T44" fmla="*/ 366 w 429"/>
                <a:gd name="T45" fmla="*/ 318 h 388"/>
                <a:gd name="T46" fmla="*/ 327 w 429"/>
                <a:gd name="T47" fmla="*/ 332 h 388"/>
                <a:gd name="T48" fmla="*/ 280 w 429"/>
                <a:gd name="T49" fmla="*/ 381 h 388"/>
                <a:gd name="T50" fmla="*/ 264 w 429"/>
                <a:gd name="T51" fmla="*/ 388 h 388"/>
                <a:gd name="T52" fmla="*/ 249 w 429"/>
                <a:gd name="T53" fmla="*/ 353 h 388"/>
                <a:gd name="T54" fmla="*/ 209 w 429"/>
                <a:gd name="T55" fmla="*/ 353 h 388"/>
                <a:gd name="T56" fmla="*/ 178 w 429"/>
                <a:gd name="T57" fmla="*/ 388 h 388"/>
                <a:gd name="T58" fmla="*/ 178 w 429"/>
                <a:gd name="T59" fmla="*/ 360 h 388"/>
                <a:gd name="T60" fmla="*/ 92 w 429"/>
                <a:gd name="T61" fmla="*/ 261 h 388"/>
                <a:gd name="T62" fmla="*/ 76 w 429"/>
                <a:gd name="T63" fmla="*/ 198 h 388"/>
                <a:gd name="T64" fmla="*/ 60 w 429"/>
                <a:gd name="T65" fmla="*/ 191 h 388"/>
                <a:gd name="T66" fmla="*/ 21 w 429"/>
                <a:gd name="T67" fmla="*/ 120 h 388"/>
                <a:gd name="T68" fmla="*/ 0 w 429"/>
                <a:gd name="T69" fmla="*/ 108 h 388"/>
                <a:gd name="T70" fmla="*/ 6 w 429"/>
                <a:gd name="T71" fmla="*/ 57 h 388"/>
                <a:gd name="T72" fmla="*/ 6 w 429"/>
                <a:gd name="T73" fmla="*/ 57 h 388"/>
                <a:gd name="T74" fmla="*/ 6 w 429"/>
                <a:gd name="T75" fmla="*/ 57 h 38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29" h="388">
                  <a:moveTo>
                    <a:pt x="6" y="57"/>
                  </a:moveTo>
                  <a:lnTo>
                    <a:pt x="53" y="64"/>
                  </a:lnTo>
                  <a:lnTo>
                    <a:pt x="60" y="57"/>
                  </a:lnTo>
                  <a:lnTo>
                    <a:pt x="45" y="28"/>
                  </a:lnTo>
                  <a:lnTo>
                    <a:pt x="45" y="21"/>
                  </a:lnTo>
                  <a:lnTo>
                    <a:pt x="76" y="0"/>
                  </a:lnTo>
                  <a:lnTo>
                    <a:pt x="186" y="36"/>
                  </a:lnTo>
                  <a:lnTo>
                    <a:pt x="186" y="57"/>
                  </a:lnTo>
                  <a:lnTo>
                    <a:pt x="202" y="64"/>
                  </a:lnTo>
                  <a:lnTo>
                    <a:pt x="233" y="64"/>
                  </a:lnTo>
                  <a:lnTo>
                    <a:pt x="233" y="78"/>
                  </a:lnTo>
                  <a:lnTo>
                    <a:pt x="264" y="78"/>
                  </a:lnTo>
                  <a:lnTo>
                    <a:pt x="296" y="134"/>
                  </a:lnTo>
                  <a:lnTo>
                    <a:pt x="311" y="156"/>
                  </a:lnTo>
                  <a:lnTo>
                    <a:pt x="311" y="184"/>
                  </a:lnTo>
                  <a:lnTo>
                    <a:pt x="327" y="191"/>
                  </a:lnTo>
                  <a:lnTo>
                    <a:pt x="343" y="184"/>
                  </a:lnTo>
                  <a:lnTo>
                    <a:pt x="358" y="212"/>
                  </a:lnTo>
                  <a:lnTo>
                    <a:pt x="429" y="219"/>
                  </a:lnTo>
                  <a:lnTo>
                    <a:pt x="429" y="254"/>
                  </a:lnTo>
                  <a:lnTo>
                    <a:pt x="421" y="268"/>
                  </a:lnTo>
                  <a:lnTo>
                    <a:pt x="398" y="304"/>
                  </a:lnTo>
                  <a:lnTo>
                    <a:pt x="366" y="318"/>
                  </a:lnTo>
                  <a:lnTo>
                    <a:pt x="327" y="332"/>
                  </a:lnTo>
                  <a:lnTo>
                    <a:pt x="280" y="381"/>
                  </a:lnTo>
                  <a:lnTo>
                    <a:pt x="264" y="388"/>
                  </a:lnTo>
                  <a:lnTo>
                    <a:pt x="249" y="353"/>
                  </a:lnTo>
                  <a:lnTo>
                    <a:pt x="209" y="353"/>
                  </a:lnTo>
                  <a:lnTo>
                    <a:pt x="178" y="388"/>
                  </a:lnTo>
                  <a:lnTo>
                    <a:pt x="178" y="360"/>
                  </a:lnTo>
                  <a:lnTo>
                    <a:pt x="92" y="261"/>
                  </a:lnTo>
                  <a:lnTo>
                    <a:pt x="76" y="198"/>
                  </a:lnTo>
                  <a:lnTo>
                    <a:pt x="60" y="191"/>
                  </a:lnTo>
                  <a:lnTo>
                    <a:pt x="21" y="120"/>
                  </a:lnTo>
                  <a:lnTo>
                    <a:pt x="0" y="108"/>
                  </a:lnTo>
                  <a:lnTo>
                    <a:pt x="6" y="57"/>
                  </a:lnTo>
                  <a:close/>
                </a:path>
              </a:pathLst>
            </a:custGeom>
            <a:solidFill>
              <a:srgbClr val="FFFFFF"/>
            </a:solidFill>
            <a:ln w="6350">
              <a:solidFill>
                <a:srgbClr val="272525"/>
              </a:solidFill>
              <a:prstDash val="solid"/>
              <a:round/>
              <a:headEnd/>
              <a:tailEnd/>
            </a:ln>
          </p:spPr>
          <p:txBody>
            <a:bodyPr/>
            <a:lstStyle/>
            <a:p>
              <a:endParaRPr lang="en-US"/>
            </a:p>
          </p:txBody>
        </p:sp>
        <p:sp>
          <p:nvSpPr>
            <p:cNvPr id="4123" name="Freeform 21"/>
            <p:cNvSpPr>
              <a:spLocks/>
            </p:cNvSpPr>
            <p:nvPr/>
          </p:nvSpPr>
          <p:spPr bwMode="auto">
            <a:xfrm>
              <a:off x="3478" y="2050"/>
              <a:ext cx="70" cy="104"/>
            </a:xfrm>
            <a:custGeom>
              <a:avLst/>
              <a:gdLst>
                <a:gd name="T0" fmla="*/ 15 w 70"/>
                <a:gd name="T1" fmla="*/ 26 h 104"/>
                <a:gd name="T2" fmla="*/ 31 w 70"/>
                <a:gd name="T3" fmla="*/ 33 h 104"/>
                <a:gd name="T4" fmla="*/ 62 w 70"/>
                <a:gd name="T5" fmla="*/ 5 h 104"/>
                <a:gd name="T6" fmla="*/ 70 w 70"/>
                <a:gd name="T7" fmla="*/ 0 h 104"/>
                <a:gd name="T8" fmla="*/ 70 w 70"/>
                <a:gd name="T9" fmla="*/ 40 h 104"/>
                <a:gd name="T10" fmla="*/ 39 w 70"/>
                <a:gd name="T11" fmla="*/ 61 h 104"/>
                <a:gd name="T12" fmla="*/ 39 w 70"/>
                <a:gd name="T13" fmla="*/ 68 h 104"/>
                <a:gd name="T14" fmla="*/ 54 w 70"/>
                <a:gd name="T15" fmla="*/ 97 h 104"/>
                <a:gd name="T16" fmla="*/ 47 w 70"/>
                <a:gd name="T17" fmla="*/ 104 h 104"/>
                <a:gd name="T18" fmla="*/ 0 w 70"/>
                <a:gd name="T19" fmla="*/ 97 h 104"/>
                <a:gd name="T20" fmla="*/ 0 w 70"/>
                <a:gd name="T21" fmla="*/ 70 h 104"/>
                <a:gd name="T22" fmla="*/ 5 w 70"/>
                <a:gd name="T23" fmla="*/ 44 h 104"/>
                <a:gd name="T24" fmla="*/ 7 w 70"/>
                <a:gd name="T25" fmla="*/ 33 h 104"/>
                <a:gd name="T26" fmla="*/ 7 w 70"/>
                <a:gd name="T27" fmla="*/ 33 h 104"/>
                <a:gd name="T28" fmla="*/ 15 w 70"/>
                <a:gd name="T29" fmla="*/ 26 h 104"/>
                <a:gd name="T30" fmla="*/ 15 w 70"/>
                <a:gd name="T31" fmla="*/ 26 h 10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70" h="104">
                  <a:moveTo>
                    <a:pt x="15" y="26"/>
                  </a:moveTo>
                  <a:lnTo>
                    <a:pt x="31" y="33"/>
                  </a:lnTo>
                  <a:lnTo>
                    <a:pt x="62" y="5"/>
                  </a:lnTo>
                  <a:lnTo>
                    <a:pt x="70" y="0"/>
                  </a:lnTo>
                  <a:lnTo>
                    <a:pt x="70" y="40"/>
                  </a:lnTo>
                  <a:lnTo>
                    <a:pt x="39" y="61"/>
                  </a:lnTo>
                  <a:lnTo>
                    <a:pt x="39" y="68"/>
                  </a:lnTo>
                  <a:lnTo>
                    <a:pt x="54" y="97"/>
                  </a:lnTo>
                  <a:lnTo>
                    <a:pt x="47" y="104"/>
                  </a:lnTo>
                  <a:lnTo>
                    <a:pt x="0" y="97"/>
                  </a:lnTo>
                  <a:lnTo>
                    <a:pt x="0" y="70"/>
                  </a:lnTo>
                  <a:lnTo>
                    <a:pt x="5" y="44"/>
                  </a:lnTo>
                  <a:lnTo>
                    <a:pt x="7" y="33"/>
                  </a:lnTo>
                  <a:lnTo>
                    <a:pt x="15" y="26"/>
                  </a:lnTo>
                  <a:close/>
                </a:path>
              </a:pathLst>
            </a:custGeom>
            <a:solidFill>
              <a:srgbClr val="FFFFFF"/>
            </a:solidFill>
            <a:ln w="6350">
              <a:solidFill>
                <a:srgbClr val="272525"/>
              </a:solidFill>
              <a:prstDash val="solid"/>
              <a:round/>
              <a:headEnd/>
              <a:tailEnd/>
            </a:ln>
          </p:spPr>
          <p:txBody>
            <a:bodyPr/>
            <a:lstStyle/>
            <a:p>
              <a:endParaRPr lang="en-US"/>
            </a:p>
          </p:txBody>
        </p:sp>
        <p:sp>
          <p:nvSpPr>
            <p:cNvPr id="4124" name="Freeform 22"/>
            <p:cNvSpPr>
              <a:spLocks/>
            </p:cNvSpPr>
            <p:nvPr/>
          </p:nvSpPr>
          <p:spPr bwMode="auto">
            <a:xfrm>
              <a:off x="3815" y="2238"/>
              <a:ext cx="102" cy="71"/>
            </a:xfrm>
            <a:custGeom>
              <a:avLst/>
              <a:gdLst>
                <a:gd name="T0" fmla="*/ 0 w 102"/>
                <a:gd name="T1" fmla="*/ 36 h 71"/>
                <a:gd name="T2" fmla="*/ 17 w 102"/>
                <a:gd name="T3" fmla="*/ 66 h 71"/>
                <a:gd name="T4" fmla="*/ 86 w 102"/>
                <a:gd name="T5" fmla="*/ 71 h 71"/>
                <a:gd name="T6" fmla="*/ 102 w 102"/>
                <a:gd name="T7" fmla="*/ 43 h 71"/>
                <a:gd name="T8" fmla="*/ 102 w 102"/>
                <a:gd name="T9" fmla="*/ 15 h 71"/>
                <a:gd name="T10" fmla="*/ 86 w 102"/>
                <a:gd name="T11" fmla="*/ 0 h 71"/>
                <a:gd name="T12" fmla="*/ 78 w 102"/>
                <a:gd name="T13" fmla="*/ 0 h 71"/>
                <a:gd name="T14" fmla="*/ 55 w 102"/>
                <a:gd name="T15" fmla="*/ 36 h 71"/>
                <a:gd name="T16" fmla="*/ 0 w 102"/>
                <a:gd name="T17" fmla="*/ 36 h 71"/>
                <a:gd name="T18" fmla="*/ 0 w 102"/>
                <a:gd name="T19" fmla="*/ 36 h 71"/>
                <a:gd name="T20" fmla="*/ 0 w 102"/>
                <a:gd name="T21" fmla="*/ 36 h 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02" h="71">
                  <a:moveTo>
                    <a:pt x="0" y="36"/>
                  </a:moveTo>
                  <a:lnTo>
                    <a:pt x="17" y="66"/>
                  </a:lnTo>
                  <a:lnTo>
                    <a:pt x="86" y="71"/>
                  </a:lnTo>
                  <a:lnTo>
                    <a:pt x="102" y="43"/>
                  </a:lnTo>
                  <a:lnTo>
                    <a:pt x="102" y="15"/>
                  </a:lnTo>
                  <a:lnTo>
                    <a:pt x="86" y="0"/>
                  </a:lnTo>
                  <a:lnTo>
                    <a:pt x="78" y="0"/>
                  </a:lnTo>
                  <a:lnTo>
                    <a:pt x="55" y="36"/>
                  </a:lnTo>
                  <a:lnTo>
                    <a:pt x="0" y="36"/>
                  </a:lnTo>
                  <a:close/>
                </a:path>
              </a:pathLst>
            </a:custGeom>
            <a:solidFill>
              <a:srgbClr val="FFFFFF"/>
            </a:solidFill>
            <a:ln w="6350">
              <a:solidFill>
                <a:srgbClr val="272525"/>
              </a:solidFill>
              <a:prstDash val="solid"/>
              <a:round/>
              <a:headEnd/>
              <a:tailEnd/>
            </a:ln>
          </p:spPr>
          <p:txBody>
            <a:bodyPr/>
            <a:lstStyle/>
            <a:p>
              <a:endParaRPr lang="en-US"/>
            </a:p>
          </p:txBody>
        </p:sp>
        <p:sp>
          <p:nvSpPr>
            <p:cNvPr id="4125" name="Freeform 23"/>
            <p:cNvSpPr>
              <a:spLocks/>
            </p:cNvSpPr>
            <p:nvPr/>
          </p:nvSpPr>
          <p:spPr bwMode="auto">
            <a:xfrm>
              <a:off x="3650" y="2401"/>
              <a:ext cx="220" cy="141"/>
            </a:xfrm>
            <a:custGeom>
              <a:avLst/>
              <a:gdLst>
                <a:gd name="T0" fmla="*/ 0 w 220"/>
                <a:gd name="T1" fmla="*/ 77 h 141"/>
                <a:gd name="T2" fmla="*/ 31 w 220"/>
                <a:gd name="T3" fmla="*/ 42 h 141"/>
                <a:gd name="T4" fmla="*/ 71 w 220"/>
                <a:gd name="T5" fmla="*/ 42 h 141"/>
                <a:gd name="T6" fmla="*/ 86 w 220"/>
                <a:gd name="T7" fmla="*/ 77 h 141"/>
                <a:gd name="T8" fmla="*/ 102 w 220"/>
                <a:gd name="T9" fmla="*/ 70 h 141"/>
                <a:gd name="T10" fmla="*/ 149 w 220"/>
                <a:gd name="T11" fmla="*/ 21 h 141"/>
                <a:gd name="T12" fmla="*/ 204 w 220"/>
                <a:gd name="T13" fmla="*/ 0 h 141"/>
                <a:gd name="T14" fmla="*/ 220 w 220"/>
                <a:gd name="T15" fmla="*/ 49 h 141"/>
                <a:gd name="T16" fmla="*/ 204 w 220"/>
                <a:gd name="T17" fmla="*/ 49 h 141"/>
                <a:gd name="T18" fmla="*/ 196 w 220"/>
                <a:gd name="T19" fmla="*/ 56 h 141"/>
                <a:gd name="T20" fmla="*/ 196 w 220"/>
                <a:gd name="T21" fmla="*/ 70 h 141"/>
                <a:gd name="T22" fmla="*/ 125 w 220"/>
                <a:gd name="T23" fmla="*/ 113 h 141"/>
                <a:gd name="T24" fmla="*/ 39 w 220"/>
                <a:gd name="T25" fmla="*/ 141 h 141"/>
                <a:gd name="T26" fmla="*/ 31 w 220"/>
                <a:gd name="T27" fmla="*/ 141 h 141"/>
                <a:gd name="T28" fmla="*/ 24 w 220"/>
                <a:gd name="T29" fmla="*/ 134 h 141"/>
                <a:gd name="T30" fmla="*/ 16 w 220"/>
                <a:gd name="T31" fmla="*/ 120 h 141"/>
                <a:gd name="T32" fmla="*/ 16 w 220"/>
                <a:gd name="T33" fmla="*/ 106 h 141"/>
                <a:gd name="T34" fmla="*/ 8 w 220"/>
                <a:gd name="T35" fmla="*/ 92 h 141"/>
                <a:gd name="T36" fmla="*/ 0 w 220"/>
                <a:gd name="T37" fmla="*/ 77 h 141"/>
                <a:gd name="T38" fmla="*/ 0 w 220"/>
                <a:gd name="T39" fmla="*/ 77 h 141"/>
                <a:gd name="T40" fmla="*/ 0 w 220"/>
                <a:gd name="T41" fmla="*/ 77 h 14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20" h="141">
                  <a:moveTo>
                    <a:pt x="0" y="77"/>
                  </a:moveTo>
                  <a:lnTo>
                    <a:pt x="31" y="42"/>
                  </a:lnTo>
                  <a:lnTo>
                    <a:pt x="71" y="42"/>
                  </a:lnTo>
                  <a:lnTo>
                    <a:pt x="86" y="77"/>
                  </a:lnTo>
                  <a:lnTo>
                    <a:pt x="102" y="70"/>
                  </a:lnTo>
                  <a:lnTo>
                    <a:pt x="149" y="21"/>
                  </a:lnTo>
                  <a:lnTo>
                    <a:pt x="204" y="0"/>
                  </a:lnTo>
                  <a:lnTo>
                    <a:pt x="220" y="49"/>
                  </a:lnTo>
                  <a:lnTo>
                    <a:pt x="204" y="49"/>
                  </a:lnTo>
                  <a:lnTo>
                    <a:pt x="196" y="56"/>
                  </a:lnTo>
                  <a:lnTo>
                    <a:pt x="196" y="70"/>
                  </a:lnTo>
                  <a:lnTo>
                    <a:pt x="125" y="113"/>
                  </a:lnTo>
                  <a:lnTo>
                    <a:pt x="39" y="141"/>
                  </a:lnTo>
                  <a:lnTo>
                    <a:pt x="31" y="141"/>
                  </a:lnTo>
                  <a:lnTo>
                    <a:pt x="24" y="134"/>
                  </a:lnTo>
                  <a:lnTo>
                    <a:pt x="16" y="120"/>
                  </a:lnTo>
                  <a:lnTo>
                    <a:pt x="16" y="106"/>
                  </a:lnTo>
                  <a:lnTo>
                    <a:pt x="8" y="92"/>
                  </a:lnTo>
                  <a:lnTo>
                    <a:pt x="0" y="77"/>
                  </a:lnTo>
                  <a:close/>
                </a:path>
              </a:pathLst>
            </a:custGeom>
            <a:solidFill>
              <a:srgbClr val="FFFFFF"/>
            </a:solidFill>
            <a:ln w="6350">
              <a:solidFill>
                <a:srgbClr val="272525"/>
              </a:solidFill>
              <a:prstDash val="solid"/>
              <a:round/>
              <a:headEnd/>
              <a:tailEnd/>
            </a:ln>
          </p:spPr>
          <p:txBody>
            <a:bodyPr/>
            <a:lstStyle/>
            <a:p>
              <a:endParaRPr lang="en-US"/>
            </a:p>
          </p:txBody>
        </p:sp>
        <p:sp>
          <p:nvSpPr>
            <p:cNvPr id="4126" name="Freeform 24"/>
            <p:cNvSpPr>
              <a:spLocks/>
            </p:cNvSpPr>
            <p:nvPr/>
          </p:nvSpPr>
          <p:spPr bwMode="auto">
            <a:xfrm>
              <a:off x="271" y="1363"/>
              <a:ext cx="32" cy="21"/>
            </a:xfrm>
            <a:custGeom>
              <a:avLst/>
              <a:gdLst>
                <a:gd name="T0" fmla="*/ 0 w 32"/>
                <a:gd name="T1" fmla="*/ 14 h 21"/>
                <a:gd name="T2" fmla="*/ 24 w 32"/>
                <a:gd name="T3" fmla="*/ 0 h 21"/>
                <a:gd name="T4" fmla="*/ 32 w 32"/>
                <a:gd name="T5" fmla="*/ 14 h 21"/>
                <a:gd name="T6" fmla="*/ 8 w 32"/>
                <a:gd name="T7" fmla="*/ 21 h 21"/>
                <a:gd name="T8" fmla="*/ 0 w 32"/>
                <a:gd name="T9" fmla="*/ 14 h 21"/>
                <a:gd name="T10" fmla="*/ 0 w 32"/>
                <a:gd name="T11" fmla="*/ 14 h 21"/>
                <a:gd name="T12" fmla="*/ 0 w 32"/>
                <a:gd name="T13" fmla="*/ 14 h 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2" h="21">
                  <a:moveTo>
                    <a:pt x="0" y="14"/>
                  </a:moveTo>
                  <a:lnTo>
                    <a:pt x="24" y="0"/>
                  </a:lnTo>
                  <a:lnTo>
                    <a:pt x="32" y="14"/>
                  </a:lnTo>
                  <a:lnTo>
                    <a:pt x="8" y="21"/>
                  </a:lnTo>
                  <a:lnTo>
                    <a:pt x="0" y="14"/>
                  </a:lnTo>
                  <a:close/>
                </a:path>
              </a:pathLst>
            </a:custGeom>
            <a:solidFill>
              <a:srgbClr val="ED1C24"/>
            </a:solidFill>
            <a:ln w="6350">
              <a:solidFill>
                <a:srgbClr val="272525"/>
              </a:solidFill>
              <a:prstDash val="solid"/>
              <a:round/>
              <a:headEnd/>
              <a:tailEnd/>
            </a:ln>
          </p:spPr>
          <p:txBody>
            <a:bodyPr/>
            <a:lstStyle/>
            <a:p>
              <a:endParaRPr lang="en-US"/>
            </a:p>
          </p:txBody>
        </p:sp>
        <p:sp>
          <p:nvSpPr>
            <p:cNvPr id="4127" name="Freeform 25"/>
            <p:cNvSpPr>
              <a:spLocks/>
            </p:cNvSpPr>
            <p:nvPr/>
          </p:nvSpPr>
          <p:spPr bwMode="auto">
            <a:xfrm>
              <a:off x="209" y="1391"/>
              <a:ext cx="39" cy="8"/>
            </a:xfrm>
            <a:custGeom>
              <a:avLst/>
              <a:gdLst>
                <a:gd name="T0" fmla="*/ 0 w 39"/>
                <a:gd name="T1" fmla="*/ 0 h 8"/>
                <a:gd name="T2" fmla="*/ 39 w 39"/>
                <a:gd name="T3" fmla="*/ 0 h 8"/>
                <a:gd name="T4" fmla="*/ 31 w 39"/>
                <a:gd name="T5" fmla="*/ 8 h 8"/>
                <a:gd name="T6" fmla="*/ 0 w 39"/>
                <a:gd name="T7" fmla="*/ 8 h 8"/>
                <a:gd name="T8" fmla="*/ 0 w 39"/>
                <a:gd name="T9" fmla="*/ 8 h 8"/>
                <a:gd name="T10" fmla="*/ 0 w 39"/>
                <a:gd name="T11" fmla="*/ 0 h 8"/>
                <a:gd name="T12" fmla="*/ 0 w 39"/>
                <a:gd name="T13" fmla="*/ 0 h 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9" h="8">
                  <a:moveTo>
                    <a:pt x="0" y="0"/>
                  </a:moveTo>
                  <a:lnTo>
                    <a:pt x="39" y="0"/>
                  </a:lnTo>
                  <a:lnTo>
                    <a:pt x="31" y="8"/>
                  </a:lnTo>
                  <a:lnTo>
                    <a:pt x="0" y="8"/>
                  </a:lnTo>
                  <a:lnTo>
                    <a:pt x="0" y="0"/>
                  </a:lnTo>
                  <a:close/>
                </a:path>
              </a:pathLst>
            </a:custGeom>
            <a:solidFill>
              <a:srgbClr val="ED1C24"/>
            </a:solidFill>
            <a:ln w="6350">
              <a:solidFill>
                <a:srgbClr val="272525"/>
              </a:solidFill>
              <a:prstDash val="solid"/>
              <a:round/>
              <a:headEnd/>
              <a:tailEnd/>
            </a:ln>
          </p:spPr>
          <p:txBody>
            <a:bodyPr/>
            <a:lstStyle/>
            <a:p>
              <a:endParaRPr lang="en-US"/>
            </a:p>
          </p:txBody>
        </p:sp>
        <p:sp>
          <p:nvSpPr>
            <p:cNvPr id="4128" name="Freeform 26"/>
            <p:cNvSpPr>
              <a:spLocks/>
            </p:cNvSpPr>
            <p:nvPr/>
          </p:nvSpPr>
          <p:spPr bwMode="auto">
            <a:xfrm>
              <a:off x="1792" y="1631"/>
              <a:ext cx="102" cy="99"/>
            </a:xfrm>
            <a:custGeom>
              <a:avLst/>
              <a:gdLst>
                <a:gd name="T0" fmla="*/ 94 w 102"/>
                <a:gd name="T1" fmla="*/ 0 h 99"/>
                <a:gd name="T2" fmla="*/ 55 w 102"/>
                <a:gd name="T3" fmla="*/ 7 h 99"/>
                <a:gd name="T4" fmla="*/ 0 w 102"/>
                <a:gd name="T5" fmla="*/ 50 h 99"/>
                <a:gd name="T6" fmla="*/ 8 w 102"/>
                <a:gd name="T7" fmla="*/ 57 h 99"/>
                <a:gd name="T8" fmla="*/ 0 w 102"/>
                <a:gd name="T9" fmla="*/ 78 h 99"/>
                <a:gd name="T10" fmla="*/ 39 w 102"/>
                <a:gd name="T11" fmla="*/ 85 h 99"/>
                <a:gd name="T12" fmla="*/ 47 w 102"/>
                <a:gd name="T13" fmla="*/ 99 h 99"/>
                <a:gd name="T14" fmla="*/ 55 w 102"/>
                <a:gd name="T15" fmla="*/ 99 h 99"/>
                <a:gd name="T16" fmla="*/ 71 w 102"/>
                <a:gd name="T17" fmla="*/ 78 h 99"/>
                <a:gd name="T18" fmla="*/ 79 w 102"/>
                <a:gd name="T19" fmla="*/ 78 h 99"/>
                <a:gd name="T20" fmla="*/ 79 w 102"/>
                <a:gd name="T21" fmla="*/ 99 h 99"/>
                <a:gd name="T22" fmla="*/ 86 w 102"/>
                <a:gd name="T23" fmla="*/ 99 h 99"/>
                <a:gd name="T24" fmla="*/ 102 w 102"/>
                <a:gd name="T25" fmla="*/ 85 h 99"/>
                <a:gd name="T26" fmla="*/ 102 w 102"/>
                <a:gd name="T27" fmla="*/ 78 h 99"/>
                <a:gd name="T28" fmla="*/ 86 w 102"/>
                <a:gd name="T29" fmla="*/ 71 h 99"/>
                <a:gd name="T30" fmla="*/ 94 w 102"/>
                <a:gd name="T31" fmla="*/ 50 h 99"/>
                <a:gd name="T32" fmla="*/ 63 w 102"/>
                <a:gd name="T33" fmla="*/ 36 h 99"/>
                <a:gd name="T34" fmla="*/ 94 w 102"/>
                <a:gd name="T35" fmla="*/ 0 h 99"/>
                <a:gd name="T36" fmla="*/ 94 w 102"/>
                <a:gd name="T37" fmla="*/ 0 h 99"/>
                <a:gd name="T38" fmla="*/ 94 w 102"/>
                <a:gd name="T39" fmla="*/ 0 h 9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02" h="99">
                  <a:moveTo>
                    <a:pt x="94" y="0"/>
                  </a:moveTo>
                  <a:lnTo>
                    <a:pt x="55" y="7"/>
                  </a:lnTo>
                  <a:lnTo>
                    <a:pt x="0" y="50"/>
                  </a:lnTo>
                  <a:lnTo>
                    <a:pt x="8" y="57"/>
                  </a:lnTo>
                  <a:lnTo>
                    <a:pt x="0" y="78"/>
                  </a:lnTo>
                  <a:lnTo>
                    <a:pt x="39" y="85"/>
                  </a:lnTo>
                  <a:lnTo>
                    <a:pt x="47" y="99"/>
                  </a:lnTo>
                  <a:lnTo>
                    <a:pt x="55" y="99"/>
                  </a:lnTo>
                  <a:lnTo>
                    <a:pt x="71" y="78"/>
                  </a:lnTo>
                  <a:lnTo>
                    <a:pt x="79" y="78"/>
                  </a:lnTo>
                  <a:lnTo>
                    <a:pt x="79" y="99"/>
                  </a:lnTo>
                  <a:lnTo>
                    <a:pt x="86" y="99"/>
                  </a:lnTo>
                  <a:lnTo>
                    <a:pt x="102" y="85"/>
                  </a:lnTo>
                  <a:lnTo>
                    <a:pt x="102" y="78"/>
                  </a:lnTo>
                  <a:lnTo>
                    <a:pt x="86" y="71"/>
                  </a:lnTo>
                  <a:lnTo>
                    <a:pt x="94" y="50"/>
                  </a:lnTo>
                  <a:lnTo>
                    <a:pt x="63" y="36"/>
                  </a:lnTo>
                  <a:lnTo>
                    <a:pt x="94" y="0"/>
                  </a:lnTo>
                  <a:close/>
                </a:path>
              </a:pathLst>
            </a:custGeom>
            <a:solidFill>
              <a:srgbClr val="ED1C24"/>
            </a:solidFill>
            <a:ln w="6350">
              <a:solidFill>
                <a:srgbClr val="272525"/>
              </a:solidFill>
              <a:prstDash val="solid"/>
              <a:round/>
              <a:headEnd/>
              <a:tailEnd/>
            </a:ln>
          </p:spPr>
          <p:txBody>
            <a:bodyPr/>
            <a:lstStyle/>
            <a:p>
              <a:endParaRPr lang="en-US"/>
            </a:p>
          </p:txBody>
        </p:sp>
        <p:sp>
          <p:nvSpPr>
            <p:cNvPr id="4129" name="Freeform 27"/>
            <p:cNvSpPr>
              <a:spLocks/>
            </p:cNvSpPr>
            <p:nvPr/>
          </p:nvSpPr>
          <p:spPr bwMode="auto">
            <a:xfrm>
              <a:off x="1729" y="1723"/>
              <a:ext cx="32" cy="35"/>
            </a:xfrm>
            <a:custGeom>
              <a:avLst/>
              <a:gdLst>
                <a:gd name="T0" fmla="*/ 24 w 32"/>
                <a:gd name="T1" fmla="*/ 7 h 35"/>
                <a:gd name="T2" fmla="*/ 24 w 32"/>
                <a:gd name="T3" fmla="*/ 21 h 35"/>
                <a:gd name="T4" fmla="*/ 32 w 32"/>
                <a:gd name="T5" fmla="*/ 28 h 35"/>
                <a:gd name="T6" fmla="*/ 24 w 32"/>
                <a:gd name="T7" fmla="*/ 35 h 35"/>
                <a:gd name="T8" fmla="*/ 0 w 32"/>
                <a:gd name="T9" fmla="*/ 35 h 35"/>
                <a:gd name="T10" fmla="*/ 24 w 32"/>
                <a:gd name="T11" fmla="*/ 0 h 35"/>
                <a:gd name="T12" fmla="*/ 24 w 32"/>
                <a:gd name="T13" fmla="*/ 7 h 35"/>
                <a:gd name="T14" fmla="*/ 24 w 32"/>
                <a:gd name="T15" fmla="*/ 7 h 3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2" h="35">
                  <a:moveTo>
                    <a:pt x="24" y="7"/>
                  </a:moveTo>
                  <a:lnTo>
                    <a:pt x="24" y="21"/>
                  </a:lnTo>
                  <a:lnTo>
                    <a:pt x="32" y="28"/>
                  </a:lnTo>
                  <a:lnTo>
                    <a:pt x="24" y="35"/>
                  </a:lnTo>
                  <a:lnTo>
                    <a:pt x="0" y="35"/>
                  </a:lnTo>
                  <a:lnTo>
                    <a:pt x="24" y="0"/>
                  </a:lnTo>
                  <a:lnTo>
                    <a:pt x="24" y="7"/>
                  </a:lnTo>
                  <a:close/>
                </a:path>
              </a:pathLst>
            </a:custGeom>
            <a:solidFill>
              <a:srgbClr val="ED1C24"/>
            </a:solidFill>
            <a:ln w="6350">
              <a:solidFill>
                <a:srgbClr val="272525"/>
              </a:solidFill>
              <a:prstDash val="solid"/>
              <a:round/>
              <a:headEnd/>
              <a:tailEnd/>
            </a:ln>
          </p:spPr>
          <p:txBody>
            <a:bodyPr/>
            <a:lstStyle/>
            <a:p>
              <a:endParaRPr lang="en-US"/>
            </a:p>
          </p:txBody>
        </p:sp>
        <p:sp>
          <p:nvSpPr>
            <p:cNvPr id="4130" name="Freeform 28"/>
            <p:cNvSpPr>
              <a:spLocks/>
            </p:cNvSpPr>
            <p:nvPr/>
          </p:nvSpPr>
          <p:spPr bwMode="auto">
            <a:xfrm>
              <a:off x="1236" y="1031"/>
              <a:ext cx="133" cy="64"/>
            </a:xfrm>
            <a:custGeom>
              <a:avLst/>
              <a:gdLst>
                <a:gd name="T0" fmla="*/ 15 w 133"/>
                <a:gd name="T1" fmla="*/ 36 h 64"/>
                <a:gd name="T2" fmla="*/ 70 w 133"/>
                <a:gd name="T3" fmla="*/ 0 h 64"/>
                <a:gd name="T4" fmla="*/ 117 w 133"/>
                <a:gd name="T5" fmla="*/ 0 h 64"/>
                <a:gd name="T6" fmla="*/ 133 w 133"/>
                <a:gd name="T7" fmla="*/ 22 h 64"/>
                <a:gd name="T8" fmla="*/ 94 w 133"/>
                <a:gd name="T9" fmla="*/ 29 h 64"/>
                <a:gd name="T10" fmla="*/ 39 w 133"/>
                <a:gd name="T11" fmla="*/ 64 h 64"/>
                <a:gd name="T12" fmla="*/ 0 w 133"/>
                <a:gd name="T13" fmla="*/ 64 h 64"/>
                <a:gd name="T14" fmla="*/ 15 w 133"/>
                <a:gd name="T15" fmla="*/ 36 h 64"/>
                <a:gd name="T16" fmla="*/ 15 w 133"/>
                <a:gd name="T17" fmla="*/ 36 h 64"/>
                <a:gd name="T18" fmla="*/ 15 w 133"/>
                <a:gd name="T19" fmla="*/ 36 h 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3" h="64">
                  <a:moveTo>
                    <a:pt x="15" y="36"/>
                  </a:moveTo>
                  <a:lnTo>
                    <a:pt x="70" y="0"/>
                  </a:lnTo>
                  <a:lnTo>
                    <a:pt x="117" y="0"/>
                  </a:lnTo>
                  <a:lnTo>
                    <a:pt x="133" y="22"/>
                  </a:lnTo>
                  <a:lnTo>
                    <a:pt x="94" y="29"/>
                  </a:lnTo>
                  <a:lnTo>
                    <a:pt x="39" y="64"/>
                  </a:lnTo>
                  <a:lnTo>
                    <a:pt x="0" y="64"/>
                  </a:lnTo>
                  <a:lnTo>
                    <a:pt x="15" y="36"/>
                  </a:lnTo>
                  <a:close/>
                </a:path>
              </a:pathLst>
            </a:custGeom>
            <a:solidFill>
              <a:srgbClr val="ED1C24"/>
            </a:solidFill>
            <a:ln w="6350">
              <a:solidFill>
                <a:srgbClr val="272525"/>
              </a:solidFill>
              <a:prstDash val="solid"/>
              <a:round/>
              <a:headEnd/>
              <a:tailEnd/>
            </a:ln>
          </p:spPr>
          <p:txBody>
            <a:bodyPr/>
            <a:lstStyle/>
            <a:p>
              <a:endParaRPr lang="en-US"/>
            </a:p>
          </p:txBody>
        </p:sp>
        <p:sp>
          <p:nvSpPr>
            <p:cNvPr id="4131" name="Freeform 29"/>
            <p:cNvSpPr>
              <a:spLocks/>
            </p:cNvSpPr>
            <p:nvPr/>
          </p:nvSpPr>
          <p:spPr bwMode="auto">
            <a:xfrm>
              <a:off x="1369" y="968"/>
              <a:ext cx="102" cy="42"/>
            </a:xfrm>
            <a:custGeom>
              <a:avLst/>
              <a:gdLst>
                <a:gd name="T0" fmla="*/ 0 w 102"/>
                <a:gd name="T1" fmla="*/ 28 h 42"/>
                <a:gd name="T2" fmla="*/ 31 w 102"/>
                <a:gd name="T3" fmla="*/ 7 h 42"/>
                <a:gd name="T4" fmla="*/ 102 w 102"/>
                <a:gd name="T5" fmla="*/ 0 h 42"/>
                <a:gd name="T6" fmla="*/ 102 w 102"/>
                <a:gd name="T7" fmla="*/ 14 h 42"/>
                <a:gd name="T8" fmla="*/ 16 w 102"/>
                <a:gd name="T9" fmla="*/ 42 h 42"/>
                <a:gd name="T10" fmla="*/ 8 w 102"/>
                <a:gd name="T11" fmla="*/ 42 h 42"/>
                <a:gd name="T12" fmla="*/ 0 w 102"/>
                <a:gd name="T13" fmla="*/ 28 h 42"/>
                <a:gd name="T14" fmla="*/ 0 w 102"/>
                <a:gd name="T15" fmla="*/ 28 h 42"/>
                <a:gd name="T16" fmla="*/ 0 w 102"/>
                <a:gd name="T17" fmla="*/ 28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2" h="42">
                  <a:moveTo>
                    <a:pt x="0" y="28"/>
                  </a:moveTo>
                  <a:lnTo>
                    <a:pt x="31" y="7"/>
                  </a:lnTo>
                  <a:lnTo>
                    <a:pt x="102" y="0"/>
                  </a:lnTo>
                  <a:lnTo>
                    <a:pt x="102" y="14"/>
                  </a:lnTo>
                  <a:lnTo>
                    <a:pt x="16" y="42"/>
                  </a:lnTo>
                  <a:lnTo>
                    <a:pt x="8" y="42"/>
                  </a:lnTo>
                  <a:lnTo>
                    <a:pt x="0" y="28"/>
                  </a:lnTo>
                  <a:close/>
                </a:path>
              </a:pathLst>
            </a:custGeom>
            <a:solidFill>
              <a:srgbClr val="ED1C24"/>
            </a:solidFill>
            <a:ln w="6350">
              <a:solidFill>
                <a:srgbClr val="272525"/>
              </a:solidFill>
              <a:prstDash val="solid"/>
              <a:round/>
              <a:headEnd/>
              <a:tailEnd/>
            </a:ln>
          </p:spPr>
          <p:txBody>
            <a:bodyPr/>
            <a:lstStyle/>
            <a:p>
              <a:endParaRPr lang="en-US"/>
            </a:p>
          </p:txBody>
        </p:sp>
        <p:sp>
          <p:nvSpPr>
            <p:cNvPr id="4132" name="Freeform 30"/>
            <p:cNvSpPr>
              <a:spLocks/>
            </p:cNvSpPr>
            <p:nvPr/>
          </p:nvSpPr>
          <p:spPr bwMode="auto">
            <a:xfrm>
              <a:off x="1424" y="1003"/>
              <a:ext cx="141" cy="50"/>
            </a:xfrm>
            <a:custGeom>
              <a:avLst/>
              <a:gdLst>
                <a:gd name="T0" fmla="*/ 0 w 141"/>
                <a:gd name="T1" fmla="*/ 14 h 50"/>
                <a:gd name="T2" fmla="*/ 39 w 141"/>
                <a:gd name="T3" fmla="*/ 0 h 50"/>
                <a:gd name="T4" fmla="*/ 70 w 141"/>
                <a:gd name="T5" fmla="*/ 14 h 50"/>
                <a:gd name="T6" fmla="*/ 117 w 141"/>
                <a:gd name="T7" fmla="*/ 0 h 50"/>
                <a:gd name="T8" fmla="*/ 125 w 141"/>
                <a:gd name="T9" fmla="*/ 0 h 50"/>
                <a:gd name="T10" fmla="*/ 117 w 141"/>
                <a:gd name="T11" fmla="*/ 7 h 50"/>
                <a:gd name="T12" fmla="*/ 125 w 141"/>
                <a:gd name="T13" fmla="*/ 14 h 50"/>
                <a:gd name="T14" fmla="*/ 133 w 141"/>
                <a:gd name="T15" fmla="*/ 14 h 50"/>
                <a:gd name="T16" fmla="*/ 141 w 141"/>
                <a:gd name="T17" fmla="*/ 21 h 50"/>
                <a:gd name="T18" fmla="*/ 125 w 141"/>
                <a:gd name="T19" fmla="*/ 36 h 50"/>
                <a:gd name="T20" fmla="*/ 55 w 141"/>
                <a:gd name="T21" fmla="*/ 36 h 50"/>
                <a:gd name="T22" fmla="*/ 23 w 141"/>
                <a:gd name="T23" fmla="*/ 50 h 50"/>
                <a:gd name="T24" fmla="*/ 0 w 141"/>
                <a:gd name="T25" fmla="*/ 50 h 50"/>
                <a:gd name="T26" fmla="*/ 8 w 141"/>
                <a:gd name="T27" fmla="*/ 43 h 50"/>
                <a:gd name="T28" fmla="*/ 23 w 141"/>
                <a:gd name="T29" fmla="*/ 28 h 50"/>
                <a:gd name="T30" fmla="*/ 0 w 141"/>
                <a:gd name="T31" fmla="*/ 21 h 50"/>
                <a:gd name="T32" fmla="*/ 0 w 141"/>
                <a:gd name="T33" fmla="*/ 14 h 50"/>
                <a:gd name="T34" fmla="*/ 0 w 141"/>
                <a:gd name="T35" fmla="*/ 14 h 5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41" h="50">
                  <a:moveTo>
                    <a:pt x="0" y="14"/>
                  </a:moveTo>
                  <a:lnTo>
                    <a:pt x="39" y="0"/>
                  </a:lnTo>
                  <a:lnTo>
                    <a:pt x="70" y="14"/>
                  </a:lnTo>
                  <a:lnTo>
                    <a:pt x="117" y="0"/>
                  </a:lnTo>
                  <a:lnTo>
                    <a:pt x="125" y="0"/>
                  </a:lnTo>
                  <a:lnTo>
                    <a:pt x="117" y="7"/>
                  </a:lnTo>
                  <a:lnTo>
                    <a:pt x="125" y="14"/>
                  </a:lnTo>
                  <a:lnTo>
                    <a:pt x="133" y="14"/>
                  </a:lnTo>
                  <a:lnTo>
                    <a:pt x="141" y="21"/>
                  </a:lnTo>
                  <a:lnTo>
                    <a:pt x="125" y="36"/>
                  </a:lnTo>
                  <a:lnTo>
                    <a:pt x="55" y="36"/>
                  </a:lnTo>
                  <a:lnTo>
                    <a:pt x="23" y="50"/>
                  </a:lnTo>
                  <a:lnTo>
                    <a:pt x="0" y="50"/>
                  </a:lnTo>
                  <a:lnTo>
                    <a:pt x="8" y="43"/>
                  </a:lnTo>
                  <a:lnTo>
                    <a:pt x="23" y="28"/>
                  </a:lnTo>
                  <a:lnTo>
                    <a:pt x="0" y="21"/>
                  </a:lnTo>
                  <a:lnTo>
                    <a:pt x="0" y="14"/>
                  </a:lnTo>
                  <a:close/>
                </a:path>
              </a:pathLst>
            </a:custGeom>
            <a:solidFill>
              <a:srgbClr val="ED1C24"/>
            </a:solidFill>
            <a:ln w="6350">
              <a:solidFill>
                <a:srgbClr val="272525"/>
              </a:solidFill>
              <a:prstDash val="solid"/>
              <a:round/>
              <a:headEnd/>
              <a:tailEnd/>
            </a:ln>
          </p:spPr>
          <p:txBody>
            <a:bodyPr/>
            <a:lstStyle/>
            <a:p>
              <a:endParaRPr lang="en-US"/>
            </a:p>
          </p:txBody>
        </p:sp>
        <p:sp>
          <p:nvSpPr>
            <p:cNvPr id="4133" name="Freeform 31"/>
            <p:cNvSpPr>
              <a:spLocks/>
            </p:cNvSpPr>
            <p:nvPr/>
          </p:nvSpPr>
          <p:spPr bwMode="auto">
            <a:xfrm>
              <a:off x="1534" y="954"/>
              <a:ext cx="54" cy="28"/>
            </a:xfrm>
            <a:custGeom>
              <a:avLst/>
              <a:gdLst>
                <a:gd name="T0" fmla="*/ 0 w 54"/>
                <a:gd name="T1" fmla="*/ 7 h 28"/>
                <a:gd name="T2" fmla="*/ 23 w 54"/>
                <a:gd name="T3" fmla="*/ 14 h 28"/>
                <a:gd name="T4" fmla="*/ 39 w 54"/>
                <a:gd name="T5" fmla="*/ 0 h 28"/>
                <a:gd name="T6" fmla="*/ 54 w 54"/>
                <a:gd name="T7" fmla="*/ 7 h 28"/>
                <a:gd name="T8" fmla="*/ 39 w 54"/>
                <a:gd name="T9" fmla="*/ 21 h 28"/>
                <a:gd name="T10" fmla="*/ 15 w 54"/>
                <a:gd name="T11" fmla="*/ 28 h 28"/>
                <a:gd name="T12" fmla="*/ 0 w 54"/>
                <a:gd name="T13" fmla="*/ 21 h 28"/>
                <a:gd name="T14" fmla="*/ 0 w 54"/>
                <a:gd name="T15" fmla="*/ 7 h 28"/>
                <a:gd name="T16" fmla="*/ 0 w 54"/>
                <a:gd name="T17" fmla="*/ 7 h 28"/>
                <a:gd name="T18" fmla="*/ 0 w 54"/>
                <a:gd name="T19" fmla="*/ 7 h 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4" h="28">
                  <a:moveTo>
                    <a:pt x="0" y="7"/>
                  </a:moveTo>
                  <a:lnTo>
                    <a:pt x="23" y="14"/>
                  </a:lnTo>
                  <a:lnTo>
                    <a:pt x="39" y="0"/>
                  </a:lnTo>
                  <a:lnTo>
                    <a:pt x="54" y="7"/>
                  </a:lnTo>
                  <a:lnTo>
                    <a:pt x="39" y="21"/>
                  </a:lnTo>
                  <a:lnTo>
                    <a:pt x="15" y="28"/>
                  </a:lnTo>
                  <a:lnTo>
                    <a:pt x="0" y="21"/>
                  </a:lnTo>
                  <a:lnTo>
                    <a:pt x="0" y="7"/>
                  </a:lnTo>
                  <a:close/>
                </a:path>
              </a:pathLst>
            </a:custGeom>
            <a:solidFill>
              <a:srgbClr val="ED1C24"/>
            </a:solidFill>
            <a:ln w="6350">
              <a:solidFill>
                <a:srgbClr val="272525"/>
              </a:solidFill>
              <a:prstDash val="solid"/>
              <a:round/>
              <a:headEnd/>
              <a:tailEnd/>
            </a:ln>
          </p:spPr>
          <p:txBody>
            <a:bodyPr/>
            <a:lstStyle/>
            <a:p>
              <a:endParaRPr lang="en-US"/>
            </a:p>
          </p:txBody>
        </p:sp>
        <p:sp>
          <p:nvSpPr>
            <p:cNvPr id="4134" name="Freeform 32"/>
            <p:cNvSpPr>
              <a:spLocks/>
            </p:cNvSpPr>
            <p:nvPr/>
          </p:nvSpPr>
          <p:spPr bwMode="auto">
            <a:xfrm>
              <a:off x="1596" y="996"/>
              <a:ext cx="63" cy="50"/>
            </a:xfrm>
            <a:custGeom>
              <a:avLst/>
              <a:gdLst>
                <a:gd name="T0" fmla="*/ 8 w 63"/>
                <a:gd name="T1" fmla="*/ 0 h 50"/>
                <a:gd name="T2" fmla="*/ 32 w 63"/>
                <a:gd name="T3" fmla="*/ 21 h 50"/>
                <a:gd name="T4" fmla="*/ 47 w 63"/>
                <a:gd name="T5" fmla="*/ 7 h 50"/>
                <a:gd name="T6" fmla="*/ 63 w 63"/>
                <a:gd name="T7" fmla="*/ 21 h 50"/>
                <a:gd name="T8" fmla="*/ 39 w 63"/>
                <a:gd name="T9" fmla="*/ 50 h 50"/>
                <a:gd name="T10" fmla="*/ 0 w 63"/>
                <a:gd name="T11" fmla="*/ 28 h 50"/>
                <a:gd name="T12" fmla="*/ 8 w 63"/>
                <a:gd name="T13" fmla="*/ 0 h 50"/>
                <a:gd name="T14" fmla="*/ 8 w 63"/>
                <a:gd name="T15" fmla="*/ 0 h 50"/>
                <a:gd name="T16" fmla="*/ 8 w 63"/>
                <a:gd name="T17" fmla="*/ 0 h 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3" h="50">
                  <a:moveTo>
                    <a:pt x="8" y="0"/>
                  </a:moveTo>
                  <a:lnTo>
                    <a:pt x="32" y="21"/>
                  </a:lnTo>
                  <a:lnTo>
                    <a:pt x="47" y="7"/>
                  </a:lnTo>
                  <a:lnTo>
                    <a:pt x="63" y="21"/>
                  </a:lnTo>
                  <a:lnTo>
                    <a:pt x="39" y="50"/>
                  </a:lnTo>
                  <a:lnTo>
                    <a:pt x="0" y="28"/>
                  </a:lnTo>
                  <a:lnTo>
                    <a:pt x="8" y="0"/>
                  </a:lnTo>
                  <a:close/>
                </a:path>
              </a:pathLst>
            </a:custGeom>
            <a:solidFill>
              <a:srgbClr val="ED1C24"/>
            </a:solidFill>
            <a:ln w="6350">
              <a:solidFill>
                <a:srgbClr val="272525"/>
              </a:solidFill>
              <a:prstDash val="solid"/>
              <a:round/>
              <a:headEnd/>
              <a:tailEnd/>
            </a:ln>
          </p:spPr>
          <p:txBody>
            <a:bodyPr/>
            <a:lstStyle/>
            <a:p>
              <a:endParaRPr lang="en-US"/>
            </a:p>
          </p:txBody>
        </p:sp>
        <p:sp>
          <p:nvSpPr>
            <p:cNvPr id="4135" name="Freeform 33"/>
            <p:cNvSpPr>
              <a:spLocks/>
            </p:cNvSpPr>
            <p:nvPr/>
          </p:nvSpPr>
          <p:spPr bwMode="auto">
            <a:xfrm>
              <a:off x="1667" y="940"/>
              <a:ext cx="15" cy="49"/>
            </a:xfrm>
            <a:custGeom>
              <a:avLst/>
              <a:gdLst>
                <a:gd name="T0" fmla="*/ 0 w 15"/>
                <a:gd name="T1" fmla="*/ 14 h 49"/>
                <a:gd name="T2" fmla="*/ 8 w 15"/>
                <a:gd name="T3" fmla="*/ 0 h 49"/>
                <a:gd name="T4" fmla="*/ 15 w 15"/>
                <a:gd name="T5" fmla="*/ 28 h 49"/>
                <a:gd name="T6" fmla="*/ 8 w 15"/>
                <a:gd name="T7" fmla="*/ 49 h 49"/>
                <a:gd name="T8" fmla="*/ 0 w 15"/>
                <a:gd name="T9" fmla="*/ 14 h 49"/>
                <a:gd name="T10" fmla="*/ 0 w 15"/>
                <a:gd name="T11" fmla="*/ 14 h 49"/>
                <a:gd name="T12" fmla="*/ 0 w 15"/>
                <a:gd name="T13" fmla="*/ 14 h 4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49">
                  <a:moveTo>
                    <a:pt x="0" y="14"/>
                  </a:moveTo>
                  <a:lnTo>
                    <a:pt x="8" y="0"/>
                  </a:lnTo>
                  <a:lnTo>
                    <a:pt x="15" y="28"/>
                  </a:lnTo>
                  <a:lnTo>
                    <a:pt x="8" y="49"/>
                  </a:lnTo>
                  <a:lnTo>
                    <a:pt x="0" y="14"/>
                  </a:lnTo>
                  <a:close/>
                </a:path>
              </a:pathLst>
            </a:custGeom>
            <a:solidFill>
              <a:srgbClr val="ED1C24"/>
            </a:solidFill>
            <a:ln w="6350">
              <a:solidFill>
                <a:srgbClr val="272525"/>
              </a:solidFill>
              <a:prstDash val="solid"/>
              <a:round/>
              <a:headEnd/>
              <a:tailEnd/>
            </a:ln>
          </p:spPr>
          <p:txBody>
            <a:bodyPr/>
            <a:lstStyle/>
            <a:p>
              <a:endParaRPr lang="en-US"/>
            </a:p>
          </p:txBody>
        </p:sp>
        <p:sp>
          <p:nvSpPr>
            <p:cNvPr id="4136" name="Freeform 34"/>
            <p:cNvSpPr>
              <a:spLocks/>
            </p:cNvSpPr>
            <p:nvPr/>
          </p:nvSpPr>
          <p:spPr bwMode="auto">
            <a:xfrm>
              <a:off x="1777" y="904"/>
              <a:ext cx="54" cy="78"/>
            </a:xfrm>
            <a:custGeom>
              <a:avLst/>
              <a:gdLst>
                <a:gd name="T0" fmla="*/ 31 w 54"/>
                <a:gd name="T1" fmla="*/ 7 h 78"/>
                <a:gd name="T2" fmla="*/ 7 w 54"/>
                <a:gd name="T3" fmla="*/ 36 h 78"/>
                <a:gd name="T4" fmla="*/ 0 w 54"/>
                <a:gd name="T5" fmla="*/ 78 h 78"/>
                <a:gd name="T6" fmla="*/ 54 w 54"/>
                <a:gd name="T7" fmla="*/ 78 h 78"/>
                <a:gd name="T8" fmla="*/ 54 w 54"/>
                <a:gd name="T9" fmla="*/ 36 h 78"/>
                <a:gd name="T10" fmla="*/ 31 w 54"/>
                <a:gd name="T11" fmla="*/ 0 h 78"/>
                <a:gd name="T12" fmla="*/ 31 w 54"/>
                <a:gd name="T13" fmla="*/ 7 h 78"/>
                <a:gd name="T14" fmla="*/ 31 w 54"/>
                <a:gd name="T15" fmla="*/ 7 h 7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4" h="78">
                  <a:moveTo>
                    <a:pt x="31" y="7"/>
                  </a:moveTo>
                  <a:lnTo>
                    <a:pt x="7" y="36"/>
                  </a:lnTo>
                  <a:lnTo>
                    <a:pt x="0" y="78"/>
                  </a:lnTo>
                  <a:lnTo>
                    <a:pt x="54" y="78"/>
                  </a:lnTo>
                  <a:lnTo>
                    <a:pt x="54" y="36"/>
                  </a:lnTo>
                  <a:lnTo>
                    <a:pt x="31" y="0"/>
                  </a:lnTo>
                  <a:lnTo>
                    <a:pt x="31" y="7"/>
                  </a:lnTo>
                  <a:close/>
                </a:path>
              </a:pathLst>
            </a:custGeom>
            <a:solidFill>
              <a:srgbClr val="ED1C24"/>
            </a:solidFill>
            <a:ln w="6350">
              <a:solidFill>
                <a:srgbClr val="272525"/>
              </a:solidFill>
              <a:prstDash val="solid"/>
              <a:round/>
              <a:headEnd/>
              <a:tailEnd/>
            </a:ln>
          </p:spPr>
          <p:txBody>
            <a:bodyPr/>
            <a:lstStyle/>
            <a:p>
              <a:endParaRPr lang="en-US"/>
            </a:p>
          </p:txBody>
        </p:sp>
        <p:sp>
          <p:nvSpPr>
            <p:cNvPr id="4137" name="Freeform 35"/>
            <p:cNvSpPr>
              <a:spLocks/>
            </p:cNvSpPr>
            <p:nvPr/>
          </p:nvSpPr>
          <p:spPr bwMode="auto">
            <a:xfrm>
              <a:off x="1698" y="1003"/>
              <a:ext cx="149" cy="71"/>
            </a:xfrm>
            <a:custGeom>
              <a:avLst/>
              <a:gdLst>
                <a:gd name="T0" fmla="*/ 8 w 149"/>
                <a:gd name="T1" fmla="*/ 7 h 71"/>
                <a:gd name="T2" fmla="*/ 47 w 149"/>
                <a:gd name="T3" fmla="*/ 14 h 71"/>
                <a:gd name="T4" fmla="*/ 47 w 149"/>
                <a:gd name="T5" fmla="*/ 28 h 71"/>
                <a:gd name="T6" fmla="*/ 94 w 149"/>
                <a:gd name="T7" fmla="*/ 43 h 71"/>
                <a:gd name="T8" fmla="*/ 110 w 149"/>
                <a:gd name="T9" fmla="*/ 36 h 71"/>
                <a:gd name="T10" fmla="*/ 149 w 149"/>
                <a:gd name="T11" fmla="*/ 50 h 71"/>
                <a:gd name="T12" fmla="*/ 141 w 149"/>
                <a:gd name="T13" fmla="*/ 71 h 71"/>
                <a:gd name="T14" fmla="*/ 102 w 149"/>
                <a:gd name="T15" fmla="*/ 64 h 71"/>
                <a:gd name="T16" fmla="*/ 71 w 149"/>
                <a:gd name="T17" fmla="*/ 71 h 71"/>
                <a:gd name="T18" fmla="*/ 24 w 149"/>
                <a:gd name="T19" fmla="*/ 50 h 71"/>
                <a:gd name="T20" fmla="*/ 24 w 149"/>
                <a:gd name="T21" fmla="*/ 36 h 71"/>
                <a:gd name="T22" fmla="*/ 0 w 149"/>
                <a:gd name="T23" fmla="*/ 21 h 71"/>
                <a:gd name="T24" fmla="*/ 0 w 149"/>
                <a:gd name="T25" fmla="*/ 0 h 71"/>
                <a:gd name="T26" fmla="*/ 8 w 149"/>
                <a:gd name="T27" fmla="*/ 7 h 71"/>
                <a:gd name="T28" fmla="*/ 8 w 149"/>
                <a:gd name="T29" fmla="*/ 7 h 7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49" h="71">
                  <a:moveTo>
                    <a:pt x="8" y="7"/>
                  </a:moveTo>
                  <a:lnTo>
                    <a:pt x="47" y="14"/>
                  </a:lnTo>
                  <a:lnTo>
                    <a:pt x="47" y="28"/>
                  </a:lnTo>
                  <a:lnTo>
                    <a:pt x="94" y="43"/>
                  </a:lnTo>
                  <a:lnTo>
                    <a:pt x="110" y="36"/>
                  </a:lnTo>
                  <a:lnTo>
                    <a:pt x="149" y="50"/>
                  </a:lnTo>
                  <a:lnTo>
                    <a:pt x="141" y="71"/>
                  </a:lnTo>
                  <a:lnTo>
                    <a:pt x="102" y="64"/>
                  </a:lnTo>
                  <a:lnTo>
                    <a:pt x="71" y="71"/>
                  </a:lnTo>
                  <a:lnTo>
                    <a:pt x="24" y="50"/>
                  </a:lnTo>
                  <a:lnTo>
                    <a:pt x="24" y="36"/>
                  </a:lnTo>
                  <a:lnTo>
                    <a:pt x="0" y="21"/>
                  </a:lnTo>
                  <a:lnTo>
                    <a:pt x="0" y="0"/>
                  </a:lnTo>
                  <a:lnTo>
                    <a:pt x="8" y="7"/>
                  </a:lnTo>
                  <a:close/>
                </a:path>
              </a:pathLst>
            </a:custGeom>
            <a:solidFill>
              <a:srgbClr val="ED1C24"/>
            </a:solidFill>
            <a:ln w="6350">
              <a:solidFill>
                <a:srgbClr val="272525"/>
              </a:solidFill>
              <a:prstDash val="solid"/>
              <a:round/>
              <a:headEnd/>
              <a:tailEnd/>
            </a:ln>
          </p:spPr>
          <p:txBody>
            <a:bodyPr/>
            <a:lstStyle/>
            <a:p>
              <a:endParaRPr lang="en-US"/>
            </a:p>
          </p:txBody>
        </p:sp>
        <p:sp>
          <p:nvSpPr>
            <p:cNvPr id="4138" name="Freeform 36"/>
            <p:cNvSpPr>
              <a:spLocks/>
            </p:cNvSpPr>
            <p:nvPr/>
          </p:nvSpPr>
          <p:spPr bwMode="auto">
            <a:xfrm>
              <a:off x="1534" y="1074"/>
              <a:ext cx="54" cy="49"/>
            </a:xfrm>
            <a:custGeom>
              <a:avLst/>
              <a:gdLst>
                <a:gd name="T0" fmla="*/ 7 w 54"/>
                <a:gd name="T1" fmla="*/ 7 h 49"/>
                <a:gd name="T2" fmla="*/ 54 w 54"/>
                <a:gd name="T3" fmla="*/ 0 h 49"/>
                <a:gd name="T4" fmla="*/ 54 w 54"/>
                <a:gd name="T5" fmla="*/ 21 h 49"/>
                <a:gd name="T6" fmla="*/ 31 w 54"/>
                <a:gd name="T7" fmla="*/ 42 h 49"/>
                <a:gd name="T8" fmla="*/ 0 w 54"/>
                <a:gd name="T9" fmla="*/ 49 h 49"/>
                <a:gd name="T10" fmla="*/ 7 w 54"/>
                <a:gd name="T11" fmla="*/ 7 h 49"/>
                <a:gd name="T12" fmla="*/ 7 w 54"/>
                <a:gd name="T13" fmla="*/ 7 h 49"/>
                <a:gd name="T14" fmla="*/ 7 w 54"/>
                <a:gd name="T15" fmla="*/ 7 h 4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4" h="49">
                  <a:moveTo>
                    <a:pt x="7" y="7"/>
                  </a:moveTo>
                  <a:lnTo>
                    <a:pt x="54" y="0"/>
                  </a:lnTo>
                  <a:lnTo>
                    <a:pt x="54" y="21"/>
                  </a:lnTo>
                  <a:lnTo>
                    <a:pt x="31" y="42"/>
                  </a:lnTo>
                  <a:lnTo>
                    <a:pt x="0" y="49"/>
                  </a:lnTo>
                  <a:lnTo>
                    <a:pt x="7" y="7"/>
                  </a:lnTo>
                  <a:close/>
                </a:path>
              </a:pathLst>
            </a:custGeom>
            <a:solidFill>
              <a:srgbClr val="ED1C24"/>
            </a:solidFill>
            <a:ln w="6350">
              <a:solidFill>
                <a:srgbClr val="272525"/>
              </a:solidFill>
              <a:prstDash val="solid"/>
              <a:round/>
              <a:headEnd/>
              <a:tailEnd/>
            </a:ln>
          </p:spPr>
          <p:txBody>
            <a:bodyPr/>
            <a:lstStyle/>
            <a:p>
              <a:endParaRPr lang="en-US"/>
            </a:p>
          </p:txBody>
        </p:sp>
        <p:sp>
          <p:nvSpPr>
            <p:cNvPr id="4139" name="Freeform 37"/>
            <p:cNvSpPr>
              <a:spLocks/>
            </p:cNvSpPr>
            <p:nvPr/>
          </p:nvSpPr>
          <p:spPr bwMode="auto">
            <a:xfrm>
              <a:off x="1628" y="1067"/>
              <a:ext cx="62" cy="35"/>
            </a:xfrm>
            <a:custGeom>
              <a:avLst/>
              <a:gdLst>
                <a:gd name="T0" fmla="*/ 54 w 62"/>
                <a:gd name="T1" fmla="*/ 7 h 35"/>
                <a:gd name="T2" fmla="*/ 23 w 62"/>
                <a:gd name="T3" fmla="*/ 0 h 35"/>
                <a:gd name="T4" fmla="*/ 0 w 62"/>
                <a:gd name="T5" fmla="*/ 28 h 35"/>
                <a:gd name="T6" fmla="*/ 7 w 62"/>
                <a:gd name="T7" fmla="*/ 35 h 35"/>
                <a:gd name="T8" fmla="*/ 31 w 62"/>
                <a:gd name="T9" fmla="*/ 21 h 35"/>
                <a:gd name="T10" fmla="*/ 54 w 62"/>
                <a:gd name="T11" fmla="*/ 21 h 35"/>
                <a:gd name="T12" fmla="*/ 62 w 62"/>
                <a:gd name="T13" fmla="*/ 7 h 35"/>
                <a:gd name="T14" fmla="*/ 54 w 62"/>
                <a:gd name="T15" fmla="*/ 7 h 35"/>
                <a:gd name="T16" fmla="*/ 54 w 62"/>
                <a:gd name="T17" fmla="*/ 7 h 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2" h="35">
                  <a:moveTo>
                    <a:pt x="54" y="7"/>
                  </a:moveTo>
                  <a:lnTo>
                    <a:pt x="23" y="0"/>
                  </a:lnTo>
                  <a:lnTo>
                    <a:pt x="0" y="28"/>
                  </a:lnTo>
                  <a:lnTo>
                    <a:pt x="7" y="35"/>
                  </a:lnTo>
                  <a:lnTo>
                    <a:pt x="31" y="21"/>
                  </a:lnTo>
                  <a:lnTo>
                    <a:pt x="54" y="21"/>
                  </a:lnTo>
                  <a:lnTo>
                    <a:pt x="62" y="7"/>
                  </a:lnTo>
                  <a:lnTo>
                    <a:pt x="54" y="7"/>
                  </a:lnTo>
                  <a:close/>
                </a:path>
              </a:pathLst>
            </a:custGeom>
            <a:solidFill>
              <a:srgbClr val="ED1C24"/>
            </a:solidFill>
            <a:ln w="6350">
              <a:solidFill>
                <a:srgbClr val="272525"/>
              </a:solidFill>
              <a:prstDash val="solid"/>
              <a:round/>
              <a:headEnd/>
              <a:tailEnd/>
            </a:ln>
          </p:spPr>
          <p:txBody>
            <a:bodyPr/>
            <a:lstStyle/>
            <a:p>
              <a:endParaRPr lang="en-US"/>
            </a:p>
          </p:txBody>
        </p:sp>
        <p:sp>
          <p:nvSpPr>
            <p:cNvPr id="4140" name="Freeform 38"/>
            <p:cNvSpPr>
              <a:spLocks/>
            </p:cNvSpPr>
            <p:nvPr/>
          </p:nvSpPr>
          <p:spPr bwMode="auto">
            <a:xfrm>
              <a:off x="1283" y="1067"/>
              <a:ext cx="196" cy="106"/>
            </a:xfrm>
            <a:custGeom>
              <a:avLst/>
              <a:gdLst>
                <a:gd name="T0" fmla="*/ 45 w 196"/>
                <a:gd name="T1" fmla="*/ 14 h 106"/>
                <a:gd name="T2" fmla="*/ 102 w 196"/>
                <a:gd name="T3" fmla="*/ 0 h 106"/>
                <a:gd name="T4" fmla="*/ 109 w 196"/>
                <a:gd name="T5" fmla="*/ 21 h 106"/>
                <a:gd name="T6" fmla="*/ 125 w 196"/>
                <a:gd name="T7" fmla="*/ 7 h 106"/>
                <a:gd name="T8" fmla="*/ 164 w 196"/>
                <a:gd name="T9" fmla="*/ 28 h 106"/>
                <a:gd name="T10" fmla="*/ 188 w 196"/>
                <a:gd name="T11" fmla="*/ 28 h 106"/>
                <a:gd name="T12" fmla="*/ 188 w 196"/>
                <a:gd name="T13" fmla="*/ 56 h 106"/>
                <a:gd name="T14" fmla="*/ 196 w 196"/>
                <a:gd name="T15" fmla="*/ 92 h 106"/>
                <a:gd name="T16" fmla="*/ 141 w 196"/>
                <a:gd name="T17" fmla="*/ 106 h 106"/>
                <a:gd name="T18" fmla="*/ 109 w 196"/>
                <a:gd name="T19" fmla="*/ 99 h 106"/>
                <a:gd name="T20" fmla="*/ 23 w 196"/>
                <a:gd name="T21" fmla="*/ 99 h 106"/>
                <a:gd name="T22" fmla="*/ 0 w 196"/>
                <a:gd name="T23" fmla="*/ 70 h 106"/>
                <a:gd name="T24" fmla="*/ 70 w 196"/>
                <a:gd name="T25" fmla="*/ 70 h 106"/>
                <a:gd name="T26" fmla="*/ 62 w 196"/>
                <a:gd name="T27" fmla="*/ 49 h 106"/>
                <a:gd name="T28" fmla="*/ 23 w 196"/>
                <a:gd name="T29" fmla="*/ 49 h 106"/>
                <a:gd name="T30" fmla="*/ 23 w 196"/>
                <a:gd name="T31" fmla="*/ 35 h 106"/>
                <a:gd name="T32" fmla="*/ 47 w 196"/>
                <a:gd name="T33" fmla="*/ 35 h 106"/>
                <a:gd name="T34" fmla="*/ 45 w 196"/>
                <a:gd name="T35" fmla="*/ 14 h 106"/>
                <a:gd name="T36" fmla="*/ 45 w 196"/>
                <a:gd name="T37" fmla="*/ 14 h 10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96" h="106">
                  <a:moveTo>
                    <a:pt x="45" y="14"/>
                  </a:moveTo>
                  <a:lnTo>
                    <a:pt x="102" y="0"/>
                  </a:lnTo>
                  <a:lnTo>
                    <a:pt x="109" y="21"/>
                  </a:lnTo>
                  <a:lnTo>
                    <a:pt x="125" y="7"/>
                  </a:lnTo>
                  <a:lnTo>
                    <a:pt x="164" y="28"/>
                  </a:lnTo>
                  <a:lnTo>
                    <a:pt x="188" y="28"/>
                  </a:lnTo>
                  <a:lnTo>
                    <a:pt x="188" y="56"/>
                  </a:lnTo>
                  <a:lnTo>
                    <a:pt x="196" y="92"/>
                  </a:lnTo>
                  <a:lnTo>
                    <a:pt x="141" y="106"/>
                  </a:lnTo>
                  <a:lnTo>
                    <a:pt x="109" y="99"/>
                  </a:lnTo>
                  <a:lnTo>
                    <a:pt x="23" y="99"/>
                  </a:lnTo>
                  <a:lnTo>
                    <a:pt x="0" y="70"/>
                  </a:lnTo>
                  <a:lnTo>
                    <a:pt x="70" y="70"/>
                  </a:lnTo>
                  <a:lnTo>
                    <a:pt x="62" y="49"/>
                  </a:lnTo>
                  <a:lnTo>
                    <a:pt x="23" y="49"/>
                  </a:lnTo>
                  <a:lnTo>
                    <a:pt x="23" y="35"/>
                  </a:lnTo>
                  <a:lnTo>
                    <a:pt x="47" y="35"/>
                  </a:lnTo>
                  <a:lnTo>
                    <a:pt x="45" y="14"/>
                  </a:lnTo>
                  <a:close/>
                </a:path>
              </a:pathLst>
            </a:custGeom>
            <a:solidFill>
              <a:srgbClr val="ED1C24"/>
            </a:solidFill>
            <a:ln w="6350">
              <a:solidFill>
                <a:srgbClr val="272525"/>
              </a:solidFill>
              <a:prstDash val="solid"/>
              <a:round/>
              <a:headEnd/>
              <a:tailEnd/>
            </a:ln>
          </p:spPr>
          <p:txBody>
            <a:bodyPr/>
            <a:lstStyle/>
            <a:p>
              <a:endParaRPr lang="en-US"/>
            </a:p>
          </p:txBody>
        </p:sp>
        <p:sp>
          <p:nvSpPr>
            <p:cNvPr id="4141" name="Freeform 39"/>
            <p:cNvSpPr>
              <a:spLocks/>
            </p:cNvSpPr>
            <p:nvPr/>
          </p:nvSpPr>
          <p:spPr bwMode="auto">
            <a:xfrm>
              <a:off x="1565" y="1271"/>
              <a:ext cx="70" cy="50"/>
            </a:xfrm>
            <a:custGeom>
              <a:avLst/>
              <a:gdLst>
                <a:gd name="T0" fmla="*/ 31 w 70"/>
                <a:gd name="T1" fmla="*/ 0 h 50"/>
                <a:gd name="T2" fmla="*/ 55 w 70"/>
                <a:gd name="T3" fmla="*/ 8 h 50"/>
                <a:gd name="T4" fmla="*/ 70 w 70"/>
                <a:gd name="T5" fmla="*/ 50 h 50"/>
                <a:gd name="T6" fmla="*/ 39 w 70"/>
                <a:gd name="T7" fmla="*/ 43 h 50"/>
                <a:gd name="T8" fmla="*/ 23 w 70"/>
                <a:gd name="T9" fmla="*/ 50 h 50"/>
                <a:gd name="T10" fmla="*/ 8 w 70"/>
                <a:gd name="T11" fmla="*/ 50 h 50"/>
                <a:gd name="T12" fmla="*/ 0 w 70"/>
                <a:gd name="T13" fmla="*/ 36 h 50"/>
                <a:gd name="T14" fmla="*/ 23 w 70"/>
                <a:gd name="T15" fmla="*/ 0 h 50"/>
                <a:gd name="T16" fmla="*/ 31 w 70"/>
                <a:gd name="T17" fmla="*/ 0 h 50"/>
                <a:gd name="T18" fmla="*/ 31 w 70"/>
                <a:gd name="T19" fmla="*/ 0 h 5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0" h="50">
                  <a:moveTo>
                    <a:pt x="31" y="0"/>
                  </a:moveTo>
                  <a:lnTo>
                    <a:pt x="55" y="8"/>
                  </a:lnTo>
                  <a:lnTo>
                    <a:pt x="70" y="50"/>
                  </a:lnTo>
                  <a:lnTo>
                    <a:pt x="39" y="43"/>
                  </a:lnTo>
                  <a:lnTo>
                    <a:pt x="23" y="50"/>
                  </a:lnTo>
                  <a:lnTo>
                    <a:pt x="8" y="50"/>
                  </a:lnTo>
                  <a:lnTo>
                    <a:pt x="0" y="36"/>
                  </a:lnTo>
                  <a:lnTo>
                    <a:pt x="23" y="0"/>
                  </a:lnTo>
                  <a:lnTo>
                    <a:pt x="31" y="0"/>
                  </a:lnTo>
                  <a:close/>
                </a:path>
              </a:pathLst>
            </a:custGeom>
            <a:solidFill>
              <a:srgbClr val="ED1C24"/>
            </a:solidFill>
            <a:ln w="6350">
              <a:solidFill>
                <a:srgbClr val="272525"/>
              </a:solidFill>
              <a:prstDash val="solid"/>
              <a:round/>
              <a:headEnd/>
              <a:tailEnd/>
            </a:ln>
          </p:spPr>
          <p:txBody>
            <a:bodyPr/>
            <a:lstStyle/>
            <a:p>
              <a:endParaRPr lang="en-US"/>
            </a:p>
          </p:txBody>
        </p:sp>
        <p:sp>
          <p:nvSpPr>
            <p:cNvPr id="4142" name="Freeform 40"/>
            <p:cNvSpPr>
              <a:spLocks/>
            </p:cNvSpPr>
            <p:nvPr/>
          </p:nvSpPr>
          <p:spPr bwMode="auto">
            <a:xfrm>
              <a:off x="1675" y="1088"/>
              <a:ext cx="274" cy="282"/>
            </a:xfrm>
            <a:custGeom>
              <a:avLst/>
              <a:gdLst>
                <a:gd name="T0" fmla="*/ 78 w 274"/>
                <a:gd name="T1" fmla="*/ 0 h 282"/>
                <a:gd name="T2" fmla="*/ 31 w 274"/>
                <a:gd name="T3" fmla="*/ 0 h 282"/>
                <a:gd name="T4" fmla="*/ 7 w 274"/>
                <a:gd name="T5" fmla="*/ 21 h 282"/>
                <a:gd name="T6" fmla="*/ 0 w 274"/>
                <a:gd name="T7" fmla="*/ 42 h 282"/>
                <a:gd name="T8" fmla="*/ 15 w 274"/>
                <a:gd name="T9" fmla="*/ 78 h 282"/>
                <a:gd name="T10" fmla="*/ 125 w 274"/>
                <a:gd name="T11" fmla="*/ 113 h 282"/>
                <a:gd name="T12" fmla="*/ 94 w 274"/>
                <a:gd name="T13" fmla="*/ 162 h 282"/>
                <a:gd name="T14" fmla="*/ 86 w 274"/>
                <a:gd name="T15" fmla="*/ 191 h 282"/>
                <a:gd name="T16" fmla="*/ 39 w 274"/>
                <a:gd name="T17" fmla="*/ 191 h 282"/>
                <a:gd name="T18" fmla="*/ 31 w 274"/>
                <a:gd name="T19" fmla="*/ 198 h 282"/>
                <a:gd name="T20" fmla="*/ 23 w 274"/>
                <a:gd name="T21" fmla="*/ 219 h 282"/>
                <a:gd name="T22" fmla="*/ 62 w 274"/>
                <a:gd name="T23" fmla="*/ 212 h 282"/>
                <a:gd name="T24" fmla="*/ 102 w 274"/>
                <a:gd name="T25" fmla="*/ 233 h 282"/>
                <a:gd name="T26" fmla="*/ 94 w 274"/>
                <a:gd name="T27" fmla="*/ 254 h 282"/>
                <a:gd name="T28" fmla="*/ 141 w 274"/>
                <a:gd name="T29" fmla="*/ 282 h 282"/>
                <a:gd name="T30" fmla="*/ 149 w 274"/>
                <a:gd name="T31" fmla="*/ 240 h 282"/>
                <a:gd name="T32" fmla="*/ 172 w 274"/>
                <a:gd name="T33" fmla="*/ 254 h 282"/>
                <a:gd name="T34" fmla="*/ 180 w 274"/>
                <a:gd name="T35" fmla="*/ 254 h 282"/>
                <a:gd name="T36" fmla="*/ 203 w 274"/>
                <a:gd name="T37" fmla="*/ 212 h 282"/>
                <a:gd name="T38" fmla="*/ 188 w 274"/>
                <a:gd name="T39" fmla="*/ 198 h 282"/>
                <a:gd name="T40" fmla="*/ 196 w 274"/>
                <a:gd name="T41" fmla="*/ 169 h 282"/>
                <a:gd name="T42" fmla="*/ 227 w 274"/>
                <a:gd name="T43" fmla="*/ 212 h 282"/>
                <a:gd name="T44" fmla="*/ 274 w 274"/>
                <a:gd name="T45" fmla="*/ 176 h 282"/>
                <a:gd name="T46" fmla="*/ 219 w 274"/>
                <a:gd name="T47" fmla="*/ 120 h 282"/>
                <a:gd name="T48" fmla="*/ 235 w 274"/>
                <a:gd name="T49" fmla="*/ 85 h 282"/>
                <a:gd name="T50" fmla="*/ 188 w 274"/>
                <a:gd name="T51" fmla="*/ 35 h 282"/>
                <a:gd name="T52" fmla="*/ 149 w 274"/>
                <a:gd name="T53" fmla="*/ 21 h 282"/>
                <a:gd name="T54" fmla="*/ 141 w 274"/>
                <a:gd name="T55" fmla="*/ 28 h 282"/>
                <a:gd name="T56" fmla="*/ 86 w 274"/>
                <a:gd name="T57" fmla="*/ 56 h 282"/>
                <a:gd name="T58" fmla="*/ 86 w 274"/>
                <a:gd name="T59" fmla="*/ 49 h 282"/>
                <a:gd name="T60" fmla="*/ 133 w 274"/>
                <a:gd name="T61" fmla="*/ 7 h 282"/>
                <a:gd name="T62" fmla="*/ 125 w 274"/>
                <a:gd name="T63" fmla="*/ 0 h 282"/>
                <a:gd name="T64" fmla="*/ 86 w 274"/>
                <a:gd name="T65" fmla="*/ 14 h 282"/>
                <a:gd name="T66" fmla="*/ 54 w 274"/>
                <a:gd name="T67" fmla="*/ 63 h 282"/>
                <a:gd name="T68" fmla="*/ 47 w 274"/>
                <a:gd name="T69" fmla="*/ 49 h 282"/>
                <a:gd name="T70" fmla="*/ 78 w 274"/>
                <a:gd name="T71" fmla="*/ 0 h 282"/>
                <a:gd name="T72" fmla="*/ 78 w 274"/>
                <a:gd name="T73" fmla="*/ 0 h 28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74" h="282">
                  <a:moveTo>
                    <a:pt x="78" y="0"/>
                  </a:moveTo>
                  <a:lnTo>
                    <a:pt x="31" y="0"/>
                  </a:lnTo>
                  <a:lnTo>
                    <a:pt x="7" y="21"/>
                  </a:lnTo>
                  <a:lnTo>
                    <a:pt x="0" y="42"/>
                  </a:lnTo>
                  <a:lnTo>
                    <a:pt x="15" y="78"/>
                  </a:lnTo>
                  <a:lnTo>
                    <a:pt x="125" y="113"/>
                  </a:lnTo>
                  <a:lnTo>
                    <a:pt x="94" y="162"/>
                  </a:lnTo>
                  <a:lnTo>
                    <a:pt x="86" y="191"/>
                  </a:lnTo>
                  <a:lnTo>
                    <a:pt x="39" y="191"/>
                  </a:lnTo>
                  <a:lnTo>
                    <a:pt x="31" y="198"/>
                  </a:lnTo>
                  <a:lnTo>
                    <a:pt x="23" y="219"/>
                  </a:lnTo>
                  <a:lnTo>
                    <a:pt x="62" y="212"/>
                  </a:lnTo>
                  <a:lnTo>
                    <a:pt x="102" y="233"/>
                  </a:lnTo>
                  <a:lnTo>
                    <a:pt x="94" y="254"/>
                  </a:lnTo>
                  <a:lnTo>
                    <a:pt x="141" y="282"/>
                  </a:lnTo>
                  <a:lnTo>
                    <a:pt x="149" y="240"/>
                  </a:lnTo>
                  <a:lnTo>
                    <a:pt x="172" y="254"/>
                  </a:lnTo>
                  <a:lnTo>
                    <a:pt x="180" y="254"/>
                  </a:lnTo>
                  <a:lnTo>
                    <a:pt x="203" y="212"/>
                  </a:lnTo>
                  <a:lnTo>
                    <a:pt x="188" y="198"/>
                  </a:lnTo>
                  <a:lnTo>
                    <a:pt x="196" y="169"/>
                  </a:lnTo>
                  <a:lnTo>
                    <a:pt x="227" y="212"/>
                  </a:lnTo>
                  <a:lnTo>
                    <a:pt x="274" y="176"/>
                  </a:lnTo>
                  <a:lnTo>
                    <a:pt x="219" y="120"/>
                  </a:lnTo>
                  <a:lnTo>
                    <a:pt x="235" y="85"/>
                  </a:lnTo>
                  <a:lnTo>
                    <a:pt x="188" y="35"/>
                  </a:lnTo>
                  <a:lnTo>
                    <a:pt x="149" y="21"/>
                  </a:lnTo>
                  <a:lnTo>
                    <a:pt x="141" y="28"/>
                  </a:lnTo>
                  <a:lnTo>
                    <a:pt x="86" y="56"/>
                  </a:lnTo>
                  <a:lnTo>
                    <a:pt x="86" y="49"/>
                  </a:lnTo>
                  <a:lnTo>
                    <a:pt x="133" y="7"/>
                  </a:lnTo>
                  <a:lnTo>
                    <a:pt x="125" y="0"/>
                  </a:lnTo>
                  <a:lnTo>
                    <a:pt x="86" y="14"/>
                  </a:lnTo>
                  <a:lnTo>
                    <a:pt x="54" y="63"/>
                  </a:lnTo>
                  <a:lnTo>
                    <a:pt x="47" y="49"/>
                  </a:lnTo>
                  <a:lnTo>
                    <a:pt x="78" y="0"/>
                  </a:lnTo>
                  <a:close/>
                </a:path>
              </a:pathLst>
            </a:custGeom>
            <a:solidFill>
              <a:srgbClr val="ED1C24"/>
            </a:solidFill>
            <a:ln w="6350">
              <a:solidFill>
                <a:srgbClr val="272525"/>
              </a:solidFill>
              <a:prstDash val="solid"/>
              <a:round/>
              <a:headEnd/>
              <a:tailEnd/>
            </a:ln>
          </p:spPr>
          <p:txBody>
            <a:bodyPr/>
            <a:lstStyle/>
            <a:p>
              <a:endParaRPr lang="en-US"/>
            </a:p>
          </p:txBody>
        </p:sp>
        <p:sp>
          <p:nvSpPr>
            <p:cNvPr id="4143" name="Freeform 41"/>
            <p:cNvSpPr>
              <a:spLocks/>
            </p:cNvSpPr>
            <p:nvPr/>
          </p:nvSpPr>
          <p:spPr bwMode="auto">
            <a:xfrm>
              <a:off x="1792" y="897"/>
              <a:ext cx="392" cy="142"/>
            </a:xfrm>
            <a:custGeom>
              <a:avLst/>
              <a:gdLst>
                <a:gd name="T0" fmla="*/ 102 w 392"/>
                <a:gd name="T1" fmla="*/ 0 h 142"/>
                <a:gd name="T2" fmla="*/ 392 w 392"/>
                <a:gd name="T3" fmla="*/ 0 h 142"/>
                <a:gd name="T4" fmla="*/ 369 w 392"/>
                <a:gd name="T5" fmla="*/ 22 h 142"/>
                <a:gd name="T6" fmla="*/ 243 w 392"/>
                <a:gd name="T7" fmla="*/ 64 h 142"/>
                <a:gd name="T8" fmla="*/ 235 w 392"/>
                <a:gd name="T9" fmla="*/ 71 h 142"/>
                <a:gd name="T10" fmla="*/ 204 w 392"/>
                <a:gd name="T11" fmla="*/ 71 h 142"/>
                <a:gd name="T12" fmla="*/ 165 w 392"/>
                <a:gd name="T13" fmla="*/ 78 h 142"/>
                <a:gd name="T14" fmla="*/ 165 w 392"/>
                <a:gd name="T15" fmla="*/ 92 h 142"/>
                <a:gd name="T16" fmla="*/ 141 w 392"/>
                <a:gd name="T17" fmla="*/ 99 h 142"/>
                <a:gd name="T18" fmla="*/ 126 w 392"/>
                <a:gd name="T19" fmla="*/ 99 h 142"/>
                <a:gd name="T20" fmla="*/ 86 w 392"/>
                <a:gd name="T21" fmla="*/ 134 h 142"/>
                <a:gd name="T22" fmla="*/ 79 w 392"/>
                <a:gd name="T23" fmla="*/ 142 h 142"/>
                <a:gd name="T24" fmla="*/ 55 w 392"/>
                <a:gd name="T25" fmla="*/ 127 h 142"/>
                <a:gd name="T26" fmla="*/ 16 w 392"/>
                <a:gd name="T27" fmla="*/ 127 h 142"/>
                <a:gd name="T28" fmla="*/ 0 w 392"/>
                <a:gd name="T29" fmla="*/ 120 h 142"/>
                <a:gd name="T30" fmla="*/ 32 w 392"/>
                <a:gd name="T31" fmla="*/ 106 h 142"/>
                <a:gd name="T32" fmla="*/ 63 w 392"/>
                <a:gd name="T33" fmla="*/ 113 h 142"/>
                <a:gd name="T34" fmla="*/ 71 w 392"/>
                <a:gd name="T35" fmla="*/ 99 h 142"/>
                <a:gd name="T36" fmla="*/ 55 w 392"/>
                <a:gd name="T37" fmla="*/ 92 h 142"/>
                <a:gd name="T38" fmla="*/ 94 w 392"/>
                <a:gd name="T39" fmla="*/ 43 h 142"/>
                <a:gd name="T40" fmla="*/ 118 w 392"/>
                <a:gd name="T41" fmla="*/ 57 h 142"/>
                <a:gd name="T42" fmla="*/ 181 w 392"/>
                <a:gd name="T43" fmla="*/ 50 h 142"/>
                <a:gd name="T44" fmla="*/ 196 w 392"/>
                <a:gd name="T45" fmla="*/ 36 h 142"/>
                <a:gd name="T46" fmla="*/ 133 w 392"/>
                <a:gd name="T47" fmla="*/ 36 h 142"/>
                <a:gd name="T48" fmla="*/ 102 w 392"/>
                <a:gd name="T49" fmla="*/ 22 h 142"/>
                <a:gd name="T50" fmla="*/ 102 w 392"/>
                <a:gd name="T51" fmla="*/ 0 h 142"/>
                <a:gd name="T52" fmla="*/ 102 w 392"/>
                <a:gd name="T53" fmla="*/ 0 h 142"/>
                <a:gd name="T54" fmla="*/ 102 w 392"/>
                <a:gd name="T55" fmla="*/ 0 h 14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92" h="142">
                  <a:moveTo>
                    <a:pt x="102" y="0"/>
                  </a:moveTo>
                  <a:lnTo>
                    <a:pt x="392" y="0"/>
                  </a:lnTo>
                  <a:lnTo>
                    <a:pt x="369" y="22"/>
                  </a:lnTo>
                  <a:lnTo>
                    <a:pt x="243" y="64"/>
                  </a:lnTo>
                  <a:lnTo>
                    <a:pt x="235" y="71"/>
                  </a:lnTo>
                  <a:lnTo>
                    <a:pt x="204" y="71"/>
                  </a:lnTo>
                  <a:lnTo>
                    <a:pt x="165" y="78"/>
                  </a:lnTo>
                  <a:lnTo>
                    <a:pt x="165" y="92"/>
                  </a:lnTo>
                  <a:lnTo>
                    <a:pt x="141" y="99"/>
                  </a:lnTo>
                  <a:lnTo>
                    <a:pt x="126" y="99"/>
                  </a:lnTo>
                  <a:lnTo>
                    <a:pt x="86" y="134"/>
                  </a:lnTo>
                  <a:lnTo>
                    <a:pt x="79" y="142"/>
                  </a:lnTo>
                  <a:lnTo>
                    <a:pt x="55" y="127"/>
                  </a:lnTo>
                  <a:lnTo>
                    <a:pt x="16" y="127"/>
                  </a:lnTo>
                  <a:lnTo>
                    <a:pt x="0" y="120"/>
                  </a:lnTo>
                  <a:lnTo>
                    <a:pt x="32" y="106"/>
                  </a:lnTo>
                  <a:lnTo>
                    <a:pt x="63" y="113"/>
                  </a:lnTo>
                  <a:lnTo>
                    <a:pt x="71" y="99"/>
                  </a:lnTo>
                  <a:lnTo>
                    <a:pt x="55" y="92"/>
                  </a:lnTo>
                  <a:lnTo>
                    <a:pt x="94" y="43"/>
                  </a:lnTo>
                  <a:lnTo>
                    <a:pt x="118" y="57"/>
                  </a:lnTo>
                  <a:lnTo>
                    <a:pt x="181" y="50"/>
                  </a:lnTo>
                  <a:lnTo>
                    <a:pt x="196" y="36"/>
                  </a:lnTo>
                  <a:lnTo>
                    <a:pt x="133" y="36"/>
                  </a:lnTo>
                  <a:lnTo>
                    <a:pt x="102" y="22"/>
                  </a:lnTo>
                  <a:lnTo>
                    <a:pt x="102" y="0"/>
                  </a:lnTo>
                  <a:close/>
                </a:path>
              </a:pathLst>
            </a:custGeom>
            <a:solidFill>
              <a:srgbClr val="ED1C24"/>
            </a:solidFill>
            <a:ln w="6350">
              <a:solidFill>
                <a:srgbClr val="272525"/>
              </a:solidFill>
              <a:prstDash val="solid"/>
              <a:round/>
              <a:headEnd/>
              <a:tailEnd/>
            </a:ln>
          </p:spPr>
          <p:txBody>
            <a:bodyPr/>
            <a:lstStyle/>
            <a:p>
              <a:endParaRPr lang="en-US"/>
            </a:p>
          </p:txBody>
        </p:sp>
        <p:sp>
          <p:nvSpPr>
            <p:cNvPr id="4144" name="Freeform 42"/>
            <p:cNvSpPr>
              <a:spLocks/>
            </p:cNvSpPr>
            <p:nvPr/>
          </p:nvSpPr>
          <p:spPr bwMode="auto">
            <a:xfrm>
              <a:off x="695" y="1547"/>
              <a:ext cx="31" cy="63"/>
            </a:xfrm>
            <a:custGeom>
              <a:avLst/>
              <a:gdLst>
                <a:gd name="T0" fmla="*/ 8 w 31"/>
                <a:gd name="T1" fmla="*/ 0 h 63"/>
                <a:gd name="T2" fmla="*/ 31 w 31"/>
                <a:gd name="T3" fmla="*/ 28 h 63"/>
                <a:gd name="T4" fmla="*/ 31 w 31"/>
                <a:gd name="T5" fmla="*/ 63 h 63"/>
                <a:gd name="T6" fmla="*/ 23 w 31"/>
                <a:gd name="T7" fmla="*/ 63 h 63"/>
                <a:gd name="T8" fmla="*/ 0 w 31"/>
                <a:gd name="T9" fmla="*/ 28 h 63"/>
                <a:gd name="T10" fmla="*/ 8 w 31"/>
                <a:gd name="T11" fmla="*/ 0 h 63"/>
                <a:gd name="T12" fmla="*/ 8 w 31"/>
                <a:gd name="T13" fmla="*/ 0 h 6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 h="63">
                  <a:moveTo>
                    <a:pt x="8" y="0"/>
                  </a:moveTo>
                  <a:lnTo>
                    <a:pt x="31" y="28"/>
                  </a:lnTo>
                  <a:lnTo>
                    <a:pt x="31" y="63"/>
                  </a:lnTo>
                  <a:lnTo>
                    <a:pt x="23" y="63"/>
                  </a:lnTo>
                  <a:lnTo>
                    <a:pt x="0" y="28"/>
                  </a:lnTo>
                  <a:lnTo>
                    <a:pt x="8" y="0"/>
                  </a:lnTo>
                  <a:close/>
                </a:path>
              </a:pathLst>
            </a:custGeom>
            <a:solidFill>
              <a:srgbClr val="ED1C24"/>
            </a:solidFill>
            <a:ln w="6350">
              <a:solidFill>
                <a:srgbClr val="272525"/>
              </a:solidFill>
              <a:prstDash val="solid"/>
              <a:round/>
              <a:headEnd/>
              <a:tailEnd/>
            </a:ln>
          </p:spPr>
          <p:txBody>
            <a:bodyPr/>
            <a:lstStyle/>
            <a:p>
              <a:endParaRPr lang="en-US"/>
            </a:p>
          </p:txBody>
        </p:sp>
        <p:sp>
          <p:nvSpPr>
            <p:cNvPr id="4145" name="Freeform 43"/>
            <p:cNvSpPr>
              <a:spLocks/>
            </p:cNvSpPr>
            <p:nvPr/>
          </p:nvSpPr>
          <p:spPr bwMode="auto">
            <a:xfrm>
              <a:off x="687" y="1455"/>
              <a:ext cx="16" cy="21"/>
            </a:xfrm>
            <a:custGeom>
              <a:avLst/>
              <a:gdLst>
                <a:gd name="T0" fmla="*/ 0 w 16"/>
                <a:gd name="T1" fmla="*/ 14 h 21"/>
                <a:gd name="T2" fmla="*/ 16 w 16"/>
                <a:gd name="T3" fmla="*/ 0 h 21"/>
                <a:gd name="T4" fmla="*/ 16 w 16"/>
                <a:gd name="T5" fmla="*/ 21 h 21"/>
                <a:gd name="T6" fmla="*/ 0 w 16"/>
                <a:gd name="T7" fmla="*/ 14 h 21"/>
                <a:gd name="T8" fmla="*/ 0 w 16"/>
                <a:gd name="T9" fmla="*/ 14 h 21"/>
                <a:gd name="T10" fmla="*/ 0 w 16"/>
                <a:gd name="T11" fmla="*/ 14 h 2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 h="21">
                  <a:moveTo>
                    <a:pt x="0" y="14"/>
                  </a:moveTo>
                  <a:lnTo>
                    <a:pt x="16" y="0"/>
                  </a:lnTo>
                  <a:lnTo>
                    <a:pt x="16" y="21"/>
                  </a:lnTo>
                  <a:lnTo>
                    <a:pt x="0" y="14"/>
                  </a:lnTo>
                  <a:close/>
                </a:path>
              </a:pathLst>
            </a:custGeom>
            <a:solidFill>
              <a:srgbClr val="ED1C24"/>
            </a:solidFill>
            <a:ln w="6350">
              <a:solidFill>
                <a:srgbClr val="272525"/>
              </a:solidFill>
              <a:prstDash val="solid"/>
              <a:round/>
              <a:headEnd/>
              <a:tailEnd/>
            </a:ln>
          </p:spPr>
          <p:txBody>
            <a:bodyPr/>
            <a:lstStyle/>
            <a:p>
              <a:endParaRPr lang="en-US"/>
            </a:p>
          </p:txBody>
        </p:sp>
        <p:sp>
          <p:nvSpPr>
            <p:cNvPr id="4146" name="Freeform 44"/>
            <p:cNvSpPr>
              <a:spLocks/>
            </p:cNvSpPr>
            <p:nvPr/>
          </p:nvSpPr>
          <p:spPr bwMode="auto">
            <a:xfrm>
              <a:off x="679" y="1490"/>
              <a:ext cx="16" cy="21"/>
            </a:xfrm>
            <a:custGeom>
              <a:avLst/>
              <a:gdLst>
                <a:gd name="T0" fmla="*/ 8 w 16"/>
                <a:gd name="T1" fmla="*/ 7 h 21"/>
                <a:gd name="T2" fmla="*/ 8 w 16"/>
                <a:gd name="T3" fmla="*/ 0 h 21"/>
                <a:gd name="T4" fmla="*/ 16 w 16"/>
                <a:gd name="T5" fmla="*/ 7 h 21"/>
                <a:gd name="T6" fmla="*/ 0 w 16"/>
                <a:gd name="T7" fmla="*/ 21 h 21"/>
                <a:gd name="T8" fmla="*/ 8 w 16"/>
                <a:gd name="T9" fmla="*/ 7 h 21"/>
                <a:gd name="T10" fmla="*/ 8 w 16"/>
                <a:gd name="T11" fmla="*/ 7 h 21"/>
                <a:gd name="T12" fmla="*/ 8 w 16"/>
                <a:gd name="T13" fmla="*/ 7 h 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21">
                  <a:moveTo>
                    <a:pt x="8" y="7"/>
                  </a:moveTo>
                  <a:lnTo>
                    <a:pt x="8" y="0"/>
                  </a:lnTo>
                  <a:lnTo>
                    <a:pt x="16" y="7"/>
                  </a:lnTo>
                  <a:lnTo>
                    <a:pt x="0" y="21"/>
                  </a:lnTo>
                  <a:lnTo>
                    <a:pt x="8" y="7"/>
                  </a:lnTo>
                  <a:close/>
                </a:path>
              </a:pathLst>
            </a:custGeom>
            <a:solidFill>
              <a:srgbClr val="ED1C24"/>
            </a:solidFill>
            <a:ln w="6350">
              <a:solidFill>
                <a:srgbClr val="272525"/>
              </a:solidFill>
              <a:prstDash val="solid"/>
              <a:round/>
              <a:headEnd/>
              <a:tailEnd/>
            </a:ln>
          </p:spPr>
          <p:txBody>
            <a:bodyPr/>
            <a:lstStyle/>
            <a:p>
              <a:endParaRPr lang="en-US"/>
            </a:p>
          </p:txBody>
        </p:sp>
        <p:sp>
          <p:nvSpPr>
            <p:cNvPr id="4147" name="Freeform 45"/>
            <p:cNvSpPr>
              <a:spLocks/>
            </p:cNvSpPr>
            <p:nvPr/>
          </p:nvSpPr>
          <p:spPr bwMode="auto">
            <a:xfrm>
              <a:off x="3636" y="1508"/>
              <a:ext cx="704" cy="356"/>
            </a:xfrm>
            <a:custGeom>
              <a:avLst/>
              <a:gdLst>
                <a:gd name="T0" fmla="*/ 32 w 704"/>
                <a:gd name="T1" fmla="*/ 243 h 356"/>
                <a:gd name="T2" fmla="*/ 2 w 704"/>
                <a:gd name="T3" fmla="*/ 212 h 356"/>
                <a:gd name="T4" fmla="*/ 0 w 704"/>
                <a:gd name="T5" fmla="*/ 194 h 356"/>
                <a:gd name="T6" fmla="*/ 36 w 704"/>
                <a:gd name="T7" fmla="*/ 141 h 356"/>
                <a:gd name="T8" fmla="*/ 87 w 704"/>
                <a:gd name="T9" fmla="*/ 95 h 356"/>
                <a:gd name="T10" fmla="*/ 108 w 704"/>
                <a:gd name="T11" fmla="*/ 95 h 356"/>
                <a:gd name="T12" fmla="*/ 147 w 704"/>
                <a:gd name="T13" fmla="*/ 111 h 356"/>
                <a:gd name="T14" fmla="*/ 177 w 704"/>
                <a:gd name="T15" fmla="*/ 108 h 356"/>
                <a:gd name="T16" fmla="*/ 202 w 704"/>
                <a:gd name="T17" fmla="*/ 129 h 356"/>
                <a:gd name="T18" fmla="*/ 247 w 704"/>
                <a:gd name="T19" fmla="*/ 123 h 356"/>
                <a:gd name="T20" fmla="*/ 249 w 704"/>
                <a:gd name="T21" fmla="*/ 78 h 356"/>
                <a:gd name="T22" fmla="*/ 259 w 704"/>
                <a:gd name="T23" fmla="*/ 40 h 356"/>
                <a:gd name="T24" fmla="*/ 316 w 704"/>
                <a:gd name="T25" fmla="*/ 18 h 356"/>
                <a:gd name="T26" fmla="*/ 369 w 704"/>
                <a:gd name="T27" fmla="*/ 0 h 356"/>
                <a:gd name="T28" fmla="*/ 406 w 704"/>
                <a:gd name="T29" fmla="*/ 2 h 356"/>
                <a:gd name="T30" fmla="*/ 439 w 704"/>
                <a:gd name="T31" fmla="*/ 16 h 356"/>
                <a:gd name="T32" fmla="*/ 459 w 704"/>
                <a:gd name="T33" fmla="*/ 14 h 356"/>
                <a:gd name="T34" fmla="*/ 510 w 704"/>
                <a:gd name="T35" fmla="*/ 39 h 356"/>
                <a:gd name="T36" fmla="*/ 551 w 704"/>
                <a:gd name="T37" fmla="*/ 67 h 356"/>
                <a:gd name="T38" fmla="*/ 586 w 704"/>
                <a:gd name="T39" fmla="*/ 65 h 356"/>
                <a:gd name="T40" fmla="*/ 624 w 704"/>
                <a:gd name="T41" fmla="*/ 83 h 356"/>
                <a:gd name="T42" fmla="*/ 655 w 704"/>
                <a:gd name="T43" fmla="*/ 115 h 356"/>
                <a:gd name="T44" fmla="*/ 674 w 704"/>
                <a:gd name="T45" fmla="*/ 118 h 356"/>
                <a:gd name="T46" fmla="*/ 704 w 704"/>
                <a:gd name="T47" fmla="*/ 145 h 356"/>
                <a:gd name="T48" fmla="*/ 680 w 704"/>
                <a:gd name="T49" fmla="*/ 152 h 356"/>
                <a:gd name="T50" fmla="*/ 673 w 704"/>
                <a:gd name="T51" fmla="*/ 166 h 356"/>
                <a:gd name="T52" fmla="*/ 673 w 704"/>
                <a:gd name="T53" fmla="*/ 201 h 356"/>
                <a:gd name="T54" fmla="*/ 641 w 704"/>
                <a:gd name="T55" fmla="*/ 201 h 356"/>
                <a:gd name="T56" fmla="*/ 633 w 704"/>
                <a:gd name="T57" fmla="*/ 243 h 356"/>
                <a:gd name="T58" fmla="*/ 625 w 704"/>
                <a:gd name="T59" fmla="*/ 250 h 356"/>
                <a:gd name="T60" fmla="*/ 610 w 704"/>
                <a:gd name="T61" fmla="*/ 250 h 356"/>
                <a:gd name="T62" fmla="*/ 622 w 704"/>
                <a:gd name="T63" fmla="*/ 288 h 356"/>
                <a:gd name="T64" fmla="*/ 571 w 704"/>
                <a:gd name="T65" fmla="*/ 291 h 356"/>
                <a:gd name="T66" fmla="*/ 537 w 704"/>
                <a:gd name="T67" fmla="*/ 282 h 356"/>
                <a:gd name="T68" fmla="*/ 469 w 704"/>
                <a:gd name="T69" fmla="*/ 303 h 356"/>
                <a:gd name="T70" fmla="*/ 416 w 704"/>
                <a:gd name="T71" fmla="*/ 309 h 356"/>
                <a:gd name="T72" fmla="*/ 355 w 704"/>
                <a:gd name="T73" fmla="*/ 326 h 356"/>
                <a:gd name="T74" fmla="*/ 328 w 704"/>
                <a:gd name="T75" fmla="*/ 296 h 356"/>
                <a:gd name="T76" fmla="*/ 257 w 704"/>
                <a:gd name="T77" fmla="*/ 282 h 356"/>
                <a:gd name="T78" fmla="*/ 265 w 704"/>
                <a:gd name="T79" fmla="*/ 272 h 356"/>
                <a:gd name="T80" fmla="*/ 243 w 704"/>
                <a:gd name="T81" fmla="*/ 243 h 356"/>
                <a:gd name="T82" fmla="*/ 228 w 704"/>
                <a:gd name="T83" fmla="*/ 256 h 356"/>
                <a:gd name="T84" fmla="*/ 171 w 704"/>
                <a:gd name="T85" fmla="*/ 268 h 356"/>
                <a:gd name="T86" fmla="*/ 202 w 704"/>
                <a:gd name="T87" fmla="*/ 351 h 356"/>
                <a:gd name="T88" fmla="*/ 196 w 704"/>
                <a:gd name="T89" fmla="*/ 356 h 356"/>
                <a:gd name="T90" fmla="*/ 151 w 704"/>
                <a:gd name="T91" fmla="*/ 328 h 356"/>
                <a:gd name="T92" fmla="*/ 130 w 704"/>
                <a:gd name="T93" fmla="*/ 326 h 356"/>
                <a:gd name="T94" fmla="*/ 118 w 704"/>
                <a:gd name="T95" fmla="*/ 335 h 356"/>
                <a:gd name="T96" fmla="*/ 75 w 704"/>
                <a:gd name="T97" fmla="*/ 284 h 356"/>
                <a:gd name="T98" fmla="*/ 96 w 704"/>
                <a:gd name="T99" fmla="*/ 263 h 356"/>
                <a:gd name="T100" fmla="*/ 120 w 704"/>
                <a:gd name="T101" fmla="*/ 268 h 356"/>
                <a:gd name="T102" fmla="*/ 130 w 704"/>
                <a:gd name="T103" fmla="*/ 243 h 356"/>
                <a:gd name="T104" fmla="*/ 83 w 704"/>
                <a:gd name="T105" fmla="*/ 220 h 356"/>
                <a:gd name="T106" fmla="*/ 32 w 704"/>
                <a:gd name="T107" fmla="*/ 243 h 356"/>
                <a:gd name="T108" fmla="*/ 32 w 704"/>
                <a:gd name="T109" fmla="*/ 243 h 35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04" h="356">
                  <a:moveTo>
                    <a:pt x="32" y="243"/>
                  </a:moveTo>
                  <a:lnTo>
                    <a:pt x="2" y="212"/>
                  </a:lnTo>
                  <a:lnTo>
                    <a:pt x="0" y="194"/>
                  </a:lnTo>
                  <a:lnTo>
                    <a:pt x="36" y="141"/>
                  </a:lnTo>
                  <a:lnTo>
                    <a:pt x="87" y="95"/>
                  </a:lnTo>
                  <a:lnTo>
                    <a:pt x="108" y="95"/>
                  </a:lnTo>
                  <a:lnTo>
                    <a:pt x="147" y="111"/>
                  </a:lnTo>
                  <a:lnTo>
                    <a:pt x="177" y="108"/>
                  </a:lnTo>
                  <a:lnTo>
                    <a:pt x="202" y="129"/>
                  </a:lnTo>
                  <a:lnTo>
                    <a:pt x="247" y="123"/>
                  </a:lnTo>
                  <a:lnTo>
                    <a:pt x="249" y="78"/>
                  </a:lnTo>
                  <a:lnTo>
                    <a:pt x="259" y="40"/>
                  </a:lnTo>
                  <a:lnTo>
                    <a:pt x="316" y="18"/>
                  </a:lnTo>
                  <a:lnTo>
                    <a:pt x="369" y="0"/>
                  </a:lnTo>
                  <a:lnTo>
                    <a:pt x="406" y="2"/>
                  </a:lnTo>
                  <a:lnTo>
                    <a:pt x="439" y="16"/>
                  </a:lnTo>
                  <a:lnTo>
                    <a:pt x="459" y="14"/>
                  </a:lnTo>
                  <a:lnTo>
                    <a:pt x="510" y="39"/>
                  </a:lnTo>
                  <a:lnTo>
                    <a:pt x="551" y="67"/>
                  </a:lnTo>
                  <a:lnTo>
                    <a:pt x="586" y="65"/>
                  </a:lnTo>
                  <a:lnTo>
                    <a:pt x="624" y="83"/>
                  </a:lnTo>
                  <a:lnTo>
                    <a:pt x="655" y="115"/>
                  </a:lnTo>
                  <a:lnTo>
                    <a:pt x="674" y="118"/>
                  </a:lnTo>
                  <a:lnTo>
                    <a:pt x="704" y="145"/>
                  </a:lnTo>
                  <a:lnTo>
                    <a:pt x="680" y="152"/>
                  </a:lnTo>
                  <a:lnTo>
                    <a:pt x="673" y="166"/>
                  </a:lnTo>
                  <a:lnTo>
                    <a:pt x="673" y="201"/>
                  </a:lnTo>
                  <a:lnTo>
                    <a:pt x="641" y="201"/>
                  </a:lnTo>
                  <a:lnTo>
                    <a:pt x="633" y="243"/>
                  </a:lnTo>
                  <a:lnTo>
                    <a:pt x="625" y="250"/>
                  </a:lnTo>
                  <a:lnTo>
                    <a:pt x="610" y="250"/>
                  </a:lnTo>
                  <a:lnTo>
                    <a:pt x="622" y="288"/>
                  </a:lnTo>
                  <a:lnTo>
                    <a:pt x="571" y="291"/>
                  </a:lnTo>
                  <a:lnTo>
                    <a:pt x="537" y="282"/>
                  </a:lnTo>
                  <a:lnTo>
                    <a:pt x="469" y="303"/>
                  </a:lnTo>
                  <a:lnTo>
                    <a:pt x="416" y="309"/>
                  </a:lnTo>
                  <a:lnTo>
                    <a:pt x="355" y="326"/>
                  </a:lnTo>
                  <a:lnTo>
                    <a:pt x="328" y="296"/>
                  </a:lnTo>
                  <a:lnTo>
                    <a:pt x="257" y="282"/>
                  </a:lnTo>
                  <a:lnTo>
                    <a:pt x="265" y="272"/>
                  </a:lnTo>
                  <a:lnTo>
                    <a:pt x="243" y="243"/>
                  </a:lnTo>
                  <a:lnTo>
                    <a:pt x="228" y="256"/>
                  </a:lnTo>
                  <a:lnTo>
                    <a:pt x="171" y="268"/>
                  </a:lnTo>
                  <a:lnTo>
                    <a:pt x="202" y="351"/>
                  </a:lnTo>
                  <a:lnTo>
                    <a:pt x="196" y="356"/>
                  </a:lnTo>
                  <a:lnTo>
                    <a:pt x="151" y="328"/>
                  </a:lnTo>
                  <a:lnTo>
                    <a:pt x="130" y="326"/>
                  </a:lnTo>
                  <a:lnTo>
                    <a:pt x="118" y="335"/>
                  </a:lnTo>
                  <a:lnTo>
                    <a:pt x="75" y="284"/>
                  </a:lnTo>
                  <a:lnTo>
                    <a:pt x="96" y="263"/>
                  </a:lnTo>
                  <a:lnTo>
                    <a:pt x="120" y="268"/>
                  </a:lnTo>
                  <a:lnTo>
                    <a:pt x="130" y="243"/>
                  </a:lnTo>
                  <a:lnTo>
                    <a:pt x="83" y="220"/>
                  </a:lnTo>
                  <a:lnTo>
                    <a:pt x="32" y="243"/>
                  </a:lnTo>
                  <a:close/>
                </a:path>
              </a:pathLst>
            </a:custGeom>
            <a:solidFill>
              <a:srgbClr val="ED1C24"/>
            </a:solidFill>
            <a:ln w="6350">
              <a:solidFill>
                <a:srgbClr val="272525"/>
              </a:solidFill>
              <a:prstDash val="solid"/>
              <a:round/>
              <a:headEnd/>
              <a:tailEnd/>
            </a:ln>
          </p:spPr>
          <p:txBody>
            <a:bodyPr/>
            <a:lstStyle/>
            <a:p>
              <a:endParaRPr lang="en-US"/>
            </a:p>
          </p:txBody>
        </p:sp>
        <p:sp>
          <p:nvSpPr>
            <p:cNvPr id="4148" name="Freeform 46"/>
            <p:cNvSpPr>
              <a:spLocks/>
            </p:cNvSpPr>
            <p:nvPr/>
          </p:nvSpPr>
          <p:spPr bwMode="auto">
            <a:xfrm>
              <a:off x="1118" y="2620"/>
              <a:ext cx="118" cy="63"/>
            </a:xfrm>
            <a:custGeom>
              <a:avLst/>
              <a:gdLst>
                <a:gd name="T0" fmla="*/ 16 w 118"/>
                <a:gd name="T1" fmla="*/ 7 h 63"/>
                <a:gd name="T2" fmla="*/ 78 w 118"/>
                <a:gd name="T3" fmla="*/ 0 h 63"/>
                <a:gd name="T4" fmla="*/ 118 w 118"/>
                <a:gd name="T5" fmla="*/ 21 h 63"/>
                <a:gd name="T6" fmla="*/ 94 w 118"/>
                <a:gd name="T7" fmla="*/ 63 h 63"/>
                <a:gd name="T8" fmla="*/ 71 w 118"/>
                <a:gd name="T9" fmla="*/ 28 h 63"/>
                <a:gd name="T10" fmla="*/ 47 w 118"/>
                <a:gd name="T11" fmla="*/ 35 h 63"/>
                <a:gd name="T12" fmla="*/ 47 w 118"/>
                <a:gd name="T13" fmla="*/ 49 h 63"/>
                <a:gd name="T14" fmla="*/ 31 w 118"/>
                <a:gd name="T15" fmla="*/ 56 h 63"/>
                <a:gd name="T16" fmla="*/ 8 w 118"/>
                <a:gd name="T17" fmla="*/ 28 h 63"/>
                <a:gd name="T18" fmla="*/ 0 w 118"/>
                <a:gd name="T19" fmla="*/ 28 h 63"/>
                <a:gd name="T20" fmla="*/ 16 w 118"/>
                <a:gd name="T21" fmla="*/ 7 h 63"/>
                <a:gd name="T22" fmla="*/ 16 w 118"/>
                <a:gd name="T23" fmla="*/ 7 h 63"/>
                <a:gd name="T24" fmla="*/ 16 w 118"/>
                <a:gd name="T25" fmla="*/ 7 h 6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8" h="63">
                  <a:moveTo>
                    <a:pt x="16" y="7"/>
                  </a:moveTo>
                  <a:lnTo>
                    <a:pt x="78" y="0"/>
                  </a:lnTo>
                  <a:lnTo>
                    <a:pt x="118" y="21"/>
                  </a:lnTo>
                  <a:lnTo>
                    <a:pt x="94" y="63"/>
                  </a:lnTo>
                  <a:lnTo>
                    <a:pt x="71" y="28"/>
                  </a:lnTo>
                  <a:lnTo>
                    <a:pt x="47" y="35"/>
                  </a:lnTo>
                  <a:lnTo>
                    <a:pt x="47" y="49"/>
                  </a:lnTo>
                  <a:lnTo>
                    <a:pt x="31" y="56"/>
                  </a:lnTo>
                  <a:lnTo>
                    <a:pt x="8" y="28"/>
                  </a:lnTo>
                  <a:lnTo>
                    <a:pt x="0" y="28"/>
                  </a:lnTo>
                  <a:lnTo>
                    <a:pt x="16" y="7"/>
                  </a:lnTo>
                  <a:close/>
                </a:path>
              </a:pathLst>
            </a:custGeom>
            <a:solidFill>
              <a:srgbClr val="ED1C24"/>
            </a:solidFill>
            <a:ln w="6350">
              <a:solidFill>
                <a:srgbClr val="272525"/>
              </a:solidFill>
              <a:prstDash val="solid"/>
              <a:round/>
              <a:headEnd/>
              <a:tailEnd/>
            </a:ln>
          </p:spPr>
          <p:txBody>
            <a:bodyPr/>
            <a:lstStyle/>
            <a:p>
              <a:endParaRPr lang="en-US"/>
            </a:p>
          </p:txBody>
        </p:sp>
        <p:sp>
          <p:nvSpPr>
            <p:cNvPr id="4149" name="Freeform 47"/>
            <p:cNvSpPr>
              <a:spLocks/>
            </p:cNvSpPr>
            <p:nvPr/>
          </p:nvSpPr>
          <p:spPr bwMode="auto">
            <a:xfrm>
              <a:off x="1196" y="2556"/>
              <a:ext cx="236" cy="402"/>
            </a:xfrm>
            <a:custGeom>
              <a:avLst/>
              <a:gdLst>
                <a:gd name="T0" fmla="*/ 40 w 236"/>
                <a:gd name="T1" fmla="*/ 85 h 402"/>
                <a:gd name="T2" fmla="*/ 79 w 236"/>
                <a:gd name="T3" fmla="*/ 28 h 402"/>
                <a:gd name="T4" fmla="*/ 142 w 236"/>
                <a:gd name="T5" fmla="*/ 0 h 402"/>
                <a:gd name="T6" fmla="*/ 157 w 236"/>
                <a:gd name="T7" fmla="*/ 7 h 402"/>
                <a:gd name="T8" fmla="*/ 142 w 236"/>
                <a:gd name="T9" fmla="*/ 28 h 402"/>
                <a:gd name="T10" fmla="*/ 142 w 236"/>
                <a:gd name="T11" fmla="*/ 35 h 402"/>
                <a:gd name="T12" fmla="*/ 118 w 236"/>
                <a:gd name="T13" fmla="*/ 50 h 402"/>
                <a:gd name="T14" fmla="*/ 134 w 236"/>
                <a:gd name="T15" fmla="*/ 134 h 402"/>
                <a:gd name="T16" fmla="*/ 220 w 236"/>
                <a:gd name="T17" fmla="*/ 155 h 402"/>
                <a:gd name="T18" fmla="*/ 212 w 236"/>
                <a:gd name="T19" fmla="*/ 212 h 402"/>
                <a:gd name="T20" fmla="*/ 236 w 236"/>
                <a:gd name="T21" fmla="*/ 254 h 402"/>
                <a:gd name="T22" fmla="*/ 212 w 236"/>
                <a:gd name="T23" fmla="*/ 247 h 402"/>
                <a:gd name="T24" fmla="*/ 204 w 236"/>
                <a:gd name="T25" fmla="*/ 261 h 402"/>
                <a:gd name="T26" fmla="*/ 189 w 236"/>
                <a:gd name="T27" fmla="*/ 254 h 402"/>
                <a:gd name="T28" fmla="*/ 181 w 236"/>
                <a:gd name="T29" fmla="*/ 268 h 402"/>
                <a:gd name="T30" fmla="*/ 196 w 236"/>
                <a:gd name="T31" fmla="*/ 289 h 402"/>
                <a:gd name="T32" fmla="*/ 189 w 236"/>
                <a:gd name="T33" fmla="*/ 304 h 402"/>
                <a:gd name="T34" fmla="*/ 189 w 236"/>
                <a:gd name="T35" fmla="*/ 374 h 402"/>
                <a:gd name="T36" fmla="*/ 181 w 236"/>
                <a:gd name="T37" fmla="*/ 402 h 402"/>
                <a:gd name="T38" fmla="*/ 157 w 236"/>
                <a:gd name="T39" fmla="*/ 402 h 402"/>
                <a:gd name="T40" fmla="*/ 165 w 236"/>
                <a:gd name="T41" fmla="*/ 374 h 402"/>
                <a:gd name="T42" fmla="*/ 165 w 236"/>
                <a:gd name="T43" fmla="*/ 353 h 402"/>
                <a:gd name="T44" fmla="*/ 118 w 236"/>
                <a:gd name="T45" fmla="*/ 346 h 402"/>
                <a:gd name="T46" fmla="*/ 95 w 236"/>
                <a:gd name="T47" fmla="*/ 318 h 402"/>
                <a:gd name="T48" fmla="*/ 79 w 236"/>
                <a:gd name="T49" fmla="*/ 304 h 402"/>
                <a:gd name="T50" fmla="*/ 63 w 236"/>
                <a:gd name="T51" fmla="*/ 297 h 402"/>
                <a:gd name="T52" fmla="*/ 40 w 236"/>
                <a:gd name="T53" fmla="*/ 289 h 402"/>
                <a:gd name="T54" fmla="*/ 24 w 236"/>
                <a:gd name="T55" fmla="*/ 282 h 402"/>
                <a:gd name="T56" fmla="*/ 0 w 236"/>
                <a:gd name="T57" fmla="*/ 261 h 402"/>
                <a:gd name="T58" fmla="*/ 16 w 236"/>
                <a:gd name="T59" fmla="*/ 233 h 402"/>
                <a:gd name="T60" fmla="*/ 16 w 236"/>
                <a:gd name="T61" fmla="*/ 169 h 402"/>
                <a:gd name="T62" fmla="*/ 16 w 236"/>
                <a:gd name="T63" fmla="*/ 127 h 402"/>
                <a:gd name="T64" fmla="*/ 40 w 236"/>
                <a:gd name="T65" fmla="*/ 85 h 402"/>
                <a:gd name="T66" fmla="*/ 40 w 236"/>
                <a:gd name="T67" fmla="*/ 85 h 402"/>
                <a:gd name="T68" fmla="*/ 40 w 236"/>
                <a:gd name="T69" fmla="*/ 85 h 40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36" h="402">
                  <a:moveTo>
                    <a:pt x="40" y="85"/>
                  </a:moveTo>
                  <a:lnTo>
                    <a:pt x="79" y="28"/>
                  </a:lnTo>
                  <a:lnTo>
                    <a:pt x="142" y="0"/>
                  </a:lnTo>
                  <a:lnTo>
                    <a:pt x="157" y="7"/>
                  </a:lnTo>
                  <a:lnTo>
                    <a:pt x="142" y="28"/>
                  </a:lnTo>
                  <a:lnTo>
                    <a:pt x="142" y="35"/>
                  </a:lnTo>
                  <a:lnTo>
                    <a:pt x="118" y="50"/>
                  </a:lnTo>
                  <a:lnTo>
                    <a:pt x="134" y="134"/>
                  </a:lnTo>
                  <a:lnTo>
                    <a:pt x="220" y="155"/>
                  </a:lnTo>
                  <a:lnTo>
                    <a:pt x="212" y="212"/>
                  </a:lnTo>
                  <a:lnTo>
                    <a:pt x="236" y="254"/>
                  </a:lnTo>
                  <a:lnTo>
                    <a:pt x="212" y="247"/>
                  </a:lnTo>
                  <a:lnTo>
                    <a:pt x="204" y="261"/>
                  </a:lnTo>
                  <a:lnTo>
                    <a:pt x="189" y="254"/>
                  </a:lnTo>
                  <a:lnTo>
                    <a:pt x="181" y="268"/>
                  </a:lnTo>
                  <a:lnTo>
                    <a:pt x="196" y="289"/>
                  </a:lnTo>
                  <a:lnTo>
                    <a:pt x="189" y="304"/>
                  </a:lnTo>
                  <a:lnTo>
                    <a:pt x="189" y="374"/>
                  </a:lnTo>
                  <a:lnTo>
                    <a:pt x="181" y="402"/>
                  </a:lnTo>
                  <a:lnTo>
                    <a:pt x="157" y="402"/>
                  </a:lnTo>
                  <a:lnTo>
                    <a:pt x="165" y="374"/>
                  </a:lnTo>
                  <a:lnTo>
                    <a:pt x="165" y="353"/>
                  </a:lnTo>
                  <a:lnTo>
                    <a:pt x="118" y="346"/>
                  </a:lnTo>
                  <a:lnTo>
                    <a:pt x="95" y="318"/>
                  </a:lnTo>
                  <a:lnTo>
                    <a:pt x="79" y="304"/>
                  </a:lnTo>
                  <a:lnTo>
                    <a:pt x="63" y="297"/>
                  </a:lnTo>
                  <a:lnTo>
                    <a:pt x="40" y="289"/>
                  </a:lnTo>
                  <a:lnTo>
                    <a:pt x="24" y="282"/>
                  </a:lnTo>
                  <a:lnTo>
                    <a:pt x="0" y="261"/>
                  </a:lnTo>
                  <a:lnTo>
                    <a:pt x="16" y="233"/>
                  </a:lnTo>
                  <a:lnTo>
                    <a:pt x="16" y="169"/>
                  </a:lnTo>
                  <a:lnTo>
                    <a:pt x="16" y="127"/>
                  </a:lnTo>
                  <a:lnTo>
                    <a:pt x="40" y="85"/>
                  </a:lnTo>
                  <a:close/>
                </a:path>
              </a:pathLst>
            </a:custGeom>
            <a:solidFill>
              <a:srgbClr val="ED1C24"/>
            </a:solidFill>
            <a:ln w="6350">
              <a:solidFill>
                <a:srgbClr val="272525"/>
              </a:solidFill>
              <a:prstDash val="solid"/>
              <a:round/>
              <a:headEnd/>
              <a:tailEnd/>
            </a:ln>
          </p:spPr>
          <p:txBody>
            <a:bodyPr/>
            <a:lstStyle/>
            <a:p>
              <a:endParaRPr lang="en-US"/>
            </a:p>
          </p:txBody>
        </p:sp>
        <p:sp>
          <p:nvSpPr>
            <p:cNvPr id="4150" name="Freeform 48"/>
            <p:cNvSpPr>
              <a:spLocks/>
            </p:cNvSpPr>
            <p:nvPr/>
          </p:nvSpPr>
          <p:spPr bwMode="auto">
            <a:xfrm>
              <a:off x="1149" y="2817"/>
              <a:ext cx="126" cy="148"/>
            </a:xfrm>
            <a:custGeom>
              <a:avLst/>
              <a:gdLst>
                <a:gd name="T0" fmla="*/ 47 w 126"/>
                <a:gd name="T1" fmla="*/ 0 h 148"/>
                <a:gd name="T2" fmla="*/ 71 w 126"/>
                <a:gd name="T3" fmla="*/ 21 h 148"/>
                <a:gd name="T4" fmla="*/ 87 w 126"/>
                <a:gd name="T5" fmla="*/ 28 h 148"/>
                <a:gd name="T6" fmla="*/ 110 w 126"/>
                <a:gd name="T7" fmla="*/ 36 h 148"/>
                <a:gd name="T8" fmla="*/ 126 w 126"/>
                <a:gd name="T9" fmla="*/ 43 h 148"/>
                <a:gd name="T10" fmla="*/ 126 w 126"/>
                <a:gd name="T11" fmla="*/ 64 h 148"/>
                <a:gd name="T12" fmla="*/ 94 w 126"/>
                <a:gd name="T13" fmla="*/ 85 h 148"/>
                <a:gd name="T14" fmla="*/ 87 w 126"/>
                <a:gd name="T15" fmla="*/ 99 h 148"/>
                <a:gd name="T16" fmla="*/ 71 w 126"/>
                <a:gd name="T17" fmla="*/ 120 h 148"/>
                <a:gd name="T18" fmla="*/ 79 w 126"/>
                <a:gd name="T19" fmla="*/ 127 h 148"/>
                <a:gd name="T20" fmla="*/ 63 w 126"/>
                <a:gd name="T21" fmla="*/ 141 h 148"/>
                <a:gd name="T22" fmla="*/ 24 w 126"/>
                <a:gd name="T23" fmla="*/ 148 h 148"/>
                <a:gd name="T24" fmla="*/ 0 w 126"/>
                <a:gd name="T25" fmla="*/ 134 h 148"/>
                <a:gd name="T26" fmla="*/ 16 w 126"/>
                <a:gd name="T27" fmla="*/ 120 h 148"/>
                <a:gd name="T28" fmla="*/ 16 w 126"/>
                <a:gd name="T29" fmla="*/ 99 h 148"/>
                <a:gd name="T30" fmla="*/ 0 w 126"/>
                <a:gd name="T31" fmla="*/ 106 h 148"/>
                <a:gd name="T32" fmla="*/ 0 w 126"/>
                <a:gd name="T33" fmla="*/ 99 h 148"/>
                <a:gd name="T34" fmla="*/ 0 w 126"/>
                <a:gd name="T35" fmla="*/ 71 h 148"/>
                <a:gd name="T36" fmla="*/ 32 w 126"/>
                <a:gd name="T37" fmla="*/ 21 h 148"/>
                <a:gd name="T38" fmla="*/ 47 w 126"/>
                <a:gd name="T39" fmla="*/ 0 h 148"/>
                <a:gd name="T40" fmla="*/ 47 w 126"/>
                <a:gd name="T41" fmla="*/ 0 h 148"/>
                <a:gd name="T42" fmla="*/ 47 w 126"/>
                <a:gd name="T43" fmla="*/ 0 h 14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26" h="148">
                  <a:moveTo>
                    <a:pt x="47" y="0"/>
                  </a:moveTo>
                  <a:lnTo>
                    <a:pt x="71" y="21"/>
                  </a:lnTo>
                  <a:lnTo>
                    <a:pt x="87" y="28"/>
                  </a:lnTo>
                  <a:lnTo>
                    <a:pt x="110" y="36"/>
                  </a:lnTo>
                  <a:lnTo>
                    <a:pt x="126" y="43"/>
                  </a:lnTo>
                  <a:lnTo>
                    <a:pt x="126" y="64"/>
                  </a:lnTo>
                  <a:lnTo>
                    <a:pt x="94" y="85"/>
                  </a:lnTo>
                  <a:lnTo>
                    <a:pt x="87" y="99"/>
                  </a:lnTo>
                  <a:lnTo>
                    <a:pt x="71" y="120"/>
                  </a:lnTo>
                  <a:lnTo>
                    <a:pt x="79" y="127"/>
                  </a:lnTo>
                  <a:lnTo>
                    <a:pt x="63" y="141"/>
                  </a:lnTo>
                  <a:lnTo>
                    <a:pt x="24" y="148"/>
                  </a:lnTo>
                  <a:lnTo>
                    <a:pt x="0" y="134"/>
                  </a:lnTo>
                  <a:lnTo>
                    <a:pt x="16" y="120"/>
                  </a:lnTo>
                  <a:lnTo>
                    <a:pt x="16" y="99"/>
                  </a:lnTo>
                  <a:lnTo>
                    <a:pt x="0" y="106"/>
                  </a:lnTo>
                  <a:lnTo>
                    <a:pt x="0" y="99"/>
                  </a:lnTo>
                  <a:lnTo>
                    <a:pt x="0" y="71"/>
                  </a:lnTo>
                  <a:lnTo>
                    <a:pt x="32" y="21"/>
                  </a:lnTo>
                  <a:lnTo>
                    <a:pt x="47" y="0"/>
                  </a:lnTo>
                  <a:close/>
                </a:path>
              </a:pathLst>
            </a:custGeom>
            <a:solidFill>
              <a:srgbClr val="FFFFFF"/>
            </a:solidFill>
            <a:ln w="6350">
              <a:solidFill>
                <a:srgbClr val="272525"/>
              </a:solidFill>
              <a:prstDash val="solid"/>
              <a:round/>
              <a:headEnd/>
              <a:tailEnd/>
            </a:ln>
          </p:spPr>
          <p:txBody>
            <a:bodyPr/>
            <a:lstStyle/>
            <a:p>
              <a:endParaRPr lang="en-US"/>
            </a:p>
          </p:txBody>
        </p:sp>
        <p:sp>
          <p:nvSpPr>
            <p:cNvPr id="4151" name="Freeform 49"/>
            <p:cNvSpPr>
              <a:spLocks/>
            </p:cNvSpPr>
            <p:nvPr/>
          </p:nvSpPr>
          <p:spPr bwMode="auto">
            <a:xfrm>
              <a:off x="1149" y="2860"/>
              <a:ext cx="267" cy="437"/>
            </a:xfrm>
            <a:custGeom>
              <a:avLst/>
              <a:gdLst>
                <a:gd name="T0" fmla="*/ 0 w 267"/>
                <a:gd name="T1" fmla="*/ 91 h 437"/>
                <a:gd name="T2" fmla="*/ 24 w 267"/>
                <a:gd name="T3" fmla="*/ 105 h 437"/>
                <a:gd name="T4" fmla="*/ 63 w 267"/>
                <a:gd name="T5" fmla="*/ 98 h 437"/>
                <a:gd name="T6" fmla="*/ 79 w 267"/>
                <a:gd name="T7" fmla="*/ 84 h 437"/>
                <a:gd name="T8" fmla="*/ 71 w 267"/>
                <a:gd name="T9" fmla="*/ 77 h 437"/>
                <a:gd name="T10" fmla="*/ 87 w 267"/>
                <a:gd name="T11" fmla="*/ 56 h 437"/>
                <a:gd name="T12" fmla="*/ 87 w 267"/>
                <a:gd name="T13" fmla="*/ 42 h 437"/>
                <a:gd name="T14" fmla="*/ 126 w 267"/>
                <a:gd name="T15" fmla="*/ 21 h 437"/>
                <a:gd name="T16" fmla="*/ 126 w 267"/>
                <a:gd name="T17" fmla="*/ 0 h 437"/>
                <a:gd name="T18" fmla="*/ 142 w 267"/>
                <a:gd name="T19" fmla="*/ 14 h 437"/>
                <a:gd name="T20" fmla="*/ 165 w 267"/>
                <a:gd name="T21" fmla="*/ 42 h 437"/>
                <a:gd name="T22" fmla="*/ 212 w 267"/>
                <a:gd name="T23" fmla="*/ 49 h 437"/>
                <a:gd name="T24" fmla="*/ 212 w 267"/>
                <a:gd name="T25" fmla="*/ 70 h 437"/>
                <a:gd name="T26" fmla="*/ 204 w 267"/>
                <a:gd name="T27" fmla="*/ 98 h 437"/>
                <a:gd name="T28" fmla="*/ 204 w 267"/>
                <a:gd name="T29" fmla="*/ 105 h 437"/>
                <a:gd name="T30" fmla="*/ 181 w 267"/>
                <a:gd name="T31" fmla="*/ 113 h 437"/>
                <a:gd name="T32" fmla="*/ 165 w 267"/>
                <a:gd name="T33" fmla="*/ 162 h 437"/>
                <a:gd name="T34" fmla="*/ 157 w 267"/>
                <a:gd name="T35" fmla="*/ 162 h 437"/>
                <a:gd name="T36" fmla="*/ 157 w 267"/>
                <a:gd name="T37" fmla="*/ 183 h 437"/>
                <a:gd name="T38" fmla="*/ 157 w 267"/>
                <a:gd name="T39" fmla="*/ 183 h 437"/>
                <a:gd name="T40" fmla="*/ 157 w 267"/>
                <a:gd name="T41" fmla="*/ 211 h 437"/>
                <a:gd name="T42" fmla="*/ 173 w 267"/>
                <a:gd name="T43" fmla="*/ 211 h 437"/>
                <a:gd name="T44" fmla="*/ 196 w 267"/>
                <a:gd name="T45" fmla="*/ 233 h 437"/>
                <a:gd name="T46" fmla="*/ 212 w 267"/>
                <a:gd name="T47" fmla="*/ 225 h 437"/>
                <a:gd name="T48" fmla="*/ 220 w 267"/>
                <a:gd name="T49" fmla="*/ 233 h 437"/>
                <a:gd name="T50" fmla="*/ 220 w 267"/>
                <a:gd name="T51" fmla="*/ 247 h 437"/>
                <a:gd name="T52" fmla="*/ 228 w 267"/>
                <a:gd name="T53" fmla="*/ 261 h 437"/>
                <a:gd name="T54" fmla="*/ 243 w 267"/>
                <a:gd name="T55" fmla="*/ 261 h 437"/>
                <a:gd name="T56" fmla="*/ 267 w 267"/>
                <a:gd name="T57" fmla="*/ 303 h 437"/>
                <a:gd name="T58" fmla="*/ 259 w 267"/>
                <a:gd name="T59" fmla="*/ 367 h 437"/>
                <a:gd name="T60" fmla="*/ 251 w 267"/>
                <a:gd name="T61" fmla="*/ 367 h 437"/>
                <a:gd name="T62" fmla="*/ 251 w 267"/>
                <a:gd name="T63" fmla="*/ 381 h 437"/>
                <a:gd name="T64" fmla="*/ 267 w 267"/>
                <a:gd name="T65" fmla="*/ 395 h 437"/>
                <a:gd name="T66" fmla="*/ 259 w 267"/>
                <a:gd name="T67" fmla="*/ 423 h 437"/>
                <a:gd name="T68" fmla="*/ 243 w 267"/>
                <a:gd name="T69" fmla="*/ 437 h 437"/>
                <a:gd name="T70" fmla="*/ 204 w 267"/>
                <a:gd name="T71" fmla="*/ 409 h 437"/>
                <a:gd name="T72" fmla="*/ 134 w 267"/>
                <a:gd name="T73" fmla="*/ 367 h 437"/>
                <a:gd name="T74" fmla="*/ 71 w 267"/>
                <a:gd name="T75" fmla="*/ 233 h 437"/>
                <a:gd name="T76" fmla="*/ 55 w 267"/>
                <a:gd name="T77" fmla="*/ 190 h 437"/>
                <a:gd name="T78" fmla="*/ 8 w 267"/>
                <a:gd name="T79" fmla="*/ 148 h 437"/>
                <a:gd name="T80" fmla="*/ 0 w 267"/>
                <a:gd name="T81" fmla="*/ 91 h 437"/>
                <a:gd name="T82" fmla="*/ 0 w 267"/>
                <a:gd name="T83" fmla="*/ 91 h 437"/>
                <a:gd name="T84" fmla="*/ 0 w 267"/>
                <a:gd name="T85" fmla="*/ 91 h 43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67" h="437">
                  <a:moveTo>
                    <a:pt x="0" y="91"/>
                  </a:moveTo>
                  <a:lnTo>
                    <a:pt x="24" y="105"/>
                  </a:lnTo>
                  <a:lnTo>
                    <a:pt x="63" y="98"/>
                  </a:lnTo>
                  <a:lnTo>
                    <a:pt x="79" y="84"/>
                  </a:lnTo>
                  <a:lnTo>
                    <a:pt x="71" y="77"/>
                  </a:lnTo>
                  <a:lnTo>
                    <a:pt x="87" y="56"/>
                  </a:lnTo>
                  <a:lnTo>
                    <a:pt x="87" y="42"/>
                  </a:lnTo>
                  <a:lnTo>
                    <a:pt x="126" y="21"/>
                  </a:lnTo>
                  <a:lnTo>
                    <a:pt x="126" y="0"/>
                  </a:lnTo>
                  <a:lnTo>
                    <a:pt x="142" y="14"/>
                  </a:lnTo>
                  <a:lnTo>
                    <a:pt x="165" y="42"/>
                  </a:lnTo>
                  <a:lnTo>
                    <a:pt x="212" y="49"/>
                  </a:lnTo>
                  <a:lnTo>
                    <a:pt x="212" y="70"/>
                  </a:lnTo>
                  <a:lnTo>
                    <a:pt x="204" y="98"/>
                  </a:lnTo>
                  <a:lnTo>
                    <a:pt x="204" y="105"/>
                  </a:lnTo>
                  <a:lnTo>
                    <a:pt x="181" y="113"/>
                  </a:lnTo>
                  <a:lnTo>
                    <a:pt x="165" y="162"/>
                  </a:lnTo>
                  <a:lnTo>
                    <a:pt x="157" y="162"/>
                  </a:lnTo>
                  <a:lnTo>
                    <a:pt x="157" y="183"/>
                  </a:lnTo>
                  <a:lnTo>
                    <a:pt x="157" y="211"/>
                  </a:lnTo>
                  <a:lnTo>
                    <a:pt x="173" y="211"/>
                  </a:lnTo>
                  <a:lnTo>
                    <a:pt x="196" y="233"/>
                  </a:lnTo>
                  <a:lnTo>
                    <a:pt x="212" y="225"/>
                  </a:lnTo>
                  <a:lnTo>
                    <a:pt x="220" y="233"/>
                  </a:lnTo>
                  <a:lnTo>
                    <a:pt x="220" y="247"/>
                  </a:lnTo>
                  <a:lnTo>
                    <a:pt x="228" y="261"/>
                  </a:lnTo>
                  <a:lnTo>
                    <a:pt x="243" y="261"/>
                  </a:lnTo>
                  <a:lnTo>
                    <a:pt x="267" y="303"/>
                  </a:lnTo>
                  <a:lnTo>
                    <a:pt x="259" y="367"/>
                  </a:lnTo>
                  <a:lnTo>
                    <a:pt x="251" y="367"/>
                  </a:lnTo>
                  <a:lnTo>
                    <a:pt x="251" y="381"/>
                  </a:lnTo>
                  <a:lnTo>
                    <a:pt x="267" y="395"/>
                  </a:lnTo>
                  <a:lnTo>
                    <a:pt x="259" y="423"/>
                  </a:lnTo>
                  <a:lnTo>
                    <a:pt x="243" y="437"/>
                  </a:lnTo>
                  <a:lnTo>
                    <a:pt x="204" y="409"/>
                  </a:lnTo>
                  <a:lnTo>
                    <a:pt x="134" y="367"/>
                  </a:lnTo>
                  <a:lnTo>
                    <a:pt x="71" y="233"/>
                  </a:lnTo>
                  <a:lnTo>
                    <a:pt x="55" y="190"/>
                  </a:lnTo>
                  <a:lnTo>
                    <a:pt x="8" y="148"/>
                  </a:lnTo>
                  <a:lnTo>
                    <a:pt x="0" y="91"/>
                  </a:lnTo>
                  <a:close/>
                </a:path>
              </a:pathLst>
            </a:custGeom>
            <a:solidFill>
              <a:srgbClr val="ED1C24"/>
            </a:solidFill>
            <a:ln w="6350">
              <a:solidFill>
                <a:srgbClr val="272525"/>
              </a:solidFill>
              <a:prstDash val="solid"/>
              <a:round/>
              <a:headEnd/>
              <a:tailEnd/>
            </a:ln>
          </p:spPr>
          <p:txBody>
            <a:bodyPr/>
            <a:lstStyle/>
            <a:p>
              <a:endParaRPr lang="en-US"/>
            </a:p>
          </p:txBody>
        </p:sp>
        <p:sp>
          <p:nvSpPr>
            <p:cNvPr id="4152" name="Freeform 50" descr="Dark upward diagonal"/>
            <p:cNvSpPr>
              <a:spLocks/>
            </p:cNvSpPr>
            <p:nvPr/>
          </p:nvSpPr>
          <p:spPr bwMode="auto">
            <a:xfrm>
              <a:off x="2788" y="2577"/>
              <a:ext cx="70" cy="134"/>
            </a:xfrm>
            <a:custGeom>
              <a:avLst/>
              <a:gdLst>
                <a:gd name="T0" fmla="*/ 0 w 70"/>
                <a:gd name="T1" fmla="*/ 29 h 134"/>
                <a:gd name="T2" fmla="*/ 39 w 70"/>
                <a:gd name="T3" fmla="*/ 0 h 134"/>
                <a:gd name="T4" fmla="*/ 62 w 70"/>
                <a:gd name="T5" fmla="*/ 7 h 134"/>
                <a:gd name="T6" fmla="*/ 70 w 70"/>
                <a:gd name="T7" fmla="*/ 0 h 134"/>
                <a:gd name="T8" fmla="*/ 62 w 70"/>
                <a:gd name="T9" fmla="*/ 50 h 134"/>
                <a:gd name="T10" fmla="*/ 47 w 70"/>
                <a:gd name="T11" fmla="*/ 64 h 134"/>
                <a:gd name="T12" fmla="*/ 55 w 70"/>
                <a:gd name="T13" fmla="*/ 134 h 134"/>
                <a:gd name="T14" fmla="*/ 31 w 70"/>
                <a:gd name="T15" fmla="*/ 134 h 134"/>
                <a:gd name="T16" fmla="*/ 23 w 70"/>
                <a:gd name="T17" fmla="*/ 43 h 134"/>
                <a:gd name="T18" fmla="*/ 8 w 70"/>
                <a:gd name="T19" fmla="*/ 36 h 134"/>
                <a:gd name="T20" fmla="*/ 8 w 70"/>
                <a:gd name="T21" fmla="*/ 36 h 134"/>
                <a:gd name="T22" fmla="*/ 0 w 70"/>
                <a:gd name="T23" fmla="*/ 29 h 13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0" h="134">
                  <a:moveTo>
                    <a:pt x="0" y="29"/>
                  </a:moveTo>
                  <a:lnTo>
                    <a:pt x="39" y="0"/>
                  </a:lnTo>
                  <a:lnTo>
                    <a:pt x="62" y="7"/>
                  </a:lnTo>
                  <a:lnTo>
                    <a:pt x="70" y="0"/>
                  </a:lnTo>
                  <a:lnTo>
                    <a:pt x="62" y="50"/>
                  </a:lnTo>
                  <a:lnTo>
                    <a:pt x="47" y="64"/>
                  </a:lnTo>
                  <a:lnTo>
                    <a:pt x="55" y="134"/>
                  </a:lnTo>
                  <a:lnTo>
                    <a:pt x="31" y="134"/>
                  </a:lnTo>
                  <a:lnTo>
                    <a:pt x="23" y="43"/>
                  </a:lnTo>
                  <a:lnTo>
                    <a:pt x="8" y="36"/>
                  </a:lnTo>
                  <a:lnTo>
                    <a:pt x="0" y="29"/>
                  </a:lnTo>
                  <a:close/>
                </a:path>
              </a:pathLst>
            </a:custGeom>
            <a:pattFill prst="dkUpDiag">
              <a:fgClr>
                <a:srgbClr val="ED1C24"/>
              </a:fgClr>
              <a:bgClr>
                <a:srgbClr val="FFFFFF"/>
              </a:bgClr>
            </a:patt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53" name="Freeform 51"/>
            <p:cNvSpPr>
              <a:spLocks/>
            </p:cNvSpPr>
            <p:nvPr/>
          </p:nvSpPr>
          <p:spPr bwMode="auto">
            <a:xfrm>
              <a:off x="2788" y="2577"/>
              <a:ext cx="70" cy="134"/>
            </a:xfrm>
            <a:custGeom>
              <a:avLst/>
              <a:gdLst>
                <a:gd name="T0" fmla="*/ 0 w 70"/>
                <a:gd name="T1" fmla="*/ 29 h 134"/>
                <a:gd name="T2" fmla="*/ 39 w 70"/>
                <a:gd name="T3" fmla="*/ 0 h 134"/>
                <a:gd name="T4" fmla="*/ 62 w 70"/>
                <a:gd name="T5" fmla="*/ 7 h 134"/>
                <a:gd name="T6" fmla="*/ 70 w 70"/>
                <a:gd name="T7" fmla="*/ 0 h 134"/>
                <a:gd name="T8" fmla="*/ 62 w 70"/>
                <a:gd name="T9" fmla="*/ 50 h 134"/>
                <a:gd name="T10" fmla="*/ 47 w 70"/>
                <a:gd name="T11" fmla="*/ 64 h 134"/>
                <a:gd name="T12" fmla="*/ 55 w 70"/>
                <a:gd name="T13" fmla="*/ 134 h 134"/>
                <a:gd name="T14" fmla="*/ 31 w 70"/>
                <a:gd name="T15" fmla="*/ 134 h 134"/>
                <a:gd name="T16" fmla="*/ 23 w 70"/>
                <a:gd name="T17" fmla="*/ 43 h 134"/>
                <a:gd name="T18" fmla="*/ 8 w 70"/>
                <a:gd name="T19" fmla="*/ 36 h 134"/>
                <a:gd name="T20" fmla="*/ 8 w 70"/>
                <a:gd name="T21" fmla="*/ 36 h 13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0" h="134">
                  <a:moveTo>
                    <a:pt x="0" y="29"/>
                  </a:moveTo>
                  <a:lnTo>
                    <a:pt x="39" y="0"/>
                  </a:lnTo>
                  <a:lnTo>
                    <a:pt x="62" y="7"/>
                  </a:lnTo>
                  <a:lnTo>
                    <a:pt x="70" y="0"/>
                  </a:lnTo>
                  <a:lnTo>
                    <a:pt x="62" y="50"/>
                  </a:lnTo>
                  <a:lnTo>
                    <a:pt x="47" y="64"/>
                  </a:lnTo>
                  <a:lnTo>
                    <a:pt x="55" y="134"/>
                  </a:lnTo>
                  <a:lnTo>
                    <a:pt x="31" y="134"/>
                  </a:lnTo>
                  <a:lnTo>
                    <a:pt x="23" y="43"/>
                  </a:lnTo>
                  <a:lnTo>
                    <a:pt x="8" y="36"/>
                  </a:lnTo>
                </a:path>
              </a:pathLst>
            </a:custGeom>
            <a:noFill/>
            <a:ln w="6350">
              <a:solidFill>
                <a:srgbClr val="272525"/>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54" name="Freeform 52"/>
            <p:cNvSpPr>
              <a:spLocks/>
            </p:cNvSpPr>
            <p:nvPr/>
          </p:nvSpPr>
          <p:spPr bwMode="auto">
            <a:xfrm>
              <a:off x="3399" y="3093"/>
              <a:ext cx="220" cy="388"/>
            </a:xfrm>
            <a:custGeom>
              <a:avLst/>
              <a:gdLst>
                <a:gd name="T0" fmla="*/ 149 w 220"/>
                <a:gd name="T1" fmla="*/ 28 h 388"/>
                <a:gd name="T2" fmla="*/ 204 w 220"/>
                <a:gd name="T3" fmla="*/ 0 h 388"/>
                <a:gd name="T4" fmla="*/ 204 w 220"/>
                <a:gd name="T5" fmla="*/ 35 h 388"/>
                <a:gd name="T6" fmla="*/ 220 w 220"/>
                <a:gd name="T7" fmla="*/ 63 h 388"/>
                <a:gd name="T8" fmla="*/ 212 w 220"/>
                <a:gd name="T9" fmla="*/ 134 h 388"/>
                <a:gd name="T10" fmla="*/ 204 w 220"/>
                <a:gd name="T11" fmla="*/ 148 h 388"/>
                <a:gd name="T12" fmla="*/ 188 w 220"/>
                <a:gd name="T13" fmla="*/ 148 h 388"/>
                <a:gd name="T14" fmla="*/ 126 w 220"/>
                <a:gd name="T15" fmla="*/ 197 h 388"/>
                <a:gd name="T16" fmla="*/ 118 w 220"/>
                <a:gd name="T17" fmla="*/ 204 h 388"/>
                <a:gd name="T18" fmla="*/ 110 w 220"/>
                <a:gd name="T19" fmla="*/ 218 h 388"/>
                <a:gd name="T20" fmla="*/ 94 w 220"/>
                <a:gd name="T21" fmla="*/ 218 h 388"/>
                <a:gd name="T22" fmla="*/ 86 w 220"/>
                <a:gd name="T23" fmla="*/ 225 h 388"/>
                <a:gd name="T24" fmla="*/ 86 w 220"/>
                <a:gd name="T25" fmla="*/ 240 h 388"/>
                <a:gd name="T26" fmla="*/ 102 w 220"/>
                <a:gd name="T27" fmla="*/ 296 h 388"/>
                <a:gd name="T28" fmla="*/ 86 w 220"/>
                <a:gd name="T29" fmla="*/ 338 h 388"/>
                <a:gd name="T30" fmla="*/ 79 w 220"/>
                <a:gd name="T31" fmla="*/ 352 h 388"/>
                <a:gd name="T32" fmla="*/ 55 w 220"/>
                <a:gd name="T33" fmla="*/ 352 h 388"/>
                <a:gd name="T34" fmla="*/ 39 w 220"/>
                <a:gd name="T35" fmla="*/ 367 h 388"/>
                <a:gd name="T36" fmla="*/ 32 w 220"/>
                <a:gd name="T37" fmla="*/ 388 h 388"/>
                <a:gd name="T38" fmla="*/ 16 w 220"/>
                <a:gd name="T39" fmla="*/ 381 h 388"/>
                <a:gd name="T40" fmla="*/ 16 w 220"/>
                <a:gd name="T41" fmla="*/ 282 h 388"/>
                <a:gd name="T42" fmla="*/ 39 w 220"/>
                <a:gd name="T43" fmla="*/ 268 h 388"/>
                <a:gd name="T44" fmla="*/ 55 w 220"/>
                <a:gd name="T45" fmla="*/ 162 h 388"/>
                <a:gd name="T46" fmla="*/ 32 w 220"/>
                <a:gd name="T47" fmla="*/ 134 h 388"/>
                <a:gd name="T48" fmla="*/ 16 w 220"/>
                <a:gd name="T49" fmla="*/ 134 h 388"/>
                <a:gd name="T50" fmla="*/ 8 w 220"/>
                <a:gd name="T51" fmla="*/ 127 h 388"/>
                <a:gd name="T52" fmla="*/ 0 w 220"/>
                <a:gd name="T53" fmla="*/ 127 h 388"/>
                <a:gd name="T54" fmla="*/ 8 w 220"/>
                <a:gd name="T55" fmla="*/ 105 h 388"/>
                <a:gd name="T56" fmla="*/ 39 w 220"/>
                <a:gd name="T57" fmla="*/ 84 h 388"/>
                <a:gd name="T58" fmla="*/ 61 w 220"/>
                <a:gd name="T59" fmla="*/ 91 h 388"/>
                <a:gd name="T60" fmla="*/ 71 w 220"/>
                <a:gd name="T61" fmla="*/ 91 h 388"/>
                <a:gd name="T62" fmla="*/ 86 w 220"/>
                <a:gd name="T63" fmla="*/ 112 h 388"/>
                <a:gd name="T64" fmla="*/ 86 w 220"/>
                <a:gd name="T65" fmla="*/ 141 h 388"/>
                <a:gd name="T66" fmla="*/ 106 w 220"/>
                <a:gd name="T67" fmla="*/ 141 h 388"/>
                <a:gd name="T68" fmla="*/ 110 w 220"/>
                <a:gd name="T69" fmla="*/ 93 h 388"/>
                <a:gd name="T70" fmla="*/ 110 w 220"/>
                <a:gd name="T71" fmla="*/ 93 h 388"/>
                <a:gd name="T72" fmla="*/ 102 w 220"/>
                <a:gd name="T73" fmla="*/ 72 h 388"/>
                <a:gd name="T74" fmla="*/ 102 w 220"/>
                <a:gd name="T75" fmla="*/ 21 h 388"/>
                <a:gd name="T76" fmla="*/ 149 w 220"/>
                <a:gd name="T77" fmla="*/ 28 h 388"/>
                <a:gd name="T78" fmla="*/ 149 w 220"/>
                <a:gd name="T79" fmla="*/ 28 h 38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20" h="388">
                  <a:moveTo>
                    <a:pt x="149" y="28"/>
                  </a:moveTo>
                  <a:lnTo>
                    <a:pt x="204" y="0"/>
                  </a:lnTo>
                  <a:lnTo>
                    <a:pt x="204" y="35"/>
                  </a:lnTo>
                  <a:lnTo>
                    <a:pt x="220" y="63"/>
                  </a:lnTo>
                  <a:lnTo>
                    <a:pt x="212" y="134"/>
                  </a:lnTo>
                  <a:lnTo>
                    <a:pt x="204" y="148"/>
                  </a:lnTo>
                  <a:lnTo>
                    <a:pt x="188" y="148"/>
                  </a:lnTo>
                  <a:lnTo>
                    <a:pt x="126" y="197"/>
                  </a:lnTo>
                  <a:lnTo>
                    <a:pt x="118" y="204"/>
                  </a:lnTo>
                  <a:lnTo>
                    <a:pt x="110" y="218"/>
                  </a:lnTo>
                  <a:lnTo>
                    <a:pt x="94" y="218"/>
                  </a:lnTo>
                  <a:lnTo>
                    <a:pt x="86" y="225"/>
                  </a:lnTo>
                  <a:lnTo>
                    <a:pt x="86" y="240"/>
                  </a:lnTo>
                  <a:lnTo>
                    <a:pt x="102" y="296"/>
                  </a:lnTo>
                  <a:lnTo>
                    <a:pt x="86" y="338"/>
                  </a:lnTo>
                  <a:lnTo>
                    <a:pt x="79" y="352"/>
                  </a:lnTo>
                  <a:lnTo>
                    <a:pt x="55" y="352"/>
                  </a:lnTo>
                  <a:lnTo>
                    <a:pt x="39" y="367"/>
                  </a:lnTo>
                  <a:lnTo>
                    <a:pt x="32" y="388"/>
                  </a:lnTo>
                  <a:lnTo>
                    <a:pt x="16" y="381"/>
                  </a:lnTo>
                  <a:lnTo>
                    <a:pt x="16" y="282"/>
                  </a:lnTo>
                  <a:lnTo>
                    <a:pt x="39" y="268"/>
                  </a:lnTo>
                  <a:lnTo>
                    <a:pt x="55" y="162"/>
                  </a:lnTo>
                  <a:lnTo>
                    <a:pt x="32" y="134"/>
                  </a:lnTo>
                  <a:lnTo>
                    <a:pt x="16" y="134"/>
                  </a:lnTo>
                  <a:lnTo>
                    <a:pt x="8" y="127"/>
                  </a:lnTo>
                  <a:lnTo>
                    <a:pt x="0" y="127"/>
                  </a:lnTo>
                  <a:lnTo>
                    <a:pt x="8" y="105"/>
                  </a:lnTo>
                  <a:lnTo>
                    <a:pt x="39" y="84"/>
                  </a:lnTo>
                  <a:lnTo>
                    <a:pt x="61" y="91"/>
                  </a:lnTo>
                  <a:lnTo>
                    <a:pt x="71" y="91"/>
                  </a:lnTo>
                  <a:lnTo>
                    <a:pt x="86" y="112"/>
                  </a:lnTo>
                  <a:lnTo>
                    <a:pt x="86" y="141"/>
                  </a:lnTo>
                  <a:lnTo>
                    <a:pt x="106" y="141"/>
                  </a:lnTo>
                  <a:lnTo>
                    <a:pt x="110" y="93"/>
                  </a:lnTo>
                  <a:lnTo>
                    <a:pt x="102" y="72"/>
                  </a:lnTo>
                  <a:lnTo>
                    <a:pt x="102" y="21"/>
                  </a:lnTo>
                  <a:lnTo>
                    <a:pt x="149" y="28"/>
                  </a:lnTo>
                  <a:close/>
                </a:path>
              </a:pathLst>
            </a:custGeom>
            <a:solidFill>
              <a:srgbClr val="FFFFFF"/>
            </a:solidFill>
            <a:ln w="6350">
              <a:solidFill>
                <a:srgbClr val="272525"/>
              </a:solidFill>
              <a:prstDash val="solid"/>
              <a:round/>
              <a:headEnd/>
              <a:tailEnd/>
            </a:ln>
          </p:spPr>
          <p:txBody>
            <a:bodyPr/>
            <a:lstStyle/>
            <a:p>
              <a:endParaRPr lang="en-US"/>
            </a:p>
          </p:txBody>
        </p:sp>
        <p:sp>
          <p:nvSpPr>
            <p:cNvPr id="4155" name="Freeform 53" descr="Dark upward diagonal"/>
            <p:cNvSpPr>
              <a:spLocks/>
            </p:cNvSpPr>
            <p:nvPr/>
          </p:nvSpPr>
          <p:spPr bwMode="auto">
            <a:xfrm>
              <a:off x="3399" y="3093"/>
              <a:ext cx="220" cy="388"/>
            </a:xfrm>
            <a:custGeom>
              <a:avLst/>
              <a:gdLst>
                <a:gd name="T0" fmla="*/ 149 w 220"/>
                <a:gd name="T1" fmla="*/ 28 h 388"/>
                <a:gd name="T2" fmla="*/ 204 w 220"/>
                <a:gd name="T3" fmla="*/ 0 h 388"/>
                <a:gd name="T4" fmla="*/ 204 w 220"/>
                <a:gd name="T5" fmla="*/ 35 h 388"/>
                <a:gd name="T6" fmla="*/ 220 w 220"/>
                <a:gd name="T7" fmla="*/ 63 h 388"/>
                <a:gd name="T8" fmla="*/ 212 w 220"/>
                <a:gd name="T9" fmla="*/ 134 h 388"/>
                <a:gd name="T10" fmla="*/ 204 w 220"/>
                <a:gd name="T11" fmla="*/ 148 h 388"/>
                <a:gd name="T12" fmla="*/ 188 w 220"/>
                <a:gd name="T13" fmla="*/ 148 h 388"/>
                <a:gd name="T14" fmla="*/ 126 w 220"/>
                <a:gd name="T15" fmla="*/ 197 h 388"/>
                <a:gd name="T16" fmla="*/ 118 w 220"/>
                <a:gd name="T17" fmla="*/ 204 h 388"/>
                <a:gd name="T18" fmla="*/ 110 w 220"/>
                <a:gd name="T19" fmla="*/ 218 h 388"/>
                <a:gd name="T20" fmla="*/ 94 w 220"/>
                <a:gd name="T21" fmla="*/ 218 h 388"/>
                <a:gd name="T22" fmla="*/ 86 w 220"/>
                <a:gd name="T23" fmla="*/ 225 h 388"/>
                <a:gd name="T24" fmla="*/ 86 w 220"/>
                <a:gd name="T25" fmla="*/ 240 h 388"/>
                <a:gd name="T26" fmla="*/ 102 w 220"/>
                <a:gd name="T27" fmla="*/ 296 h 388"/>
                <a:gd name="T28" fmla="*/ 86 w 220"/>
                <a:gd name="T29" fmla="*/ 338 h 388"/>
                <a:gd name="T30" fmla="*/ 79 w 220"/>
                <a:gd name="T31" fmla="*/ 352 h 388"/>
                <a:gd name="T32" fmla="*/ 55 w 220"/>
                <a:gd name="T33" fmla="*/ 352 h 388"/>
                <a:gd name="T34" fmla="*/ 39 w 220"/>
                <a:gd name="T35" fmla="*/ 367 h 388"/>
                <a:gd name="T36" fmla="*/ 32 w 220"/>
                <a:gd name="T37" fmla="*/ 388 h 388"/>
                <a:gd name="T38" fmla="*/ 22 w 220"/>
                <a:gd name="T39" fmla="*/ 381 h 388"/>
                <a:gd name="T40" fmla="*/ 16 w 220"/>
                <a:gd name="T41" fmla="*/ 282 h 388"/>
                <a:gd name="T42" fmla="*/ 39 w 220"/>
                <a:gd name="T43" fmla="*/ 268 h 388"/>
                <a:gd name="T44" fmla="*/ 55 w 220"/>
                <a:gd name="T45" fmla="*/ 162 h 388"/>
                <a:gd name="T46" fmla="*/ 32 w 220"/>
                <a:gd name="T47" fmla="*/ 134 h 388"/>
                <a:gd name="T48" fmla="*/ 16 w 220"/>
                <a:gd name="T49" fmla="*/ 134 h 388"/>
                <a:gd name="T50" fmla="*/ 8 w 220"/>
                <a:gd name="T51" fmla="*/ 127 h 388"/>
                <a:gd name="T52" fmla="*/ 0 w 220"/>
                <a:gd name="T53" fmla="*/ 127 h 388"/>
                <a:gd name="T54" fmla="*/ 8 w 220"/>
                <a:gd name="T55" fmla="*/ 105 h 388"/>
                <a:gd name="T56" fmla="*/ 39 w 220"/>
                <a:gd name="T57" fmla="*/ 84 h 388"/>
                <a:gd name="T58" fmla="*/ 61 w 220"/>
                <a:gd name="T59" fmla="*/ 91 h 388"/>
                <a:gd name="T60" fmla="*/ 71 w 220"/>
                <a:gd name="T61" fmla="*/ 91 h 388"/>
                <a:gd name="T62" fmla="*/ 86 w 220"/>
                <a:gd name="T63" fmla="*/ 112 h 388"/>
                <a:gd name="T64" fmla="*/ 86 w 220"/>
                <a:gd name="T65" fmla="*/ 141 h 388"/>
                <a:gd name="T66" fmla="*/ 106 w 220"/>
                <a:gd name="T67" fmla="*/ 141 h 388"/>
                <a:gd name="T68" fmla="*/ 110 w 220"/>
                <a:gd name="T69" fmla="*/ 77 h 388"/>
                <a:gd name="T70" fmla="*/ 102 w 220"/>
                <a:gd name="T71" fmla="*/ 72 h 388"/>
                <a:gd name="T72" fmla="*/ 102 w 220"/>
                <a:gd name="T73" fmla="*/ 21 h 388"/>
                <a:gd name="T74" fmla="*/ 149 w 220"/>
                <a:gd name="T75" fmla="*/ 28 h 388"/>
                <a:gd name="T76" fmla="*/ 149 w 220"/>
                <a:gd name="T77" fmla="*/ 28 h 388"/>
                <a:gd name="T78" fmla="*/ 149 w 220"/>
                <a:gd name="T79" fmla="*/ 28 h 38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20" h="388">
                  <a:moveTo>
                    <a:pt x="149" y="28"/>
                  </a:moveTo>
                  <a:lnTo>
                    <a:pt x="204" y="0"/>
                  </a:lnTo>
                  <a:lnTo>
                    <a:pt x="204" y="35"/>
                  </a:lnTo>
                  <a:lnTo>
                    <a:pt x="220" y="63"/>
                  </a:lnTo>
                  <a:lnTo>
                    <a:pt x="212" y="134"/>
                  </a:lnTo>
                  <a:lnTo>
                    <a:pt x="204" y="148"/>
                  </a:lnTo>
                  <a:lnTo>
                    <a:pt x="188" y="148"/>
                  </a:lnTo>
                  <a:lnTo>
                    <a:pt x="126" y="197"/>
                  </a:lnTo>
                  <a:lnTo>
                    <a:pt x="118" y="204"/>
                  </a:lnTo>
                  <a:lnTo>
                    <a:pt x="110" y="218"/>
                  </a:lnTo>
                  <a:lnTo>
                    <a:pt x="94" y="218"/>
                  </a:lnTo>
                  <a:lnTo>
                    <a:pt x="86" y="225"/>
                  </a:lnTo>
                  <a:lnTo>
                    <a:pt x="86" y="240"/>
                  </a:lnTo>
                  <a:lnTo>
                    <a:pt x="102" y="296"/>
                  </a:lnTo>
                  <a:lnTo>
                    <a:pt x="86" y="338"/>
                  </a:lnTo>
                  <a:lnTo>
                    <a:pt x="79" y="352"/>
                  </a:lnTo>
                  <a:lnTo>
                    <a:pt x="55" y="352"/>
                  </a:lnTo>
                  <a:lnTo>
                    <a:pt x="39" y="367"/>
                  </a:lnTo>
                  <a:lnTo>
                    <a:pt x="32" y="388"/>
                  </a:lnTo>
                  <a:lnTo>
                    <a:pt x="22" y="381"/>
                  </a:lnTo>
                  <a:lnTo>
                    <a:pt x="16" y="282"/>
                  </a:lnTo>
                  <a:lnTo>
                    <a:pt x="39" y="268"/>
                  </a:lnTo>
                  <a:lnTo>
                    <a:pt x="55" y="162"/>
                  </a:lnTo>
                  <a:lnTo>
                    <a:pt x="32" y="134"/>
                  </a:lnTo>
                  <a:lnTo>
                    <a:pt x="16" y="134"/>
                  </a:lnTo>
                  <a:lnTo>
                    <a:pt x="8" y="127"/>
                  </a:lnTo>
                  <a:lnTo>
                    <a:pt x="0" y="127"/>
                  </a:lnTo>
                  <a:lnTo>
                    <a:pt x="8" y="105"/>
                  </a:lnTo>
                  <a:lnTo>
                    <a:pt x="39" y="84"/>
                  </a:lnTo>
                  <a:lnTo>
                    <a:pt x="61" y="91"/>
                  </a:lnTo>
                  <a:lnTo>
                    <a:pt x="71" y="91"/>
                  </a:lnTo>
                  <a:lnTo>
                    <a:pt x="86" y="112"/>
                  </a:lnTo>
                  <a:lnTo>
                    <a:pt x="86" y="141"/>
                  </a:lnTo>
                  <a:lnTo>
                    <a:pt x="106" y="141"/>
                  </a:lnTo>
                  <a:lnTo>
                    <a:pt x="110" y="77"/>
                  </a:lnTo>
                  <a:lnTo>
                    <a:pt x="102" y="72"/>
                  </a:lnTo>
                  <a:lnTo>
                    <a:pt x="102" y="21"/>
                  </a:lnTo>
                  <a:lnTo>
                    <a:pt x="149" y="28"/>
                  </a:lnTo>
                  <a:close/>
                </a:path>
              </a:pathLst>
            </a:custGeom>
            <a:pattFill prst="dkUpDiag">
              <a:fgClr>
                <a:srgbClr val="ED1C24"/>
              </a:fgClr>
              <a:bgClr>
                <a:srgbClr val="FFFFFF"/>
              </a:bgClr>
            </a:pattFill>
            <a:ln w="6350" cap="flat" cmpd="sng">
              <a:solidFill>
                <a:srgbClr val="272525"/>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156" name="Freeform 54" descr="Dark upward diagonal"/>
            <p:cNvSpPr>
              <a:spLocks/>
            </p:cNvSpPr>
            <p:nvPr/>
          </p:nvSpPr>
          <p:spPr bwMode="auto">
            <a:xfrm>
              <a:off x="3117" y="3375"/>
              <a:ext cx="314" cy="310"/>
            </a:xfrm>
            <a:custGeom>
              <a:avLst/>
              <a:gdLst>
                <a:gd name="T0" fmla="*/ 24 w 314"/>
                <a:gd name="T1" fmla="*/ 141 h 310"/>
                <a:gd name="T2" fmla="*/ 39 w 314"/>
                <a:gd name="T3" fmla="*/ 155 h 310"/>
                <a:gd name="T4" fmla="*/ 78 w 314"/>
                <a:gd name="T5" fmla="*/ 127 h 310"/>
                <a:gd name="T6" fmla="*/ 78 w 314"/>
                <a:gd name="T7" fmla="*/ 78 h 310"/>
                <a:gd name="T8" fmla="*/ 102 w 314"/>
                <a:gd name="T9" fmla="*/ 99 h 310"/>
                <a:gd name="T10" fmla="*/ 141 w 314"/>
                <a:gd name="T11" fmla="*/ 70 h 310"/>
                <a:gd name="T12" fmla="*/ 157 w 314"/>
                <a:gd name="T13" fmla="*/ 70 h 310"/>
                <a:gd name="T14" fmla="*/ 172 w 314"/>
                <a:gd name="T15" fmla="*/ 78 h 310"/>
                <a:gd name="T16" fmla="*/ 204 w 314"/>
                <a:gd name="T17" fmla="*/ 63 h 310"/>
                <a:gd name="T18" fmla="*/ 212 w 314"/>
                <a:gd name="T19" fmla="*/ 56 h 310"/>
                <a:gd name="T20" fmla="*/ 219 w 314"/>
                <a:gd name="T21" fmla="*/ 28 h 310"/>
                <a:gd name="T22" fmla="*/ 282 w 314"/>
                <a:gd name="T23" fmla="*/ 0 h 310"/>
                <a:gd name="T24" fmla="*/ 298 w 314"/>
                <a:gd name="T25" fmla="*/ 0 h 310"/>
                <a:gd name="T26" fmla="*/ 306 w 314"/>
                <a:gd name="T27" fmla="*/ 99 h 310"/>
                <a:gd name="T28" fmla="*/ 314 w 314"/>
                <a:gd name="T29" fmla="*/ 106 h 310"/>
                <a:gd name="T30" fmla="*/ 306 w 314"/>
                <a:gd name="T31" fmla="*/ 155 h 310"/>
                <a:gd name="T32" fmla="*/ 282 w 314"/>
                <a:gd name="T33" fmla="*/ 183 h 310"/>
                <a:gd name="T34" fmla="*/ 243 w 314"/>
                <a:gd name="T35" fmla="*/ 240 h 310"/>
                <a:gd name="T36" fmla="*/ 235 w 314"/>
                <a:gd name="T37" fmla="*/ 247 h 310"/>
                <a:gd name="T38" fmla="*/ 204 w 314"/>
                <a:gd name="T39" fmla="*/ 268 h 310"/>
                <a:gd name="T40" fmla="*/ 188 w 314"/>
                <a:gd name="T41" fmla="*/ 275 h 310"/>
                <a:gd name="T42" fmla="*/ 78 w 314"/>
                <a:gd name="T43" fmla="*/ 296 h 310"/>
                <a:gd name="T44" fmla="*/ 63 w 314"/>
                <a:gd name="T45" fmla="*/ 310 h 310"/>
                <a:gd name="T46" fmla="*/ 39 w 314"/>
                <a:gd name="T47" fmla="*/ 310 h 310"/>
                <a:gd name="T48" fmla="*/ 24 w 314"/>
                <a:gd name="T49" fmla="*/ 261 h 310"/>
                <a:gd name="T50" fmla="*/ 24 w 314"/>
                <a:gd name="T51" fmla="*/ 261 h 310"/>
                <a:gd name="T52" fmla="*/ 31 w 314"/>
                <a:gd name="T53" fmla="*/ 247 h 310"/>
                <a:gd name="T54" fmla="*/ 16 w 314"/>
                <a:gd name="T55" fmla="*/ 190 h 310"/>
                <a:gd name="T56" fmla="*/ 0 w 314"/>
                <a:gd name="T57" fmla="*/ 148 h 310"/>
                <a:gd name="T58" fmla="*/ 24 w 314"/>
                <a:gd name="T59" fmla="*/ 141 h 31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314" h="310">
                  <a:moveTo>
                    <a:pt x="24" y="141"/>
                  </a:moveTo>
                  <a:lnTo>
                    <a:pt x="39" y="155"/>
                  </a:lnTo>
                  <a:lnTo>
                    <a:pt x="78" y="127"/>
                  </a:lnTo>
                  <a:lnTo>
                    <a:pt x="78" y="78"/>
                  </a:lnTo>
                  <a:lnTo>
                    <a:pt x="102" y="99"/>
                  </a:lnTo>
                  <a:lnTo>
                    <a:pt x="141" y="70"/>
                  </a:lnTo>
                  <a:lnTo>
                    <a:pt x="157" y="70"/>
                  </a:lnTo>
                  <a:lnTo>
                    <a:pt x="172" y="78"/>
                  </a:lnTo>
                  <a:lnTo>
                    <a:pt x="204" y="63"/>
                  </a:lnTo>
                  <a:lnTo>
                    <a:pt x="212" y="56"/>
                  </a:lnTo>
                  <a:lnTo>
                    <a:pt x="219" y="28"/>
                  </a:lnTo>
                  <a:lnTo>
                    <a:pt x="282" y="0"/>
                  </a:lnTo>
                  <a:lnTo>
                    <a:pt x="298" y="0"/>
                  </a:lnTo>
                  <a:lnTo>
                    <a:pt x="306" y="99"/>
                  </a:lnTo>
                  <a:lnTo>
                    <a:pt x="314" y="106"/>
                  </a:lnTo>
                  <a:lnTo>
                    <a:pt x="306" y="155"/>
                  </a:lnTo>
                  <a:lnTo>
                    <a:pt x="282" y="183"/>
                  </a:lnTo>
                  <a:lnTo>
                    <a:pt x="243" y="240"/>
                  </a:lnTo>
                  <a:lnTo>
                    <a:pt x="235" y="247"/>
                  </a:lnTo>
                  <a:lnTo>
                    <a:pt x="204" y="268"/>
                  </a:lnTo>
                  <a:lnTo>
                    <a:pt x="188" y="275"/>
                  </a:lnTo>
                  <a:lnTo>
                    <a:pt x="78" y="296"/>
                  </a:lnTo>
                  <a:lnTo>
                    <a:pt x="63" y="310"/>
                  </a:lnTo>
                  <a:lnTo>
                    <a:pt x="39" y="310"/>
                  </a:lnTo>
                  <a:lnTo>
                    <a:pt x="24" y="261"/>
                  </a:lnTo>
                  <a:lnTo>
                    <a:pt x="31" y="247"/>
                  </a:lnTo>
                  <a:lnTo>
                    <a:pt x="16" y="190"/>
                  </a:lnTo>
                  <a:lnTo>
                    <a:pt x="0" y="148"/>
                  </a:lnTo>
                  <a:lnTo>
                    <a:pt x="24" y="141"/>
                  </a:lnTo>
                  <a:close/>
                </a:path>
              </a:pathLst>
            </a:custGeom>
            <a:pattFill prst="dkUpDiag">
              <a:fgClr>
                <a:srgbClr val="ED1C24"/>
              </a:fgClr>
              <a:bgClr>
                <a:srgbClr val="FFFFFF"/>
              </a:bgClr>
            </a:pattFill>
            <a:ln w="6350" cap="flat" cmpd="sng">
              <a:solidFill>
                <a:srgbClr val="272525"/>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157" name="Freeform 55"/>
            <p:cNvSpPr>
              <a:spLocks/>
            </p:cNvSpPr>
            <p:nvPr/>
          </p:nvSpPr>
          <p:spPr bwMode="auto">
            <a:xfrm>
              <a:off x="3117" y="3375"/>
              <a:ext cx="314" cy="310"/>
            </a:xfrm>
            <a:custGeom>
              <a:avLst/>
              <a:gdLst>
                <a:gd name="T0" fmla="*/ 24 w 314"/>
                <a:gd name="T1" fmla="*/ 141 h 310"/>
                <a:gd name="T2" fmla="*/ 39 w 314"/>
                <a:gd name="T3" fmla="*/ 155 h 310"/>
                <a:gd name="T4" fmla="*/ 78 w 314"/>
                <a:gd name="T5" fmla="*/ 127 h 310"/>
                <a:gd name="T6" fmla="*/ 78 w 314"/>
                <a:gd name="T7" fmla="*/ 78 h 310"/>
                <a:gd name="T8" fmla="*/ 102 w 314"/>
                <a:gd name="T9" fmla="*/ 99 h 310"/>
                <a:gd name="T10" fmla="*/ 141 w 314"/>
                <a:gd name="T11" fmla="*/ 70 h 310"/>
                <a:gd name="T12" fmla="*/ 157 w 314"/>
                <a:gd name="T13" fmla="*/ 70 h 310"/>
                <a:gd name="T14" fmla="*/ 172 w 314"/>
                <a:gd name="T15" fmla="*/ 78 h 310"/>
                <a:gd name="T16" fmla="*/ 204 w 314"/>
                <a:gd name="T17" fmla="*/ 63 h 310"/>
                <a:gd name="T18" fmla="*/ 212 w 314"/>
                <a:gd name="T19" fmla="*/ 56 h 310"/>
                <a:gd name="T20" fmla="*/ 219 w 314"/>
                <a:gd name="T21" fmla="*/ 28 h 310"/>
                <a:gd name="T22" fmla="*/ 282 w 314"/>
                <a:gd name="T23" fmla="*/ 0 h 310"/>
                <a:gd name="T24" fmla="*/ 298 w 314"/>
                <a:gd name="T25" fmla="*/ 0 h 310"/>
                <a:gd name="T26" fmla="*/ 306 w 314"/>
                <a:gd name="T27" fmla="*/ 99 h 310"/>
                <a:gd name="T28" fmla="*/ 314 w 314"/>
                <a:gd name="T29" fmla="*/ 106 h 310"/>
                <a:gd name="T30" fmla="*/ 306 w 314"/>
                <a:gd name="T31" fmla="*/ 155 h 310"/>
                <a:gd name="T32" fmla="*/ 282 w 314"/>
                <a:gd name="T33" fmla="*/ 183 h 310"/>
                <a:gd name="T34" fmla="*/ 243 w 314"/>
                <a:gd name="T35" fmla="*/ 240 h 310"/>
                <a:gd name="T36" fmla="*/ 235 w 314"/>
                <a:gd name="T37" fmla="*/ 247 h 310"/>
                <a:gd name="T38" fmla="*/ 204 w 314"/>
                <a:gd name="T39" fmla="*/ 268 h 310"/>
                <a:gd name="T40" fmla="*/ 188 w 314"/>
                <a:gd name="T41" fmla="*/ 275 h 310"/>
                <a:gd name="T42" fmla="*/ 78 w 314"/>
                <a:gd name="T43" fmla="*/ 296 h 310"/>
                <a:gd name="T44" fmla="*/ 63 w 314"/>
                <a:gd name="T45" fmla="*/ 310 h 310"/>
                <a:gd name="T46" fmla="*/ 39 w 314"/>
                <a:gd name="T47" fmla="*/ 310 h 310"/>
                <a:gd name="T48" fmla="*/ 24 w 314"/>
                <a:gd name="T49" fmla="*/ 261 h 310"/>
                <a:gd name="T50" fmla="*/ 24 w 314"/>
                <a:gd name="T51" fmla="*/ 261 h 310"/>
                <a:gd name="T52" fmla="*/ 31 w 314"/>
                <a:gd name="T53" fmla="*/ 247 h 310"/>
                <a:gd name="T54" fmla="*/ 16 w 314"/>
                <a:gd name="T55" fmla="*/ 190 h 310"/>
                <a:gd name="T56" fmla="*/ 0 w 314"/>
                <a:gd name="T57" fmla="*/ 148 h 31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14" h="310">
                  <a:moveTo>
                    <a:pt x="24" y="141"/>
                  </a:moveTo>
                  <a:lnTo>
                    <a:pt x="39" y="155"/>
                  </a:lnTo>
                  <a:lnTo>
                    <a:pt x="78" y="127"/>
                  </a:lnTo>
                  <a:lnTo>
                    <a:pt x="78" y="78"/>
                  </a:lnTo>
                  <a:lnTo>
                    <a:pt x="102" y="99"/>
                  </a:lnTo>
                  <a:lnTo>
                    <a:pt x="141" y="70"/>
                  </a:lnTo>
                  <a:lnTo>
                    <a:pt x="157" y="70"/>
                  </a:lnTo>
                  <a:lnTo>
                    <a:pt x="172" y="78"/>
                  </a:lnTo>
                  <a:lnTo>
                    <a:pt x="204" y="63"/>
                  </a:lnTo>
                  <a:lnTo>
                    <a:pt x="212" y="56"/>
                  </a:lnTo>
                  <a:lnTo>
                    <a:pt x="219" y="28"/>
                  </a:lnTo>
                  <a:lnTo>
                    <a:pt x="282" y="0"/>
                  </a:lnTo>
                  <a:lnTo>
                    <a:pt x="298" y="0"/>
                  </a:lnTo>
                  <a:lnTo>
                    <a:pt x="306" y="99"/>
                  </a:lnTo>
                  <a:lnTo>
                    <a:pt x="314" y="106"/>
                  </a:lnTo>
                  <a:lnTo>
                    <a:pt x="306" y="155"/>
                  </a:lnTo>
                  <a:lnTo>
                    <a:pt x="282" y="183"/>
                  </a:lnTo>
                  <a:lnTo>
                    <a:pt x="243" y="240"/>
                  </a:lnTo>
                  <a:lnTo>
                    <a:pt x="235" y="247"/>
                  </a:lnTo>
                  <a:lnTo>
                    <a:pt x="204" y="268"/>
                  </a:lnTo>
                  <a:lnTo>
                    <a:pt x="188" y="275"/>
                  </a:lnTo>
                  <a:lnTo>
                    <a:pt x="78" y="296"/>
                  </a:lnTo>
                  <a:lnTo>
                    <a:pt x="63" y="310"/>
                  </a:lnTo>
                  <a:lnTo>
                    <a:pt x="39" y="310"/>
                  </a:lnTo>
                  <a:lnTo>
                    <a:pt x="24" y="261"/>
                  </a:lnTo>
                  <a:lnTo>
                    <a:pt x="31" y="247"/>
                  </a:lnTo>
                  <a:lnTo>
                    <a:pt x="16" y="190"/>
                  </a:lnTo>
                  <a:lnTo>
                    <a:pt x="0" y="148"/>
                  </a:lnTo>
                </a:path>
              </a:pathLst>
            </a:custGeom>
            <a:noFill/>
            <a:ln w="6350">
              <a:solidFill>
                <a:srgbClr val="272525"/>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58" name="Freeform 56"/>
            <p:cNvSpPr>
              <a:spLocks/>
            </p:cNvSpPr>
            <p:nvPr/>
          </p:nvSpPr>
          <p:spPr bwMode="auto">
            <a:xfrm>
              <a:off x="1369" y="2373"/>
              <a:ext cx="63" cy="35"/>
            </a:xfrm>
            <a:custGeom>
              <a:avLst/>
              <a:gdLst>
                <a:gd name="T0" fmla="*/ 0 w 63"/>
                <a:gd name="T1" fmla="*/ 0 h 35"/>
                <a:gd name="T2" fmla="*/ 23 w 63"/>
                <a:gd name="T3" fmla="*/ 7 h 35"/>
                <a:gd name="T4" fmla="*/ 55 w 63"/>
                <a:gd name="T5" fmla="*/ 21 h 35"/>
                <a:gd name="T6" fmla="*/ 63 w 63"/>
                <a:gd name="T7" fmla="*/ 35 h 35"/>
                <a:gd name="T8" fmla="*/ 0 w 63"/>
                <a:gd name="T9" fmla="*/ 35 h 35"/>
                <a:gd name="T10" fmla="*/ 0 w 63"/>
                <a:gd name="T11" fmla="*/ 0 h 35"/>
                <a:gd name="T12" fmla="*/ 0 w 63"/>
                <a:gd name="T13" fmla="*/ 0 h 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 h="35">
                  <a:moveTo>
                    <a:pt x="0" y="0"/>
                  </a:moveTo>
                  <a:lnTo>
                    <a:pt x="23" y="7"/>
                  </a:lnTo>
                  <a:lnTo>
                    <a:pt x="55" y="21"/>
                  </a:lnTo>
                  <a:lnTo>
                    <a:pt x="63" y="35"/>
                  </a:lnTo>
                  <a:lnTo>
                    <a:pt x="0" y="35"/>
                  </a:lnTo>
                  <a:lnTo>
                    <a:pt x="0" y="0"/>
                  </a:lnTo>
                  <a:close/>
                </a:path>
              </a:pathLst>
            </a:custGeom>
            <a:solidFill>
              <a:srgbClr val="ED1C24"/>
            </a:solidFill>
            <a:ln w="6350">
              <a:solidFill>
                <a:srgbClr val="272525"/>
              </a:solidFill>
              <a:prstDash val="solid"/>
              <a:round/>
              <a:headEnd/>
              <a:tailEnd/>
            </a:ln>
          </p:spPr>
          <p:txBody>
            <a:bodyPr/>
            <a:lstStyle/>
            <a:p>
              <a:endParaRPr lang="en-US"/>
            </a:p>
          </p:txBody>
        </p:sp>
        <p:sp>
          <p:nvSpPr>
            <p:cNvPr id="4159" name="Freeform 57" descr="Dark upward diagonal"/>
            <p:cNvSpPr>
              <a:spLocks/>
            </p:cNvSpPr>
            <p:nvPr/>
          </p:nvSpPr>
          <p:spPr bwMode="auto">
            <a:xfrm>
              <a:off x="3195" y="3269"/>
              <a:ext cx="204" cy="205"/>
            </a:xfrm>
            <a:custGeom>
              <a:avLst/>
              <a:gdLst>
                <a:gd name="T0" fmla="*/ 0 w 204"/>
                <a:gd name="T1" fmla="*/ 184 h 205"/>
                <a:gd name="T2" fmla="*/ 0 w 204"/>
                <a:gd name="T3" fmla="*/ 99 h 205"/>
                <a:gd name="T4" fmla="*/ 24 w 204"/>
                <a:gd name="T5" fmla="*/ 99 h 205"/>
                <a:gd name="T6" fmla="*/ 24 w 204"/>
                <a:gd name="T7" fmla="*/ 14 h 205"/>
                <a:gd name="T8" fmla="*/ 79 w 204"/>
                <a:gd name="T9" fmla="*/ 14 h 205"/>
                <a:gd name="T10" fmla="*/ 94 w 204"/>
                <a:gd name="T11" fmla="*/ 7 h 205"/>
                <a:gd name="T12" fmla="*/ 94 w 204"/>
                <a:gd name="T13" fmla="*/ 0 h 205"/>
                <a:gd name="T14" fmla="*/ 204 w 204"/>
                <a:gd name="T15" fmla="*/ 106 h 205"/>
                <a:gd name="T16" fmla="*/ 141 w 204"/>
                <a:gd name="T17" fmla="*/ 134 h 205"/>
                <a:gd name="T18" fmla="*/ 134 w 204"/>
                <a:gd name="T19" fmla="*/ 162 h 205"/>
                <a:gd name="T20" fmla="*/ 126 w 204"/>
                <a:gd name="T21" fmla="*/ 169 h 205"/>
                <a:gd name="T22" fmla="*/ 94 w 204"/>
                <a:gd name="T23" fmla="*/ 184 h 205"/>
                <a:gd name="T24" fmla="*/ 79 w 204"/>
                <a:gd name="T25" fmla="*/ 176 h 205"/>
                <a:gd name="T26" fmla="*/ 63 w 204"/>
                <a:gd name="T27" fmla="*/ 176 h 205"/>
                <a:gd name="T28" fmla="*/ 24 w 204"/>
                <a:gd name="T29" fmla="*/ 205 h 205"/>
                <a:gd name="T30" fmla="*/ 0 w 204"/>
                <a:gd name="T31" fmla="*/ 184 h 205"/>
                <a:gd name="T32" fmla="*/ 0 w 204"/>
                <a:gd name="T33" fmla="*/ 184 h 205"/>
                <a:gd name="T34" fmla="*/ 0 w 204"/>
                <a:gd name="T35" fmla="*/ 184 h 20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04" h="205">
                  <a:moveTo>
                    <a:pt x="0" y="184"/>
                  </a:moveTo>
                  <a:lnTo>
                    <a:pt x="0" y="99"/>
                  </a:lnTo>
                  <a:lnTo>
                    <a:pt x="24" y="99"/>
                  </a:lnTo>
                  <a:lnTo>
                    <a:pt x="24" y="14"/>
                  </a:lnTo>
                  <a:lnTo>
                    <a:pt x="79" y="14"/>
                  </a:lnTo>
                  <a:lnTo>
                    <a:pt x="94" y="7"/>
                  </a:lnTo>
                  <a:lnTo>
                    <a:pt x="94" y="0"/>
                  </a:lnTo>
                  <a:lnTo>
                    <a:pt x="204" y="106"/>
                  </a:lnTo>
                  <a:lnTo>
                    <a:pt x="141" y="134"/>
                  </a:lnTo>
                  <a:lnTo>
                    <a:pt x="134" y="162"/>
                  </a:lnTo>
                  <a:lnTo>
                    <a:pt x="126" y="169"/>
                  </a:lnTo>
                  <a:lnTo>
                    <a:pt x="94" y="184"/>
                  </a:lnTo>
                  <a:lnTo>
                    <a:pt x="79" y="176"/>
                  </a:lnTo>
                  <a:lnTo>
                    <a:pt x="63" y="176"/>
                  </a:lnTo>
                  <a:lnTo>
                    <a:pt x="24" y="205"/>
                  </a:lnTo>
                  <a:lnTo>
                    <a:pt x="0" y="184"/>
                  </a:lnTo>
                  <a:close/>
                </a:path>
              </a:pathLst>
            </a:custGeom>
            <a:pattFill prst="dkUpDiag">
              <a:fgClr>
                <a:srgbClr val="ED1C24"/>
              </a:fgClr>
              <a:bgClr>
                <a:srgbClr val="FFFFFF"/>
              </a:bgClr>
            </a:pattFill>
            <a:ln w="6350" cap="flat" cmpd="sng">
              <a:solidFill>
                <a:srgbClr val="272525"/>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160" name="Freeform 58"/>
            <p:cNvSpPr>
              <a:spLocks/>
            </p:cNvSpPr>
            <p:nvPr/>
          </p:nvSpPr>
          <p:spPr bwMode="auto">
            <a:xfrm>
              <a:off x="2897" y="1568"/>
              <a:ext cx="173" cy="176"/>
            </a:xfrm>
            <a:custGeom>
              <a:avLst/>
              <a:gdLst>
                <a:gd name="T0" fmla="*/ 32 w 173"/>
                <a:gd name="T1" fmla="*/ 28 h 176"/>
                <a:gd name="T2" fmla="*/ 32 w 173"/>
                <a:gd name="T3" fmla="*/ 56 h 176"/>
                <a:gd name="T4" fmla="*/ 0 w 173"/>
                <a:gd name="T5" fmla="*/ 85 h 176"/>
                <a:gd name="T6" fmla="*/ 8 w 173"/>
                <a:gd name="T7" fmla="*/ 106 h 176"/>
                <a:gd name="T8" fmla="*/ 8 w 173"/>
                <a:gd name="T9" fmla="*/ 120 h 176"/>
                <a:gd name="T10" fmla="*/ 16 w 173"/>
                <a:gd name="T11" fmla="*/ 120 h 176"/>
                <a:gd name="T12" fmla="*/ 48 w 173"/>
                <a:gd name="T13" fmla="*/ 134 h 176"/>
                <a:gd name="T14" fmla="*/ 48 w 173"/>
                <a:gd name="T15" fmla="*/ 162 h 176"/>
                <a:gd name="T16" fmla="*/ 79 w 173"/>
                <a:gd name="T17" fmla="*/ 176 h 176"/>
                <a:gd name="T18" fmla="*/ 126 w 173"/>
                <a:gd name="T19" fmla="*/ 169 h 176"/>
                <a:gd name="T20" fmla="*/ 149 w 173"/>
                <a:gd name="T21" fmla="*/ 141 h 176"/>
                <a:gd name="T22" fmla="*/ 149 w 173"/>
                <a:gd name="T23" fmla="*/ 141 h 176"/>
                <a:gd name="T24" fmla="*/ 134 w 173"/>
                <a:gd name="T25" fmla="*/ 120 h 176"/>
                <a:gd name="T26" fmla="*/ 126 w 173"/>
                <a:gd name="T27" fmla="*/ 99 h 176"/>
                <a:gd name="T28" fmla="*/ 134 w 173"/>
                <a:gd name="T29" fmla="*/ 106 h 176"/>
                <a:gd name="T30" fmla="*/ 173 w 173"/>
                <a:gd name="T31" fmla="*/ 92 h 176"/>
                <a:gd name="T32" fmla="*/ 165 w 173"/>
                <a:gd name="T33" fmla="*/ 49 h 176"/>
                <a:gd name="T34" fmla="*/ 165 w 173"/>
                <a:gd name="T35" fmla="*/ 14 h 176"/>
                <a:gd name="T36" fmla="*/ 126 w 173"/>
                <a:gd name="T37" fmla="*/ 7 h 176"/>
                <a:gd name="T38" fmla="*/ 102 w 173"/>
                <a:gd name="T39" fmla="*/ 14 h 176"/>
                <a:gd name="T40" fmla="*/ 79 w 173"/>
                <a:gd name="T41" fmla="*/ 0 h 176"/>
                <a:gd name="T42" fmla="*/ 55 w 173"/>
                <a:gd name="T43" fmla="*/ 0 h 176"/>
                <a:gd name="T44" fmla="*/ 55 w 173"/>
                <a:gd name="T45" fmla="*/ 7 h 176"/>
                <a:gd name="T46" fmla="*/ 63 w 173"/>
                <a:gd name="T47" fmla="*/ 14 h 176"/>
                <a:gd name="T48" fmla="*/ 55 w 173"/>
                <a:gd name="T49" fmla="*/ 21 h 176"/>
                <a:gd name="T50" fmla="*/ 32 w 173"/>
                <a:gd name="T51" fmla="*/ 28 h 176"/>
                <a:gd name="T52" fmla="*/ 32 w 173"/>
                <a:gd name="T53" fmla="*/ 28 h 17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73" h="176">
                  <a:moveTo>
                    <a:pt x="32" y="28"/>
                  </a:moveTo>
                  <a:lnTo>
                    <a:pt x="32" y="56"/>
                  </a:lnTo>
                  <a:lnTo>
                    <a:pt x="0" y="85"/>
                  </a:lnTo>
                  <a:lnTo>
                    <a:pt x="8" y="106"/>
                  </a:lnTo>
                  <a:lnTo>
                    <a:pt x="8" y="120"/>
                  </a:lnTo>
                  <a:lnTo>
                    <a:pt x="16" y="120"/>
                  </a:lnTo>
                  <a:lnTo>
                    <a:pt x="48" y="134"/>
                  </a:lnTo>
                  <a:lnTo>
                    <a:pt x="48" y="162"/>
                  </a:lnTo>
                  <a:lnTo>
                    <a:pt x="79" y="176"/>
                  </a:lnTo>
                  <a:lnTo>
                    <a:pt x="126" y="169"/>
                  </a:lnTo>
                  <a:lnTo>
                    <a:pt x="149" y="141"/>
                  </a:lnTo>
                  <a:lnTo>
                    <a:pt x="134" y="120"/>
                  </a:lnTo>
                  <a:lnTo>
                    <a:pt x="126" y="99"/>
                  </a:lnTo>
                  <a:lnTo>
                    <a:pt x="134" y="106"/>
                  </a:lnTo>
                  <a:lnTo>
                    <a:pt x="173" y="92"/>
                  </a:lnTo>
                  <a:lnTo>
                    <a:pt x="165" y="49"/>
                  </a:lnTo>
                  <a:lnTo>
                    <a:pt x="165" y="14"/>
                  </a:lnTo>
                  <a:lnTo>
                    <a:pt x="126" y="7"/>
                  </a:lnTo>
                  <a:lnTo>
                    <a:pt x="102" y="14"/>
                  </a:lnTo>
                  <a:lnTo>
                    <a:pt x="79" y="0"/>
                  </a:lnTo>
                  <a:lnTo>
                    <a:pt x="55" y="0"/>
                  </a:lnTo>
                  <a:lnTo>
                    <a:pt x="55" y="7"/>
                  </a:lnTo>
                  <a:lnTo>
                    <a:pt x="63" y="14"/>
                  </a:lnTo>
                  <a:lnTo>
                    <a:pt x="55" y="21"/>
                  </a:lnTo>
                  <a:lnTo>
                    <a:pt x="32" y="28"/>
                  </a:lnTo>
                  <a:close/>
                </a:path>
              </a:pathLst>
            </a:custGeom>
            <a:solidFill>
              <a:srgbClr val="ED1C24"/>
            </a:solidFill>
            <a:ln w="6350">
              <a:solidFill>
                <a:srgbClr val="272525"/>
              </a:solidFill>
              <a:prstDash val="solid"/>
              <a:round/>
              <a:headEnd/>
              <a:tailEnd/>
            </a:ln>
          </p:spPr>
          <p:txBody>
            <a:bodyPr/>
            <a:lstStyle/>
            <a:p>
              <a:endParaRPr lang="en-US"/>
            </a:p>
          </p:txBody>
        </p:sp>
        <p:sp>
          <p:nvSpPr>
            <p:cNvPr id="4161" name="Freeform 59"/>
            <p:cNvSpPr>
              <a:spLocks/>
            </p:cNvSpPr>
            <p:nvPr/>
          </p:nvSpPr>
          <p:spPr bwMode="auto">
            <a:xfrm>
              <a:off x="2866" y="1596"/>
              <a:ext cx="63" cy="57"/>
            </a:xfrm>
            <a:custGeom>
              <a:avLst/>
              <a:gdLst>
                <a:gd name="T0" fmla="*/ 63 w 63"/>
                <a:gd name="T1" fmla="*/ 0 h 57"/>
                <a:gd name="T2" fmla="*/ 63 w 63"/>
                <a:gd name="T3" fmla="*/ 28 h 57"/>
                <a:gd name="T4" fmla="*/ 31 w 63"/>
                <a:gd name="T5" fmla="*/ 57 h 57"/>
                <a:gd name="T6" fmla="*/ 16 w 63"/>
                <a:gd name="T7" fmla="*/ 50 h 57"/>
                <a:gd name="T8" fmla="*/ 0 w 63"/>
                <a:gd name="T9" fmla="*/ 35 h 57"/>
                <a:gd name="T10" fmla="*/ 8 w 63"/>
                <a:gd name="T11" fmla="*/ 28 h 57"/>
                <a:gd name="T12" fmla="*/ 16 w 63"/>
                <a:gd name="T13" fmla="*/ 28 h 57"/>
                <a:gd name="T14" fmla="*/ 39 w 63"/>
                <a:gd name="T15" fmla="*/ 7 h 57"/>
                <a:gd name="T16" fmla="*/ 63 w 63"/>
                <a:gd name="T17" fmla="*/ 0 h 57"/>
                <a:gd name="T18" fmla="*/ 63 w 63"/>
                <a:gd name="T19" fmla="*/ 0 h 57"/>
                <a:gd name="T20" fmla="*/ 63 w 63"/>
                <a:gd name="T21" fmla="*/ 0 h 5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3" h="57">
                  <a:moveTo>
                    <a:pt x="63" y="0"/>
                  </a:moveTo>
                  <a:lnTo>
                    <a:pt x="63" y="28"/>
                  </a:lnTo>
                  <a:lnTo>
                    <a:pt x="31" y="57"/>
                  </a:lnTo>
                  <a:lnTo>
                    <a:pt x="16" y="50"/>
                  </a:lnTo>
                  <a:lnTo>
                    <a:pt x="0" y="35"/>
                  </a:lnTo>
                  <a:lnTo>
                    <a:pt x="8" y="28"/>
                  </a:lnTo>
                  <a:lnTo>
                    <a:pt x="16" y="28"/>
                  </a:lnTo>
                  <a:lnTo>
                    <a:pt x="39" y="7"/>
                  </a:lnTo>
                  <a:lnTo>
                    <a:pt x="63" y="0"/>
                  </a:lnTo>
                  <a:close/>
                </a:path>
              </a:pathLst>
            </a:custGeom>
            <a:solidFill>
              <a:srgbClr val="FFFFFF"/>
            </a:solidFill>
            <a:ln w="6350">
              <a:solidFill>
                <a:srgbClr val="272525"/>
              </a:solidFill>
              <a:prstDash val="solid"/>
              <a:round/>
              <a:headEnd/>
              <a:tailEnd/>
            </a:ln>
          </p:spPr>
          <p:txBody>
            <a:bodyPr/>
            <a:lstStyle/>
            <a:p>
              <a:endParaRPr lang="en-US"/>
            </a:p>
          </p:txBody>
        </p:sp>
        <p:sp>
          <p:nvSpPr>
            <p:cNvPr id="4162" name="Freeform 60"/>
            <p:cNvSpPr>
              <a:spLocks/>
            </p:cNvSpPr>
            <p:nvPr/>
          </p:nvSpPr>
          <p:spPr bwMode="auto">
            <a:xfrm>
              <a:off x="3625" y="1905"/>
              <a:ext cx="409" cy="341"/>
            </a:xfrm>
            <a:custGeom>
              <a:avLst/>
              <a:gdLst>
                <a:gd name="T0" fmla="*/ 11 w 409"/>
                <a:gd name="T1" fmla="*/ 9 h 341"/>
                <a:gd name="T2" fmla="*/ 25 w 409"/>
                <a:gd name="T3" fmla="*/ 23 h 341"/>
                <a:gd name="T4" fmla="*/ 56 w 409"/>
                <a:gd name="T5" fmla="*/ 16 h 341"/>
                <a:gd name="T6" fmla="*/ 88 w 409"/>
                <a:gd name="T7" fmla="*/ 30 h 341"/>
                <a:gd name="T8" fmla="*/ 111 w 409"/>
                <a:gd name="T9" fmla="*/ 65 h 341"/>
                <a:gd name="T10" fmla="*/ 143 w 409"/>
                <a:gd name="T11" fmla="*/ 65 h 341"/>
                <a:gd name="T12" fmla="*/ 176 w 409"/>
                <a:gd name="T13" fmla="*/ 58 h 341"/>
                <a:gd name="T14" fmla="*/ 190 w 409"/>
                <a:gd name="T15" fmla="*/ 58 h 341"/>
                <a:gd name="T16" fmla="*/ 221 w 409"/>
                <a:gd name="T17" fmla="*/ 37 h 341"/>
                <a:gd name="T18" fmla="*/ 260 w 409"/>
                <a:gd name="T19" fmla="*/ 30 h 341"/>
                <a:gd name="T20" fmla="*/ 276 w 409"/>
                <a:gd name="T21" fmla="*/ 51 h 341"/>
                <a:gd name="T22" fmla="*/ 307 w 409"/>
                <a:gd name="T23" fmla="*/ 72 h 341"/>
                <a:gd name="T24" fmla="*/ 331 w 409"/>
                <a:gd name="T25" fmla="*/ 101 h 341"/>
                <a:gd name="T26" fmla="*/ 323 w 409"/>
                <a:gd name="T27" fmla="*/ 136 h 341"/>
                <a:gd name="T28" fmla="*/ 346 w 409"/>
                <a:gd name="T29" fmla="*/ 150 h 341"/>
                <a:gd name="T30" fmla="*/ 346 w 409"/>
                <a:gd name="T31" fmla="*/ 178 h 341"/>
                <a:gd name="T32" fmla="*/ 339 w 409"/>
                <a:gd name="T33" fmla="*/ 185 h 341"/>
                <a:gd name="T34" fmla="*/ 362 w 409"/>
                <a:gd name="T35" fmla="*/ 206 h 341"/>
                <a:gd name="T36" fmla="*/ 362 w 409"/>
                <a:gd name="T37" fmla="*/ 249 h 341"/>
                <a:gd name="T38" fmla="*/ 393 w 409"/>
                <a:gd name="T39" fmla="*/ 263 h 341"/>
                <a:gd name="T40" fmla="*/ 409 w 409"/>
                <a:gd name="T41" fmla="*/ 298 h 341"/>
                <a:gd name="T42" fmla="*/ 386 w 409"/>
                <a:gd name="T43" fmla="*/ 312 h 341"/>
                <a:gd name="T44" fmla="*/ 386 w 409"/>
                <a:gd name="T45" fmla="*/ 341 h 341"/>
                <a:gd name="T46" fmla="*/ 339 w 409"/>
                <a:gd name="T47" fmla="*/ 333 h 341"/>
                <a:gd name="T48" fmla="*/ 299 w 409"/>
                <a:gd name="T49" fmla="*/ 333 h 341"/>
                <a:gd name="T50" fmla="*/ 284 w 409"/>
                <a:gd name="T51" fmla="*/ 305 h 341"/>
                <a:gd name="T52" fmla="*/ 276 w 409"/>
                <a:gd name="T53" fmla="*/ 298 h 341"/>
                <a:gd name="T54" fmla="*/ 245 w 409"/>
                <a:gd name="T55" fmla="*/ 319 h 341"/>
                <a:gd name="T56" fmla="*/ 205 w 409"/>
                <a:gd name="T57" fmla="*/ 291 h 341"/>
                <a:gd name="T58" fmla="*/ 190 w 409"/>
                <a:gd name="T59" fmla="*/ 291 h 341"/>
                <a:gd name="T60" fmla="*/ 166 w 409"/>
                <a:gd name="T61" fmla="*/ 277 h 341"/>
                <a:gd name="T62" fmla="*/ 135 w 409"/>
                <a:gd name="T63" fmla="*/ 235 h 341"/>
                <a:gd name="T64" fmla="*/ 135 w 409"/>
                <a:gd name="T65" fmla="*/ 235 h 341"/>
                <a:gd name="T66" fmla="*/ 103 w 409"/>
                <a:gd name="T67" fmla="*/ 235 h 341"/>
                <a:gd name="T68" fmla="*/ 96 w 409"/>
                <a:gd name="T69" fmla="*/ 185 h 341"/>
                <a:gd name="T70" fmla="*/ 72 w 409"/>
                <a:gd name="T71" fmla="*/ 171 h 341"/>
                <a:gd name="T72" fmla="*/ 49 w 409"/>
                <a:gd name="T73" fmla="*/ 143 h 341"/>
                <a:gd name="T74" fmla="*/ 41 w 409"/>
                <a:gd name="T75" fmla="*/ 122 h 341"/>
                <a:gd name="T76" fmla="*/ 56 w 409"/>
                <a:gd name="T77" fmla="*/ 101 h 341"/>
                <a:gd name="T78" fmla="*/ 33 w 409"/>
                <a:gd name="T79" fmla="*/ 86 h 341"/>
                <a:gd name="T80" fmla="*/ 17 w 409"/>
                <a:gd name="T81" fmla="*/ 58 h 341"/>
                <a:gd name="T82" fmla="*/ 17 w 409"/>
                <a:gd name="T83" fmla="*/ 44 h 341"/>
                <a:gd name="T84" fmla="*/ 2 w 409"/>
                <a:gd name="T85" fmla="*/ 16 h 341"/>
                <a:gd name="T86" fmla="*/ 0 w 409"/>
                <a:gd name="T87" fmla="*/ 0 h 341"/>
                <a:gd name="T88" fmla="*/ 9 w 409"/>
                <a:gd name="T89" fmla="*/ 9 h 341"/>
                <a:gd name="T90" fmla="*/ 11 w 409"/>
                <a:gd name="T91" fmla="*/ 9 h 34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409" h="341">
                  <a:moveTo>
                    <a:pt x="11" y="9"/>
                  </a:moveTo>
                  <a:lnTo>
                    <a:pt x="25" y="23"/>
                  </a:lnTo>
                  <a:lnTo>
                    <a:pt x="56" y="16"/>
                  </a:lnTo>
                  <a:lnTo>
                    <a:pt x="88" y="30"/>
                  </a:lnTo>
                  <a:lnTo>
                    <a:pt x="111" y="65"/>
                  </a:lnTo>
                  <a:lnTo>
                    <a:pt x="143" y="65"/>
                  </a:lnTo>
                  <a:lnTo>
                    <a:pt x="176" y="58"/>
                  </a:lnTo>
                  <a:lnTo>
                    <a:pt x="190" y="58"/>
                  </a:lnTo>
                  <a:lnTo>
                    <a:pt x="221" y="37"/>
                  </a:lnTo>
                  <a:lnTo>
                    <a:pt x="260" y="30"/>
                  </a:lnTo>
                  <a:lnTo>
                    <a:pt x="276" y="51"/>
                  </a:lnTo>
                  <a:lnTo>
                    <a:pt x="307" y="72"/>
                  </a:lnTo>
                  <a:lnTo>
                    <a:pt x="331" y="101"/>
                  </a:lnTo>
                  <a:lnTo>
                    <a:pt x="323" y="136"/>
                  </a:lnTo>
                  <a:lnTo>
                    <a:pt x="346" y="150"/>
                  </a:lnTo>
                  <a:lnTo>
                    <a:pt x="346" y="178"/>
                  </a:lnTo>
                  <a:lnTo>
                    <a:pt x="339" y="185"/>
                  </a:lnTo>
                  <a:lnTo>
                    <a:pt x="362" y="206"/>
                  </a:lnTo>
                  <a:lnTo>
                    <a:pt x="362" y="249"/>
                  </a:lnTo>
                  <a:lnTo>
                    <a:pt x="393" y="263"/>
                  </a:lnTo>
                  <a:lnTo>
                    <a:pt x="409" y="298"/>
                  </a:lnTo>
                  <a:lnTo>
                    <a:pt x="386" y="312"/>
                  </a:lnTo>
                  <a:lnTo>
                    <a:pt x="386" y="341"/>
                  </a:lnTo>
                  <a:lnTo>
                    <a:pt x="339" y="333"/>
                  </a:lnTo>
                  <a:lnTo>
                    <a:pt x="299" y="333"/>
                  </a:lnTo>
                  <a:lnTo>
                    <a:pt x="284" y="305"/>
                  </a:lnTo>
                  <a:lnTo>
                    <a:pt x="276" y="298"/>
                  </a:lnTo>
                  <a:lnTo>
                    <a:pt x="245" y="319"/>
                  </a:lnTo>
                  <a:lnTo>
                    <a:pt x="205" y="291"/>
                  </a:lnTo>
                  <a:lnTo>
                    <a:pt x="190" y="291"/>
                  </a:lnTo>
                  <a:lnTo>
                    <a:pt x="166" y="277"/>
                  </a:lnTo>
                  <a:lnTo>
                    <a:pt x="135" y="235"/>
                  </a:lnTo>
                  <a:lnTo>
                    <a:pt x="103" y="235"/>
                  </a:lnTo>
                  <a:lnTo>
                    <a:pt x="96" y="185"/>
                  </a:lnTo>
                  <a:lnTo>
                    <a:pt x="72" y="171"/>
                  </a:lnTo>
                  <a:lnTo>
                    <a:pt x="49" y="143"/>
                  </a:lnTo>
                  <a:lnTo>
                    <a:pt x="41" y="122"/>
                  </a:lnTo>
                  <a:lnTo>
                    <a:pt x="56" y="101"/>
                  </a:lnTo>
                  <a:lnTo>
                    <a:pt x="33" y="86"/>
                  </a:lnTo>
                  <a:lnTo>
                    <a:pt x="17" y="58"/>
                  </a:lnTo>
                  <a:lnTo>
                    <a:pt x="17" y="44"/>
                  </a:lnTo>
                  <a:lnTo>
                    <a:pt x="2" y="16"/>
                  </a:lnTo>
                  <a:lnTo>
                    <a:pt x="0" y="0"/>
                  </a:lnTo>
                  <a:lnTo>
                    <a:pt x="9" y="9"/>
                  </a:lnTo>
                  <a:lnTo>
                    <a:pt x="11"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63" name="Freeform 61"/>
            <p:cNvSpPr>
              <a:spLocks/>
            </p:cNvSpPr>
            <p:nvPr/>
          </p:nvSpPr>
          <p:spPr bwMode="auto">
            <a:xfrm>
              <a:off x="3625" y="1905"/>
              <a:ext cx="409" cy="341"/>
            </a:xfrm>
            <a:custGeom>
              <a:avLst/>
              <a:gdLst>
                <a:gd name="T0" fmla="*/ 11 w 409"/>
                <a:gd name="T1" fmla="*/ 9 h 341"/>
                <a:gd name="T2" fmla="*/ 25 w 409"/>
                <a:gd name="T3" fmla="*/ 23 h 341"/>
                <a:gd name="T4" fmla="*/ 56 w 409"/>
                <a:gd name="T5" fmla="*/ 16 h 341"/>
                <a:gd name="T6" fmla="*/ 88 w 409"/>
                <a:gd name="T7" fmla="*/ 30 h 341"/>
                <a:gd name="T8" fmla="*/ 111 w 409"/>
                <a:gd name="T9" fmla="*/ 65 h 341"/>
                <a:gd name="T10" fmla="*/ 143 w 409"/>
                <a:gd name="T11" fmla="*/ 65 h 341"/>
                <a:gd name="T12" fmla="*/ 176 w 409"/>
                <a:gd name="T13" fmla="*/ 58 h 341"/>
                <a:gd name="T14" fmla="*/ 190 w 409"/>
                <a:gd name="T15" fmla="*/ 58 h 341"/>
                <a:gd name="T16" fmla="*/ 221 w 409"/>
                <a:gd name="T17" fmla="*/ 37 h 341"/>
                <a:gd name="T18" fmla="*/ 260 w 409"/>
                <a:gd name="T19" fmla="*/ 30 h 341"/>
                <a:gd name="T20" fmla="*/ 276 w 409"/>
                <a:gd name="T21" fmla="*/ 51 h 341"/>
                <a:gd name="T22" fmla="*/ 307 w 409"/>
                <a:gd name="T23" fmla="*/ 72 h 341"/>
                <a:gd name="T24" fmla="*/ 331 w 409"/>
                <a:gd name="T25" fmla="*/ 101 h 341"/>
                <a:gd name="T26" fmla="*/ 323 w 409"/>
                <a:gd name="T27" fmla="*/ 136 h 341"/>
                <a:gd name="T28" fmla="*/ 346 w 409"/>
                <a:gd name="T29" fmla="*/ 150 h 341"/>
                <a:gd name="T30" fmla="*/ 346 w 409"/>
                <a:gd name="T31" fmla="*/ 178 h 341"/>
                <a:gd name="T32" fmla="*/ 339 w 409"/>
                <a:gd name="T33" fmla="*/ 185 h 341"/>
                <a:gd name="T34" fmla="*/ 362 w 409"/>
                <a:gd name="T35" fmla="*/ 206 h 341"/>
                <a:gd name="T36" fmla="*/ 362 w 409"/>
                <a:gd name="T37" fmla="*/ 249 h 341"/>
                <a:gd name="T38" fmla="*/ 393 w 409"/>
                <a:gd name="T39" fmla="*/ 263 h 341"/>
                <a:gd name="T40" fmla="*/ 409 w 409"/>
                <a:gd name="T41" fmla="*/ 298 h 341"/>
                <a:gd name="T42" fmla="*/ 386 w 409"/>
                <a:gd name="T43" fmla="*/ 312 h 341"/>
                <a:gd name="T44" fmla="*/ 386 w 409"/>
                <a:gd name="T45" fmla="*/ 341 h 341"/>
                <a:gd name="T46" fmla="*/ 339 w 409"/>
                <a:gd name="T47" fmla="*/ 333 h 341"/>
                <a:gd name="T48" fmla="*/ 299 w 409"/>
                <a:gd name="T49" fmla="*/ 333 h 341"/>
                <a:gd name="T50" fmla="*/ 284 w 409"/>
                <a:gd name="T51" fmla="*/ 305 h 341"/>
                <a:gd name="T52" fmla="*/ 276 w 409"/>
                <a:gd name="T53" fmla="*/ 298 h 341"/>
                <a:gd name="T54" fmla="*/ 245 w 409"/>
                <a:gd name="T55" fmla="*/ 319 h 341"/>
                <a:gd name="T56" fmla="*/ 205 w 409"/>
                <a:gd name="T57" fmla="*/ 291 h 341"/>
                <a:gd name="T58" fmla="*/ 190 w 409"/>
                <a:gd name="T59" fmla="*/ 291 h 341"/>
                <a:gd name="T60" fmla="*/ 166 w 409"/>
                <a:gd name="T61" fmla="*/ 277 h 341"/>
                <a:gd name="T62" fmla="*/ 135 w 409"/>
                <a:gd name="T63" fmla="*/ 235 h 341"/>
                <a:gd name="T64" fmla="*/ 135 w 409"/>
                <a:gd name="T65" fmla="*/ 235 h 341"/>
                <a:gd name="T66" fmla="*/ 103 w 409"/>
                <a:gd name="T67" fmla="*/ 235 h 341"/>
                <a:gd name="T68" fmla="*/ 96 w 409"/>
                <a:gd name="T69" fmla="*/ 185 h 341"/>
                <a:gd name="T70" fmla="*/ 72 w 409"/>
                <a:gd name="T71" fmla="*/ 171 h 341"/>
                <a:gd name="T72" fmla="*/ 49 w 409"/>
                <a:gd name="T73" fmla="*/ 143 h 341"/>
                <a:gd name="T74" fmla="*/ 41 w 409"/>
                <a:gd name="T75" fmla="*/ 122 h 341"/>
                <a:gd name="T76" fmla="*/ 56 w 409"/>
                <a:gd name="T77" fmla="*/ 101 h 341"/>
                <a:gd name="T78" fmla="*/ 33 w 409"/>
                <a:gd name="T79" fmla="*/ 86 h 341"/>
                <a:gd name="T80" fmla="*/ 17 w 409"/>
                <a:gd name="T81" fmla="*/ 58 h 341"/>
                <a:gd name="T82" fmla="*/ 17 w 409"/>
                <a:gd name="T83" fmla="*/ 44 h 341"/>
                <a:gd name="T84" fmla="*/ 2 w 409"/>
                <a:gd name="T85" fmla="*/ 16 h 341"/>
                <a:gd name="T86" fmla="*/ 0 w 409"/>
                <a:gd name="T87" fmla="*/ 0 h 341"/>
                <a:gd name="T88" fmla="*/ 9 w 409"/>
                <a:gd name="T89" fmla="*/ 9 h 34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409" h="341">
                  <a:moveTo>
                    <a:pt x="11" y="9"/>
                  </a:moveTo>
                  <a:lnTo>
                    <a:pt x="25" y="23"/>
                  </a:lnTo>
                  <a:lnTo>
                    <a:pt x="56" y="16"/>
                  </a:lnTo>
                  <a:lnTo>
                    <a:pt x="88" y="30"/>
                  </a:lnTo>
                  <a:lnTo>
                    <a:pt x="111" y="65"/>
                  </a:lnTo>
                  <a:lnTo>
                    <a:pt x="143" y="65"/>
                  </a:lnTo>
                  <a:lnTo>
                    <a:pt x="176" y="58"/>
                  </a:lnTo>
                  <a:lnTo>
                    <a:pt x="190" y="58"/>
                  </a:lnTo>
                  <a:lnTo>
                    <a:pt x="221" y="37"/>
                  </a:lnTo>
                  <a:lnTo>
                    <a:pt x="260" y="30"/>
                  </a:lnTo>
                  <a:lnTo>
                    <a:pt x="276" y="51"/>
                  </a:lnTo>
                  <a:lnTo>
                    <a:pt x="307" y="72"/>
                  </a:lnTo>
                  <a:lnTo>
                    <a:pt x="331" y="101"/>
                  </a:lnTo>
                  <a:lnTo>
                    <a:pt x="323" y="136"/>
                  </a:lnTo>
                  <a:lnTo>
                    <a:pt x="346" y="150"/>
                  </a:lnTo>
                  <a:lnTo>
                    <a:pt x="346" y="178"/>
                  </a:lnTo>
                  <a:lnTo>
                    <a:pt x="339" y="185"/>
                  </a:lnTo>
                  <a:lnTo>
                    <a:pt x="362" y="206"/>
                  </a:lnTo>
                  <a:lnTo>
                    <a:pt x="362" y="249"/>
                  </a:lnTo>
                  <a:lnTo>
                    <a:pt x="393" y="263"/>
                  </a:lnTo>
                  <a:lnTo>
                    <a:pt x="409" y="298"/>
                  </a:lnTo>
                  <a:lnTo>
                    <a:pt x="386" y="312"/>
                  </a:lnTo>
                  <a:lnTo>
                    <a:pt x="386" y="341"/>
                  </a:lnTo>
                  <a:lnTo>
                    <a:pt x="339" y="333"/>
                  </a:lnTo>
                  <a:lnTo>
                    <a:pt x="299" y="333"/>
                  </a:lnTo>
                  <a:lnTo>
                    <a:pt x="284" y="305"/>
                  </a:lnTo>
                  <a:lnTo>
                    <a:pt x="276" y="298"/>
                  </a:lnTo>
                  <a:lnTo>
                    <a:pt x="245" y="319"/>
                  </a:lnTo>
                  <a:lnTo>
                    <a:pt x="205" y="291"/>
                  </a:lnTo>
                  <a:lnTo>
                    <a:pt x="190" y="291"/>
                  </a:lnTo>
                  <a:lnTo>
                    <a:pt x="166" y="277"/>
                  </a:lnTo>
                  <a:lnTo>
                    <a:pt x="135" y="235"/>
                  </a:lnTo>
                  <a:lnTo>
                    <a:pt x="103" y="235"/>
                  </a:lnTo>
                  <a:lnTo>
                    <a:pt x="96" y="185"/>
                  </a:lnTo>
                  <a:lnTo>
                    <a:pt x="72" y="171"/>
                  </a:lnTo>
                  <a:lnTo>
                    <a:pt x="49" y="143"/>
                  </a:lnTo>
                  <a:lnTo>
                    <a:pt x="41" y="122"/>
                  </a:lnTo>
                  <a:lnTo>
                    <a:pt x="56" y="101"/>
                  </a:lnTo>
                  <a:lnTo>
                    <a:pt x="33" y="86"/>
                  </a:lnTo>
                  <a:lnTo>
                    <a:pt x="17" y="58"/>
                  </a:lnTo>
                  <a:lnTo>
                    <a:pt x="17" y="44"/>
                  </a:lnTo>
                  <a:lnTo>
                    <a:pt x="2" y="16"/>
                  </a:lnTo>
                  <a:lnTo>
                    <a:pt x="0" y="0"/>
                  </a:lnTo>
                  <a:lnTo>
                    <a:pt x="9" y="9"/>
                  </a:lnTo>
                </a:path>
              </a:pathLst>
            </a:custGeom>
            <a:noFill/>
            <a:ln w="6350">
              <a:solidFill>
                <a:srgbClr val="272525"/>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64" name="Freeform 62" descr="Dark upward diagonal"/>
            <p:cNvSpPr>
              <a:spLocks/>
            </p:cNvSpPr>
            <p:nvPr/>
          </p:nvSpPr>
          <p:spPr bwMode="auto">
            <a:xfrm>
              <a:off x="3235" y="3036"/>
              <a:ext cx="227" cy="233"/>
            </a:xfrm>
            <a:custGeom>
              <a:avLst/>
              <a:gdLst>
                <a:gd name="T0" fmla="*/ 54 w 227"/>
                <a:gd name="T1" fmla="*/ 71 h 233"/>
                <a:gd name="T2" fmla="*/ 101 w 227"/>
                <a:gd name="T3" fmla="*/ 106 h 233"/>
                <a:gd name="T4" fmla="*/ 117 w 227"/>
                <a:gd name="T5" fmla="*/ 99 h 233"/>
                <a:gd name="T6" fmla="*/ 149 w 227"/>
                <a:gd name="T7" fmla="*/ 134 h 233"/>
                <a:gd name="T8" fmla="*/ 156 w 227"/>
                <a:gd name="T9" fmla="*/ 92 h 233"/>
                <a:gd name="T10" fmla="*/ 141 w 227"/>
                <a:gd name="T11" fmla="*/ 92 h 233"/>
                <a:gd name="T12" fmla="*/ 141 w 227"/>
                <a:gd name="T13" fmla="*/ 7 h 233"/>
                <a:gd name="T14" fmla="*/ 156 w 227"/>
                <a:gd name="T15" fmla="*/ 7 h 233"/>
                <a:gd name="T16" fmla="*/ 180 w 227"/>
                <a:gd name="T17" fmla="*/ 0 h 233"/>
                <a:gd name="T18" fmla="*/ 188 w 227"/>
                <a:gd name="T19" fmla="*/ 0 h 233"/>
                <a:gd name="T20" fmla="*/ 203 w 227"/>
                <a:gd name="T21" fmla="*/ 7 h 233"/>
                <a:gd name="T22" fmla="*/ 227 w 227"/>
                <a:gd name="T23" fmla="*/ 35 h 233"/>
                <a:gd name="T24" fmla="*/ 203 w 227"/>
                <a:gd name="T25" fmla="*/ 106 h 233"/>
                <a:gd name="T26" fmla="*/ 225 w 227"/>
                <a:gd name="T27" fmla="*/ 148 h 233"/>
                <a:gd name="T28" fmla="*/ 203 w 227"/>
                <a:gd name="T29" fmla="*/ 141 h 233"/>
                <a:gd name="T30" fmla="*/ 172 w 227"/>
                <a:gd name="T31" fmla="*/ 162 h 233"/>
                <a:gd name="T32" fmla="*/ 164 w 227"/>
                <a:gd name="T33" fmla="*/ 184 h 233"/>
                <a:gd name="T34" fmla="*/ 141 w 227"/>
                <a:gd name="T35" fmla="*/ 184 h 233"/>
                <a:gd name="T36" fmla="*/ 101 w 227"/>
                <a:gd name="T37" fmla="*/ 233 h 233"/>
                <a:gd name="T38" fmla="*/ 54 w 227"/>
                <a:gd name="T39" fmla="*/ 226 h 233"/>
                <a:gd name="T40" fmla="*/ 39 w 227"/>
                <a:gd name="T41" fmla="*/ 226 h 233"/>
                <a:gd name="T42" fmla="*/ 31 w 227"/>
                <a:gd name="T43" fmla="*/ 233 h 233"/>
                <a:gd name="T44" fmla="*/ 0 w 227"/>
                <a:gd name="T45" fmla="*/ 198 h 233"/>
                <a:gd name="T46" fmla="*/ 0 w 227"/>
                <a:gd name="T47" fmla="*/ 120 h 233"/>
                <a:gd name="T48" fmla="*/ 47 w 227"/>
                <a:gd name="T49" fmla="*/ 120 h 233"/>
                <a:gd name="T50" fmla="*/ 47 w 227"/>
                <a:gd name="T51" fmla="*/ 71 h 233"/>
                <a:gd name="T52" fmla="*/ 47 w 227"/>
                <a:gd name="T53" fmla="*/ 71 h 233"/>
                <a:gd name="T54" fmla="*/ 54 w 227"/>
                <a:gd name="T55" fmla="*/ 71 h 233"/>
                <a:gd name="T56" fmla="*/ 54 w 227"/>
                <a:gd name="T57" fmla="*/ 71 h 2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27" h="233">
                  <a:moveTo>
                    <a:pt x="54" y="71"/>
                  </a:moveTo>
                  <a:lnTo>
                    <a:pt x="101" y="106"/>
                  </a:lnTo>
                  <a:lnTo>
                    <a:pt x="117" y="99"/>
                  </a:lnTo>
                  <a:lnTo>
                    <a:pt x="149" y="134"/>
                  </a:lnTo>
                  <a:lnTo>
                    <a:pt x="156" y="92"/>
                  </a:lnTo>
                  <a:lnTo>
                    <a:pt x="141" y="92"/>
                  </a:lnTo>
                  <a:lnTo>
                    <a:pt x="141" y="7"/>
                  </a:lnTo>
                  <a:lnTo>
                    <a:pt x="156" y="7"/>
                  </a:lnTo>
                  <a:lnTo>
                    <a:pt x="180" y="0"/>
                  </a:lnTo>
                  <a:lnTo>
                    <a:pt x="188" y="0"/>
                  </a:lnTo>
                  <a:lnTo>
                    <a:pt x="203" y="7"/>
                  </a:lnTo>
                  <a:lnTo>
                    <a:pt x="227" y="35"/>
                  </a:lnTo>
                  <a:lnTo>
                    <a:pt x="203" y="106"/>
                  </a:lnTo>
                  <a:lnTo>
                    <a:pt x="225" y="148"/>
                  </a:lnTo>
                  <a:lnTo>
                    <a:pt x="203" y="141"/>
                  </a:lnTo>
                  <a:lnTo>
                    <a:pt x="172" y="162"/>
                  </a:lnTo>
                  <a:lnTo>
                    <a:pt x="164" y="184"/>
                  </a:lnTo>
                  <a:lnTo>
                    <a:pt x="141" y="184"/>
                  </a:lnTo>
                  <a:lnTo>
                    <a:pt x="101" y="233"/>
                  </a:lnTo>
                  <a:lnTo>
                    <a:pt x="54" y="226"/>
                  </a:lnTo>
                  <a:lnTo>
                    <a:pt x="39" y="226"/>
                  </a:lnTo>
                  <a:lnTo>
                    <a:pt x="31" y="233"/>
                  </a:lnTo>
                  <a:lnTo>
                    <a:pt x="0" y="198"/>
                  </a:lnTo>
                  <a:lnTo>
                    <a:pt x="0" y="120"/>
                  </a:lnTo>
                  <a:lnTo>
                    <a:pt x="47" y="120"/>
                  </a:lnTo>
                  <a:lnTo>
                    <a:pt x="47" y="71"/>
                  </a:lnTo>
                  <a:lnTo>
                    <a:pt x="54" y="71"/>
                  </a:lnTo>
                  <a:close/>
                </a:path>
              </a:pathLst>
            </a:custGeom>
            <a:pattFill prst="dkUpDiag">
              <a:fgClr>
                <a:srgbClr val="ED1C24"/>
              </a:fgClr>
              <a:bgClr>
                <a:srgbClr val="FFFFFF"/>
              </a:bgClr>
            </a:pattFill>
            <a:ln w="6350">
              <a:solidFill>
                <a:srgbClr val="272525"/>
              </a:solidFill>
              <a:prstDash val="solid"/>
              <a:round/>
              <a:headEnd/>
              <a:tailEnd/>
            </a:ln>
          </p:spPr>
          <p:txBody>
            <a:bodyPr/>
            <a:lstStyle/>
            <a:p>
              <a:endParaRPr lang="en-US"/>
            </a:p>
          </p:txBody>
        </p:sp>
        <p:sp>
          <p:nvSpPr>
            <p:cNvPr id="4165" name="Freeform 63"/>
            <p:cNvSpPr>
              <a:spLocks/>
            </p:cNvSpPr>
            <p:nvPr/>
          </p:nvSpPr>
          <p:spPr bwMode="auto">
            <a:xfrm>
              <a:off x="2982" y="1702"/>
              <a:ext cx="133" cy="64"/>
            </a:xfrm>
            <a:custGeom>
              <a:avLst/>
              <a:gdLst>
                <a:gd name="T0" fmla="*/ 41 w 133"/>
                <a:gd name="T1" fmla="*/ 35 h 64"/>
                <a:gd name="T2" fmla="*/ 64 w 133"/>
                <a:gd name="T3" fmla="*/ 7 h 64"/>
                <a:gd name="T4" fmla="*/ 119 w 133"/>
                <a:gd name="T5" fmla="*/ 0 h 64"/>
                <a:gd name="T6" fmla="*/ 133 w 133"/>
                <a:gd name="T7" fmla="*/ 25 h 64"/>
                <a:gd name="T8" fmla="*/ 111 w 133"/>
                <a:gd name="T9" fmla="*/ 56 h 64"/>
                <a:gd name="T10" fmla="*/ 72 w 133"/>
                <a:gd name="T11" fmla="*/ 64 h 64"/>
                <a:gd name="T12" fmla="*/ 33 w 133"/>
                <a:gd name="T13" fmla="*/ 49 h 64"/>
                <a:gd name="T14" fmla="*/ 2 w 133"/>
                <a:gd name="T15" fmla="*/ 64 h 64"/>
                <a:gd name="T16" fmla="*/ 0 w 133"/>
                <a:gd name="T17" fmla="*/ 41 h 64"/>
                <a:gd name="T18" fmla="*/ 41 w 133"/>
                <a:gd name="T19" fmla="*/ 35 h 64"/>
                <a:gd name="T20" fmla="*/ 41 w 133"/>
                <a:gd name="T21" fmla="*/ 35 h 6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33" h="64">
                  <a:moveTo>
                    <a:pt x="41" y="35"/>
                  </a:moveTo>
                  <a:lnTo>
                    <a:pt x="64" y="7"/>
                  </a:lnTo>
                  <a:lnTo>
                    <a:pt x="119" y="0"/>
                  </a:lnTo>
                  <a:lnTo>
                    <a:pt x="133" y="25"/>
                  </a:lnTo>
                  <a:lnTo>
                    <a:pt x="111" y="56"/>
                  </a:lnTo>
                  <a:lnTo>
                    <a:pt x="72" y="64"/>
                  </a:lnTo>
                  <a:lnTo>
                    <a:pt x="33" y="49"/>
                  </a:lnTo>
                  <a:lnTo>
                    <a:pt x="2" y="64"/>
                  </a:lnTo>
                  <a:lnTo>
                    <a:pt x="0" y="41"/>
                  </a:lnTo>
                  <a:lnTo>
                    <a:pt x="41" y="35"/>
                  </a:lnTo>
                  <a:close/>
                </a:path>
              </a:pathLst>
            </a:custGeom>
            <a:solidFill>
              <a:srgbClr val="FFFFFF"/>
            </a:solidFill>
            <a:ln w="6350">
              <a:solidFill>
                <a:srgbClr val="272525"/>
              </a:solidFill>
              <a:prstDash val="solid"/>
              <a:round/>
              <a:headEnd/>
              <a:tailEnd/>
            </a:ln>
          </p:spPr>
          <p:txBody>
            <a:bodyPr/>
            <a:lstStyle/>
            <a:p>
              <a:endParaRPr lang="en-US"/>
            </a:p>
          </p:txBody>
        </p:sp>
        <p:sp>
          <p:nvSpPr>
            <p:cNvPr id="4166" name="Freeform 64"/>
            <p:cNvSpPr>
              <a:spLocks/>
            </p:cNvSpPr>
            <p:nvPr/>
          </p:nvSpPr>
          <p:spPr bwMode="auto">
            <a:xfrm>
              <a:off x="3172" y="1721"/>
              <a:ext cx="157" cy="108"/>
            </a:xfrm>
            <a:custGeom>
              <a:avLst/>
              <a:gdLst>
                <a:gd name="T0" fmla="*/ 29 w 157"/>
                <a:gd name="T1" fmla="*/ 0 h 108"/>
                <a:gd name="T2" fmla="*/ 55 w 157"/>
                <a:gd name="T3" fmla="*/ 15 h 108"/>
                <a:gd name="T4" fmla="*/ 112 w 157"/>
                <a:gd name="T5" fmla="*/ 11 h 108"/>
                <a:gd name="T6" fmla="*/ 141 w 157"/>
                <a:gd name="T7" fmla="*/ 37 h 108"/>
                <a:gd name="T8" fmla="*/ 157 w 157"/>
                <a:gd name="T9" fmla="*/ 85 h 108"/>
                <a:gd name="T10" fmla="*/ 149 w 157"/>
                <a:gd name="T11" fmla="*/ 87 h 108"/>
                <a:gd name="T12" fmla="*/ 141 w 157"/>
                <a:gd name="T13" fmla="*/ 108 h 108"/>
                <a:gd name="T14" fmla="*/ 133 w 157"/>
                <a:gd name="T15" fmla="*/ 108 h 108"/>
                <a:gd name="T16" fmla="*/ 117 w 157"/>
                <a:gd name="T17" fmla="*/ 101 h 108"/>
                <a:gd name="T18" fmla="*/ 63 w 157"/>
                <a:gd name="T19" fmla="*/ 101 h 108"/>
                <a:gd name="T20" fmla="*/ 49 w 157"/>
                <a:gd name="T21" fmla="*/ 94 h 108"/>
                <a:gd name="T22" fmla="*/ 23 w 157"/>
                <a:gd name="T23" fmla="*/ 87 h 108"/>
                <a:gd name="T24" fmla="*/ 8 w 157"/>
                <a:gd name="T25" fmla="*/ 52 h 108"/>
                <a:gd name="T26" fmla="*/ 0 w 157"/>
                <a:gd name="T27" fmla="*/ 45 h 108"/>
                <a:gd name="T28" fmla="*/ 29 w 157"/>
                <a:gd name="T29" fmla="*/ 0 h 108"/>
                <a:gd name="T30" fmla="*/ 29 w 157"/>
                <a:gd name="T31" fmla="*/ 0 h 10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57" h="108">
                  <a:moveTo>
                    <a:pt x="29" y="0"/>
                  </a:moveTo>
                  <a:lnTo>
                    <a:pt x="55" y="15"/>
                  </a:lnTo>
                  <a:lnTo>
                    <a:pt x="112" y="11"/>
                  </a:lnTo>
                  <a:lnTo>
                    <a:pt x="141" y="37"/>
                  </a:lnTo>
                  <a:lnTo>
                    <a:pt x="157" y="85"/>
                  </a:lnTo>
                  <a:lnTo>
                    <a:pt x="149" y="87"/>
                  </a:lnTo>
                  <a:lnTo>
                    <a:pt x="141" y="108"/>
                  </a:lnTo>
                  <a:lnTo>
                    <a:pt x="133" y="108"/>
                  </a:lnTo>
                  <a:lnTo>
                    <a:pt x="117" y="101"/>
                  </a:lnTo>
                  <a:lnTo>
                    <a:pt x="63" y="101"/>
                  </a:lnTo>
                  <a:lnTo>
                    <a:pt x="49" y="94"/>
                  </a:lnTo>
                  <a:lnTo>
                    <a:pt x="23" y="87"/>
                  </a:lnTo>
                  <a:lnTo>
                    <a:pt x="8" y="52"/>
                  </a:lnTo>
                  <a:lnTo>
                    <a:pt x="0" y="45"/>
                  </a:lnTo>
                  <a:lnTo>
                    <a:pt x="29" y="0"/>
                  </a:lnTo>
                  <a:close/>
                </a:path>
              </a:pathLst>
            </a:custGeom>
            <a:solidFill>
              <a:srgbClr val="FFFFFF"/>
            </a:solidFill>
            <a:ln w="6350">
              <a:solidFill>
                <a:srgbClr val="272525"/>
              </a:solidFill>
              <a:prstDash val="solid"/>
              <a:round/>
              <a:headEnd/>
              <a:tailEnd/>
            </a:ln>
          </p:spPr>
          <p:txBody>
            <a:bodyPr/>
            <a:lstStyle/>
            <a:p>
              <a:endParaRPr lang="en-US"/>
            </a:p>
          </p:txBody>
        </p:sp>
        <p:sp>
          <p:nvSpPr>
            <p:cNvPr id="4167" name="Freeform 65"/>
            <p:cNvSpPr>
              <a:spLocks/>
            </p:cNvSpPr>
            <p:nvPr/>
          </p:nvSpPr>
          <p:spPr bwMode="auto">
            <a:xfrm>
              <a:off x="2474" y="1293"/>
              <a:ext cx="141" cy="77"/>
            </a:xfrm>
            <a:custGeom>
              <a:avLst/>
              <a:gdLst>
                <a:gd name="T0" fmla="*/ 0 w 141"/>
                <a:gd name="T1" fmla="*/ 7 h 77"/>
                <a:gd name="T2" fmla="*/ 32 w 141"/>
                <a:gd name="T3" fmla="*/ 0 h 77"/>
                <a:gd name="T4" fmla="*/ 47 w 141"/>
                <a:gd name="T5" fmla="*/ 14 h 77"/>
                <a:gd name="T6" fmla="*/ 118 w 141"/>
                <a:gd name="T7" fmla="*/ 0 h 77"/>
                <a:gd name="T8" fmla="*/ 141 w 141"/>
                <a:gd name="T9" fmla="*/ 28 h 77"/>
                <a:gd name="T10" fmla="*/ 141 w 141"/>
                <a:gd name="T11" fmla="*/ 42 h 77"/>
                <a:gd name="T12" fmla="*/ 63 w 141"/>
                <a:gd name="T13" fmla="*/ 77 h 77"/>
                <a:gd name="T14" fmla="*/ 8 w 141"/>
                <a:gd name="T15" fmla="*/ 56 h 77"/>
                <a:gd name="T16" fmla="*/ 24 w 141"/>
                <a:gd name="T17" fmla="*/ 28 h 77"/>
                <a:gd name="T18" fmla="*/ 0 w 141"/>
                <a:gd name="T19" fmla="*/ 7 h 77"/>
                <a:gd name="T20" fmla="*/ 0 w 141"/>
                <a:gd name="T21" fmla="*/ 7 h 77"/>
                <a:gd name="T22" fmla="*/ 0 w 141"/>
                <a:gd name="T23" fmla="*/ 7 h 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1" h="77">
                  <a:moveTo>
                    <a:pt x="0" y="7"/>
                  </a:moveTo>
                  <a:lnTo>
                    <a:pt x="32" y="0"/>
                  </a:lnTo>
                  <a:lnTo>
                    <a:pt x="47" y="14"/>
                  </a:lnTo>
                  <a:lnTo>
                    <a:pt x="118" y="0"/>
                  </a:lnTo>
                  <a:lnTo>
                    <a:pt x="141" y="28"/>
                  </a:lnTo>
                  <a:lnTo>
                    <a:pt x="141" y="42"/>
                  </a:lnTo>
                  <a:lnTo>
                    <a:pt x="63" y="77"/>
                  </a:lnTo>
                  <a:lnTo>
                    <a:pt x="8" y="56"/>
                  </a:lnTo>
                  <a:lnTo>
                    <a:pt x="24" y="28"/>
                  </a:lnTo>
                  <a:lnTo>
                    <a:pt x="0" y="7"/>
                  </a:lnTo>
                  <a:close/>
                </a:path>
              </a:pathLst>
            </a:custGeom>
            <a:solidFill>
              <a:srgbClr val="FFFFFF"/>
            </a:solidFill>
            <a:ln w="6350">
              <a:solidFill>
                <a:srgbClr val="272525"/>
              </a:solidFill>
              <a:prstDash val="solid"/>
              <a:round/>
              <a:headEnd/>
              <a:tailEnd/>
            </a:ln>
          </p:spPr>
          <p:txBody>
            <a:bodyPr/>
            <a:lstStyle/>
            <a:p>
              <a:endParaRPr lang="en-US"/>
            </a:p>
          </p:txBody>
        </p:sp>
        <p:sp>
          <p:nvSpPr>
            <p:cNvPr id="4168" name="Freeform 66"/>
            <p:cNvSpPr>
              <a:spLocks noEditPoints="1"/>
            </p:cNvSpPr>
            <p:nvPr/>
          </p:nvSpPr>
          <p:spPr bwMode="auto">
            <a:xfrm>
              <a:off x="561" y="1596"/>
              <a:ext cx="1074" cy="635"/>
            </a:xfrm>
            <a:custGeom>
              <a:avLst/>
              <a:gdLst>
                <a:gd name="T0" fmla="*/ 635 w 1074"/>
                <a:gd name="T1" fmla="*/ 50 h 635"/>
                <a:gd name="T2" fmla="*/ 651 w 1074"/>
                <a:gd name="T3" fmla="*/ 99 h 635"/>
                <a:gd name="T4" fmla="*/ 714 w 1074"/>
                <a:gd name="T5" fmla="*/ 92 h 635"/>
                <a:gd name="T6" fmla="*/ 769 w 1074"/>
                <a:gd name="T7" fmla="*/ 106 h 635"/>
                <a:gd name="T8" fmla="*/ 777 w 1074"/>
                <a:gd name="T9" fmla="*/ 134 h 635"/>
                <a:gd name="T10" fmla="*/ 714 w 1074"/>
                <a:gd name="T11" fmla="*/ 127 h 635"/>
                <a:gd name="T12" fmla="*/ 704 w 1074"/>
                <a:gd name="T13" fmla="*/ 170 h 635"/>
                <a:gd name="T14" fmla="*/ 698 w 1074"/>
                <a:gd name="T15" fmla="*/ 233 h 635"/>
                <a:gd name="T16" fmla="*/ 761 w 1074"/>
                <a:gd name="T17" fmla="*/ 141 h 635"/>
                <a:gd name="T18" fmla="*/ 763 w 1074"/>
                <a:gd name="T19" fmla="*/ 178 h 635"/>
                <a:gd name="T20" fmla="*/ 792 w 1074"/>
                <a:gd name="T21" fmla="*/ 191 h 635"/>
                <a:gd name="T22" fmla="*/ 816 w 1074"/>
                <a:gd name="T23" fmla="*/ 177 h 635"/>
                <a:gd name="T24" fmla="*/ 853 w 1074"/>
                <a:gd name="T25" fmla="*/ 184 h 635"/>
                <a:gd name="T26" fmla="*/ 847 w 1074"/>
                <a:gd name="T27" fmla="*/ 207 h 635"/>
                <a:gd name="T28" fmla="*/ 886 w 1074"/>
                <a:gd name="T29" fmla="*/ 189 h 635"/>
                <a:gd name="T30" fmla="*/ 933 w 1074"/>
                <a:gd name="T31" fmla="*/ 177 h 635"/>
                <a:gd name="T32" fmla="*/ 1035 w 1074"/>
                <a:gd name="T33" fmla="*/ 141 h 635"/>
                <a:gd name="T34" fmla="*/ 1074 w 1074"/>
                <a:gd name="T35" fmla="*/ 170 h 635"/>
                <a:gd name="T36" fmla="*/ 988 w 1074"/>
                <a:gd name="T37" fmla="*/ 205 h 635"/>
                <a:gd name="T38" fmla="*/ 980 w 1074"/>
                <a:gd name="T39" fmla="*/ 247 h 635"/>
                <a:gd name="T40" fmla="*/ 902 w 1074"/>
                <a:gd name="T41" fmla="*/ 268 h 635"/>
                <a:gd name="T42" fmla="*/ 894 w 1074"/>
                <a:gd name="T43" fmla="*/ 290 h 635"/>
                <a:gd name="T44" fmla="*/ 847 w 1074"/>
                <a:gd name="T45" fmla="*/ 311 h 635"/>
                <a:gd name="T46" fmla="*/ 824 w 1074"/>
                <a:gd name="T47" fmla="*/ 346 h 635"/>
                <a:gd name="T48" fmla="*/ 730 w 1074"/>
                <a:gd name="T49" fmla="*/ 459 h 635"/>
                <a:gd name="T50" fmla="*/ 682 w 1074"/>
                <a:gd name="T51" fmla="*/ 522 h 635"/>
                <a:gd name="T52" fmla="*/ 675 w 1074"/>
                <a:gd name="T53" fmla="*/ 621 h 635"/>
                <a:gd name="T54" fmla="*/ 643 w 1074"/>
                <a:gd name="T55" fmla="*/ 635 h 635"/>
                <a:gd name="T56" fmla="*/ 565 w 1074"/>
                <a:gd name="T57" fmla="*/ 515 h 635"/>
                <a:gd name="T58" fmla="*/ 526 w 1074"/>
                <a:gd name="T59" fmla="*/ 544 h 635"/>
                <a:gd name="T60" fmla="*/ 416 w 1074"/>
                <a:gd name="T61" fmla="*/ 515 h 635"/>
                <a:gd name="T62" fmla="*/ 314 w 1074"/>
                <a:gd name="T63" fmla="*/ 593 h 635"/>
                <a:gd name="T64" fmla="*/ 283 w 1074"/>
                <a:gd name="T65" fmla="*/ 508 h 635"/>
                <a:gd name="T66" fmla="*/ 251 w 1074"/>
                <a:gd name="T67" fmla="*/ 515 h 635"/>
                <a:gd name="T68" fmla="*/ 196 w 1074"/>
                <a:gd name="T69" fmla="*/ 452 h 635"/>
                <a:gd name="T70" fmla="*/ 134 w 1074"/>
                <a:gd name="T71" fmla="*/ 459 h 635"/>
                <a:gd name="T72" fmla="*/ 40 w 1074"/>
                <a:gd name="T73" fmla="*/ 424 h 635"/>
                <a:gd name="T74" fmla="*/ 0 w 1074"/>
                <a:gd name="T75" fmla="*/ 360 h 635"/>
                <a:gd name="T76" fmla="*/ 24 w 1074"/>
                <a:gd name="T77" fmla="*/ 290 h 635"/>
                <a:gd name="T78" fmla="*/ 16 w 1074"/>
                <a:gd name="T79" fmla="*/ 219 h 635"/>
                <a:gd name="T80" fmla="*/ 149 w 1074"/>
                <a:gd name="T81" fmla="*/ 28 h 635"/>
                <a:gd name="T82" fmla="*/ 196 w 1074"/>
                <a:gd name="T83" fmla="*/ 0 h 635"/>
                <a:gd name="T84" fmla="*/ 777 w 1074"/>
                <a:gd name="T85" fmla="*/ 212 h 635"/>
                <a:gd name="T86" fmla="*/ 753 w 1074"/>
                <a:gd name="T87" fmla="*/ 233 h 635"/>
                <a:gd name="T88" fmla="*/ 792 w 1074"/>
                <a:gd name="T89" fmla="*/ 233 h 635"/>
                <a:gd name="T90" fmla="*/ 824 w 1074"/>
                <a:gd name="T91" fmla="*/ 212 h 635"/>
                <a:gd name="T92" fmla="*/ 777 w 1074"/>
                <a:gd name="T93" fmla="*/ 212 h 63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74" h="635">
                  <a:moveTo>
                    <a:pt x="196" y="0"/>
                  </a:moveTo>
                  <a:lnTo>
                    <a:pt x="635" y="50"/>
                  </a:lnTo>
                  <a:lnTo>
                    <a:pt x="690" y="78"/>
                  </a:lnTo>
                  <a:lnTo>
                    <a:pt x="651" y="99"/>
                  </a:lnTo>
                  <a:lnTo>
                    <a:pt x="659" y="106"/>
                  </a:lnTo>
                  <a:lnTo>
                    <a:pt x="714" y="92"/>
                  </a:lnTo>
                  <a:lnTo>
                    <a:pt x="722" y="106"/>
                  </a:lnTo>
                  <a:lnTo>
                    <a:pt x="769" y="106"/>
                  </a:lnTo>
                  <a:lnTo>
                    <a:pt x="784" y="127"/>
                  </a:lnTo>
                  <a:lnTo>
                    <a:pt x="777" y="134"/>
                  </a:lnTo>
                  <a:lnTo>
                    <a:pt x="745" y="127"/>
                  </a:lnTo>
                  <a:lnTo>
                    <a:pt x="714" y="127"/>
                  </a:lnTo>
                  <a:lnTo>
                    <a:pt x="690" y="155"/>
                  </a:lnTo>
                  <a:lnTo>
                    <a:pt x="704" y="170"/>
                  </a:lnTo>
                  <a:lnTo>
                    <a:pt x="667" y="233"/>
                  </a:lnTo>
                  <a:lnTo>
                    <a:pt x="698" y="233"/>
                  </a:lnTo>
                  <a:lnTo>
                    <a:pt x="724" y="162"/>
                  </a:lnTo>
                  <a:lnTo>
                    <a:pt x="761" y="141"/>
                  </a:lnTo>
                  <a:lnTo>
                    <a:pt x="777" y="148"/>
                  </a:lnTo>
                  <a:lnTo>
                    <a:pt x="763" y="178"/>
                  </a:lnTo>
                  <a:lnTo>
                    <a:pt x="769" y="198"/>
                  </a:lnTo>
                  <a:lnTo>
                    <a:pt x="792" y="191"/>
                  </a:lnTo>
                  <a:lnTo>
                    <a:pt x="810" y="154"/>
                  </a:lnTo>
                  <a:lnTo>
                    <a:pt x="816" y="177"/>
                  </a:lnTo>
                  <a:lnTo>
                    <a:pt x="839" y="170"/>
                  </a:lnTo>
                  <a:lnTo>
                    <a:pt x="853" y="184"/>
                  </a:lnTo>
                  <a:lnTo>
                    <a:pt x="839" y="191"/>
                  </a:lnTo>
                  <a:lnTo>
                    <a:pt x="847" y="207"/>
                  </a:lnTo>
                  <a:lnTo>
                    <a:pt x="878" y="198"/>
                  </a:lnTo>
                  <a:lnTo>
                    <a:pt x="886" y="189"/>
                  </a:lnTo>
                  <a:lnTo>
                    <a:pt x="894" y="191"/>
                  </a:lnTo>
                  <a:lnTo>
                    <a:pt x="933" y="177"/>
                  </a:lnTo>
                  <a:lnTo>
                    <a:pt x="1004" y="177"/>
                  </a:lnTo>
                  <a:lnTo>
                    <a:pt x="1035" y="141"/>
                  </a:lnTo>
                  <a:lnTo>
                    <a:pt x="1074" y="127"/>
                  </a:lnTo>
                  <a:lnTo>
                    <a:pt x="1074" y="170"/>
                  </a:lnTo>
                  <a:lnTo>
                    <a:pt x="1012" y="205"/>
                  </a:lnTo>
                  <a:lnTo>
                    <a:pt x="988" y="205"/>
                  </a:lnTo>
                  <a:lnTo>
                    <a:pt x="973" y="240"/>
                  </a:lnTo>
                  <a:lnTo>
                    <a:pt x="980" y="247"/>
                  </a:lnTo>
                  <a:lnTo>
                    <a:pt x="973" y="261"/>
                  </a:lnTo>
                  <a:lnTo>
                    <a:pt x="902" y="268"/>
                  </a:lnTo>
                  <a:lnTo>
                    <a:pt x="894" y="290"/>
                  </a:lnTo>
                  <a:lnTo>
                    <a:pt x="855" y="339"/>
                  </a:lnTo>
                  <a:lnTo>
                    <a:pt x="847" y="311"/>
                  </a:lnTo>
                  <a:lnTo>
                    <a:pt x="847" y="304"/>
                  </a:lnTo>
                  <a:lnTo>
                    <a:pt x="824" y="346"/>
                  </a:lnTo>
                  <a:lnTo>
                    <a:pt x="824" y="395"/>
                  </a:lnTo>
                  <a:lnTo>
                    <a:pt x="730" y="459"/>
                  </a:lnTo>
                  <a:lnTo>
                    <a:pt x="714" y="459"/>
                  </a:lnTo>
                  <a:lnTo>
                    <a:pt x="682" y="522"/>
                  </a:lnTo>
                  <a:lnTo>
                    <a:pt x="682" y="586"/>
                  </a:lnTo>
                  <a:lnTo>
                    <a:pt x="675" y="621"/>
                  </a:lnTo>
                  <a:lnTo>
                    <a:pt x="659" y="635"/>
                  </a:lnTo>
                  <a:lnTo>
                    <a:pt x="643" y="635"/>
                  </a:lnTo>
                  <a:lnTo>
                    <a:pt x="628" y="530"/>
                  </a:lnTo>
                  <a:lnTo>
                    <a:pt x="565" y="515"/>
                  </a:lnTo>
                  <a:lnTo>
                    <a:pt x="534" y="508"/>
                  </a:lnTo>
                  <a:lnTo>
                    <a:pt x="526" y="544"/>
                  </a:lnTo>
                  <a:lnTo>
                    <a:pt x="471" y="515"/>
                  </a:lnTo>
                  <a:lnTo>
                    <a:pt x="416" y="515"/>
                  </a:lnTo>
                  <a:lnTo>
                    <a:pt x="338" y="607"/>
                  </a:lnTo>
                  <a:lnTo>
                    <a:pt x="314" y="593"/>
                  </a:lnTo>
                  <a:lnTo>
                    <a:pt x="306" y="515"/>
                  </a:lnTo>
                  <a:lnTo>
                    <a:pt x="283" y="508"/>
                  </a:lnTo>
                  <a:lnTo>
                    <a:pt x="267" y="522"/>
                  </a:lnTo>
                  <a:lnTo>
                    <a:pt x="251" y="515"/>
                  </a:lnTo>
                  <a:lnTo>
                    <a:pt x="228" y="459"/>
                  </a:lnTo>
                  <a:lnTo>
                    <a:pt x="196" y="452"/>
                  </a:lnTo>
                  <a:lnTo>
                    <a:pt x="189" y="459"/>
                  </a:lnTo>
                  <a:lnTo>
                    <a:pt x="134" y="459"/>
                  </a:lnTo>
                  <a:lnTo>
                    <a:pt x="87" y="424"/>
                  </a:lnTo>
                  <a:lnTo>
                    <a:pt x="40" y="424"/>
                  </a:lnTo>
                  <a:lnTo>
                    <a:pt x="40" y="402"/>
                  </a:lnTo>
                  <a:lnTo>
                    <a:pt x="0" y="360"/>
                  </a:lnTo>
                  <a:lnTo>
                    <a:pt x="0" y="297"/>
                  </a:lnTo>
                  <a:lnTo>
                    <a:pt x="24" y="290"/>
                  </a:lnTo>
                  <a:lnTo>
                    <a:pt x="16" y="268"/>
                  </a:lnTo>
                  <a:lnTo>
                    <a:pt x="16" y="219"/>
                  </a:lnTo>
                  <a:lnTo>
                    <a:pt x="134" y="28"/>
                  </a:lnTo>
                  <a:lnTo>
                    <a:pt x="149" y="28"/>
                  </a:lnTo>
                  <a:lnTo>
                    <a:pt x="165" y="50"/>
                  </a:lnTo>
                  <a:lnTo>
                    <a:pt x="196" y="0"/>
                  </a:lnTo>
                  <a:close/>
                  <a:moveTo>
                    <a:pt x="777" y="212"/>
                  </a:moveTo>
                  <a:lnTo>
                    <a:pt x="777" y="212"/>
                  </a:lnTo>
                  <a:lnTo>
                    <a:pt x="753" y="233"/>
                  </a:lnTo>
                  <a:lnTo>
                    <a:pt x="753" y="240"/>
                  </a:lnTo>
                  <a:lnTo>
                    <a:pt x="792" y="233"/>
                  </a:lnTo>
                  <a:lnTo>
                    <a:pt x="824" y="212"/>
                  </a:lnTo>
                  <a:lnTo>
                    <a:pt x="777" y="212"/>
                  </a:lnTo>
                  <a:close/>
                </a:path>
              </a:pathLst>
            </a:custGeom>
            <a:solidFill>
              <a:srgbClr val="ED1C24"/>
            </a:solidFill>
            <a:ln w="6350">
              <a:solidFill>
                <a:srgbClr val="272525"/>
              </a:solidFill>
              <a:prstDash val="solid"/>
              <a:round/>
              <a:headEnd/>
              <a:tailEnd/>
            </a:ln>
          </p:spPr>
          <p:txBody>
            <a:bodyPr/>
            <a:lstStyle/>
            <a:p>
              <a:endParaRPr lang="en-US"/>
            </a:p>
          </p:txBody>
        </p:sp>
        <p:sp>
          <p:nvSpPr>
            <p:cNvPr id="4169" name="Freeform 67"/>
            <p:cNvSpPr>
              <a:spLocks/>
            </p:cNvSpPr>
            <p:nvPr/>
          </p:nvSpPr>
          <p:spPr bwMode="auto">
            <a:xfrm>
              <a:off x="593" y="2020"/>
              <a:ext cx="486" cy="466"/>
            </a:xfrm>
            <a:custGeom>
              <a:avLst/>
              <a:gdLst>
                <a:gd name="T0" fmla="*/ 8 w 486"/>
                <a:gd name="T1" fmla="*/ 0 h 466"/>
                <a:gd name="T2" fmla="*/ 55 w 486"/>
                <a:gd name="T3" fmla="*/ 0 h 466"/>
                <a:gd name="T4" fmla="*/ 102 w 486"/>
                <a:gd name="T5" fmla="*/ 35 h 466"/>
                <a:gd name="T6" fmla="*/ 157 w 486"/>
                <a:gd name="T7" fmla="*/ 35 h 466"/>
                <a:gd name="T8" fmla="*/ 164 w 486"/>
                <a:gd name="T9" fmla="*/ 28 h 466"/>
                <a:gd name="T10" fmla="*/ 196 w 486"/>
                <a:gd name="T11" fmla="*/ 35 h 466"/>
                <a:gd name="T12" fmla="*/ 219 w 486"/>
                <a:gd name="T13" fmla="*/ 91 h 466"/>
                <a:gd name="T14" fmla="*/ 235 w 486"/>
                <a:gd name="T15" fmla="*/ 98 h 466"/>
                <a:gd name="T16" fmla="*/ 251 w 486"/>
                <a:gd name="T17" fmla="*/ 84 h 466"/>
                <a:gd name="T18" fmla="*/ 274 w 486"/>
                <a:gd name="T19" fmla="*/ 91 h 466"/>
                <a:gd name="T20" fmla="*/ 282 w 486"/>
                <a:gd name="T21" fmla="*/ 169 h 466"/>
                <a:gd name="T22" fmla="*/ 306 w 486"/>
                <a:gd name="T23" fmla="*/ 183 h 466"/>
                <a:gd name="T24" fmla="*/ 290 w 486"/>
                <a:gd name="T25" fmla="*/ 226 h 466"/>
                <a:gd name="T26" fmla="*/ 274 w 486"/>
                <a:gd name="T27" fmla="*/ 310 h 466"/>
                <a:gd name="T28" fmla="*/ 321 w 486"/>
                <a:gd name="T29" fmla="*/ 367 h 466"/>
                <a:gd name="T30" fmla="*/ 392 w 486"/>
                <a:gd name="T31" fmla="*/ 360 h 466"/>
                <a:gd name="T32" fmla="*/ 400 w 486"/>
                <a:gd name="T33" fmla="*/ 338 h 466"/>
                <a:gd name="T34" fmla="*/ 407 w 486"/>
                <a:gd name="T35" fmla="*/ 310 h 466"/>
                <a:gd name="T36" fmla="*/ 486 w 486"/>
                <a:gd name="T37" fmla="*/ 303 h 466"/>
                <a:gd name="T38" fmla="*/ 439 w 486"/>
                <a:gd name="T39" fmla="*/ 388 h 466"/>
                <a:gd name="T40" fmla="*/ 384 w 486"/>
                <a:gd name="T41" fmla="*/ 395 h 466"/>
                <a:gd name="T42" fmla="*/ 384 w 486"/>
                <a:gd name="T43" fmla="*/ 402 h 466"/>
                <a:gd name="T44" fmla="*/ 392 w 486"/>
                <a:gd name="T45" fmla="*/ 430 h 466"/>
                <a:gd name="T46" fmla="*/ 368 w 486"/>
                <a:gd name="T47" fmla="*/ 437 h 466"/>
                <a:gd name="T48" fmla="*/ 353 w 486"/>
                <a:gd name="T49" fmla="*/ 466 h 466"/>
                <a:gd name="T50" fmla="*/ 321 w 486"/>
                <a:gd name="T51" fmla="*/ 423 h 466"/>
                <a:gd name="T52" fmla="*/ 290 w 486"/>
                <a:gd name="T53" fmla="*/ 430 h 466"/>
                <a:gd name="T54" fmla="*/ 266 w 486"/>
                <a:gd name="T55" fmla="*/ 437 h 466"/>
                <a:gd name="T56" fmla="*/ 204 w 486"/>
                <a:gd name="T57" fmla="*/ 409 h 466"/>
                <a:gd name="T58" fmla="*/ 125 w 486"/>
                <a:gd name="T59" fmla="*/ 324 h 466"/>
                <a:gd name="T60" fmla="*/ 133 w 486"/>
                <a:gd name="T61" fmla="*/ 261 h 466"/>
                <a:gd name="T62" fmla="*/ 102 w 486"/>
                <a:gd name="T63" fmla="*/ 197 h 466"/>
                <a:gd name="T64" fmla="*/ 78 w 486"/>
                <a:gd name="T65" fmla="*/ 127 h 466"/>
                <a:gd name="T66" fmla="*/ 63 w 486"/>
                <a:gd name="T67" fmla="*/ 42 h 466"/>
                <a:gd name="T68" fmla="*/ 47 w 486"/>
                <a:gd name="T69" fmla="*/ 21 h 466"/>
                <a:gd name="T70" fmla="*/ 31 w 486"/>
                <a:gd name="T71" fmla="*/ 63 h 466"/>
                <a:gd name="T72" fmla="*/ 55 w 486"/>
                <a:gd name="T73" fmla="*/ 134 h 466"/>
                <a:gd name="T74" fmla="*/ 55 w 486"/>
                <a:gd name="T75" fmla="*/ 197 h 466"/>
                <a:gd name="T76" fmla="*/ 70 w 486"/>
                <a:gd name="T77" fmla="*/ 240 h 466"/>
                <a:gd name="T78" fmla="*/ 55 w 486"/>
                <a:gd name="T79" fmla="*/ 254 h 466"/>
                <a:gd name="T80" fmla="*/ 39 w 486"/>
                <a:gd name="T81" fmla="*/ 226 h 466"/>
                <a:gd name="T82" fmla="*/ 39 w 486"/>
                <a:gd name="T83" fmla="*/ 162 h 466"/>
                <a:gd name="T84" fmla="*/ 16 w 486"/>
                <a:gd name="T85" fmla="*/ 134 h 466"/>
                <a:gd name="T86" fmla="*/ 0 w 486"/>
                <a:gd name="T87" fmla="*/ 113 h 466"/>
                <a:gd name="T88" fmla="*/ 16 w 486"/>
                <a:gd name="T89" fmla="*/ 106 h 466"/>
                <a:gd name="T90" fmla="*/ 8 w 486"/>
                <a:gd name="T91" fmla="*/ 49 h 466"/>
                <a:gd name="T92" fmla="*/ 8 w 486"/>
                <a:gd name="T93" fmla="*/ 0 h 466"/>
                <a:gd name="T94" fmla="*/ 8 w 486"/>
                <a:gd name="T95" fmla="*/ 0 h 466"/>
                <a:gd name="T96" fmla="*/ 8 w 486"/>
                <a:gd name="T97" fmla="*/ 0 h 46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486" h="466">
                  <a:moveTo>
                    <a:pt x="8" y="0"/>
                  </a:moveTo>
                  <a:lnTo>
                    <a:pt x="55" y="0"/>
                  </a:lnTo>
                  <a:lnTo>
                    <a:pt x="102" y="35"/>
                  </a:lnTo>
                  <a:lnTo>
                    <a:pt x="157" y="35"/>
                  </a:lnTo>
                  <a:lnTo>
                    <a:pt x="164" y="28"/>
                  </a:lnTo>
                  <a:lnTo>
                    <a:pt x="196" y="35"/>
                  </a:lnTo>
                  <a:lnTo>
                    <a:pt x="219" y="91"/>
                  </a:lnTo>
                  <a:lnTo>
                    <a:pt x="235" y="98"/>
                  </a:lnTo>
                  <a:lnTo>
                    <a:pt x="251" y="84"/>
                  </a:lnTo>
                  <a:lnTo>
                    <a:pt x="274" y="91"/>
                  </a:lnTo>
                  <a:lnTo>
                    <a:pt x="282" y="169"/>
                  </a:lnTo>
                  <a:lnTo>
                    <a:pt x="306" y="183"/>
                  </a:lnTo>
                  <a:lnTo>
                    <a:pt x="290" y="226"/>
                  </a:lnTo>
                  <a:lnTo>
                    <a:pt x="274" y="310"/>
                  </a:lnTo>
                  <a:lnTo>
                    <a:pt x="321" y="367"/>
                  </a:lnTo>
                  <a:lnTo>
                    <a:pt x="392" y="360"/>
                  </a:lnTo>
                  <a:lnTo>
                    <a:pt x="400" y="338"/>
                  </a:lnTo>
                  <a:lnTo>
                    <a:pt x="407" y="310"/>
                  </a:lnTo>
                  <a:lnTo>
                    <a:pt x="486" y="303"/>
                  </a:lnTo>
                  <a:lnTo>
                    <a:pt x="439" y="388"/>
                  </a:lnTo>
                  <a:lnTo>
                    <a:pt x="384" y="395"/>
                  </a:lnTo>
                  <a:lnTo>
                    <a:pt x="384" y="402"/>
                  </a:lnTo>
                  <a:lnTo>
                    <a:pt x="392" y="430"/>
                  </a:lnTo>
                  <a:lnTo>
                    <a:pt x="368" y="437"/>
                  </a:lnTo>
                  <a:lnTo>
                    <a:pt x="353" y="466"/>
                  </a:lnTo>
                  <a:lnTo>
                    <a:pt x="321" y="423"/>
                  </a:lnTo>
                  <a:lnTo>
                    <a:pt x="290" y="430"/>
                  </a:lnTo>
                  <a:lnTo>
                    <a:pt x="266" y="437"/>
                  </a:lnTo>
                  <a:lnTo>
                    <a:pt x="204" y="409"/>
                  </a:lnTo>
                  <a:lnTo>
                    <a:pt x="125" y="324"/>
                  </a:lnTo>
                  <a:lnTo>
                    <a:pt x="133" y="261"/>
                  </a:lnTo>
                  <a:lnTo>
                    <a:pt x="102" y="197"/>
                  </a:lnTo>
                  <a:lnTo>
                    <a:pt x="78" y="127"/>
                  </a:lnTo>
                  <a:lnTo>
                    <a:pt x="63" y="42"/>
                  </a:lnTo>
                  <a:lnTo>
                    <a:pt x="47" y="21"/>
                  </a:lnTo>
                  <a:lnTo>
                    <a:pt x="31" y="63"/>
                  </a:lnTo>
                  <a:lnTo>
                    <a:pt x="55" y="134"/>
                  </a:lnTo>
                  <a:lnTo>
                    <a:pt x="55" y="197"/>
                  </a:lnTo>
                  <a:lnTo>
                    <a:pt x="70" y="240"/>
                  </a:lnTo>
                  <a:lnTo>
                    <a:pt x="55" y="254"/>
                  </a:lnTo>
                  <a:lnTo>
                    <a:pt x="39" y="226"/>
                  </a:lnTo>
                  <a:lnTo>
                    <a:pt x="39" y="162"/>
                  </a:lnTo>
                  <a:lnTo>
                    <a:pt x="16" y="134"/>
                  </a:lnTo>
                  <a:lnTo>
                    <a:pt x="0" y="113"/>
                  </a:lnTo>
                  <a:lnTo>
                    <a:pt x="16" y="106"/>
                  </a:lnTo>
                  <a:lnTo>
                    <a:pt x="8" y="49"/>
                  </a:lnTo>
                  <a:lnTo>
                    <a:pt x="8" y="0"/>
                  </a:lnTo>
                  <a:close/>
                </a:path>
              </a:pathLst>
            </a:custGeom>
            <a:solidFill>
              <a:srgbClr val="ED1C24"/>
            </a:solidFill>
            <a:ln w="6350">
              <a:solidFill>
                <a:srgbClr val="272525"/>
              </a:solidFill>
              <a:prstDash val="solid"/>
              <a:round/>
              <a:headEnd/>
              <a:tailEnd/>
            </a:ln>
          </p:spPr>
          <p:txBody>
            <a:bodyPr/>
            <a:lstStyle/>
            <a:p>
              <a:endParaRPr lang="en-US"/>
            </a:p>
          </p:txBody>
        </p:sp>
        <p:sp>
          <p:nvSpPr>
            <p:cNvPr id="4170" name="Freeform 68"/>
            <p:cNvSpPr>
              <a:spLocks/>
            </p:cNvSpPr>
            <p:nvPr/>
          </p:nvSpPr>
          <p:spPr bwMode="auto">
            <a:xfrm>
              <a:off x="1000" y="2408"/>
              <a:ext cx="32" cy="42"/>
            </a:xfrm>
            <a:custGeom>
              <a:avLst/>
              <a:gdLst>
                <a:gd name="T0" fmla="*/ 32 w 32"/>
                <a:gd name="T1" fmla="*/ 0 h 42"/>
                <a:gd name="T2" fmla="*/ 0 w 32"/>
                <a:gd name="T3" fmla="*/ 3 h 42"/>
                <a:gd name="T4" fmla="*/ 8 w 32"/>
                <a:gd name="T5" fmla="*/ 35 h 42"/>
                <a:gd name="T6" fmla="*/ 24 w 32"/>
                <a:gd name="T7" fmla="*/ 42 h 42"/>
                <a:gd name="T8" fmla="*/ 32 w 32"/>
                <a:gd name="T9" fmla="*/ 28 h 42"/>
                <a:gd name="T10" fmla="*/ 32 w 32"/>
                <a:gd name="T11" fmla="*/ 0 h 42"/>
                <a:gd name="T12" fmla="*/ 32 w 32"/>
                <a:gd name="T13" fmla="*/ 0 h 42"/>
                <a:gd name="T14" fmla="*/ 32 w 32"/>
                <a:gd name="T15" fmla="*/ 0 h 4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2" h="42">
                  <a:moveTo>
                    <a:pt x="32" y="0"/>
                  </a:moveTo>
                  <a:lnTo>
                    <a:pt x="0" y="3"/>
                  </a:lnTo>
                  <a:lnTo>
                    <a:pt x="8" y="35"/>
                  </a:lnTo>
                  <a:lnTo>
                    <a:pt x="24" y="42"/>
                  </a:lnTo>
                  <a:lnTo>
                    <a:pt x="32" y="28"/>
                  </a:lnTo>
                  <a:lnTo>
                    <a:pt x="32" y="0"/>
                  </a:lnTo>
                  <a:close/>
                </a:path>
              </a:pathLst>
            </a:custGeom>
            <a:solidFill>
              <a:srgbClr val="ED1C24"/>
            </a:solidFill>
            <a:ln w="6350">
              <a:solidFill>
                <a:srgbClr val="272525"/>
              </a:solidFill>
              <a:prstDash val="solid"/>
              <a:round/>
              <a:headEnd/>
              <a:tailEnd/>
            </a:ln>
          </p:spPr>
          <p:txBody>
            <a:bodyPr/>
            <a:lstStyle/>
            <a:p>
              <a:endParaRPr lang="en-US"/>
            </a:p>
          </p:txBody>
        </p:sp>
        <p:sp>
          <p:nvSpPr>
            <p:cNvPr id="4171" name="Freeform 69"/>
            <p:cNvSpPr>
              <a:spLocks/>
            </p:cNvSpPr>
            <p:nvPr/>
          </p:nvSpPr>
          <p:spPr bwMode="auto">
            <a:xfrm>
              <a:off x="946" y="2411"/>
              <a:ext cx="94" cy="103"/>
            </a:xfrm>
            <a:custGeom>
              <a:avLst/>
              <a:gdLst>
                <a:gd name="T0" fmla="*/ 54 w 94"/>
                <a:gd name="T1" fmla="*/ 0 h 103"/>
                <a:gd name="T2" fmla="*/ 62 w 94"/>
                <a:gd name="T3" fmla="*/ 32 h 103"/>
                <a:gd name="T4" fmla="*/ 94 w 94"/>
                <a:gd name="T5" fmla="*/ 39 h 103"/>
                <a:gd name="T6" fmla="*/ 54 w 94"/>
                <a:gd name="T7" fmla="*/ 75 h 103"/>
                <a:gd name="T8" fmla="*/ 39 w 94"/>
                <a:gd name="T9" fmla="*/ 103 h 103"/>
                <a:gd name="T10" fmla="*/ 15 w 94"/>
                <a:gd name="T11" fmla="*/ 89 h 103"/>
                <a:gd name="T12" fmla="*/ 0 w 94"/>
                <a:gd name="T13" fmla="*/ 75 h 103"/>
                <a:gd name="T14" fmla="*/ 15 w 94"/>
                <a:gd name="T15" fmla="*/ 46 h 103"/>
                <a:gd name="T16" fmla="*/ 39 w 94"/>
                <a:gd name="T17" fmla="*/ 39 h 103"/>
                <a:gd name="T18" fmla="*/ 39 w 94"/>
                <a:gd name="T19" fmla="*/ 39 h 103"/>
                <a:gd name="T20" fmla="*/ 31 w 94"/>
                <a:gd name="T21" fmla="*/ 11 h 103"/>
                <a:gd name="T22" fmla="*/ 31 w 94"/>
                <a:gd name="T23" fmla="*/ 4 h 103"/>
                <a:gd name="T24" fmla="*/ 54 w 94"/>
                <a:gd name="T25" fmla="*/ 0 h 103"/>
                <a:gd name="T26" fmla="*/ 54 w 94"/>
                <a:gd name="T27" fmla="*/ 0 h 10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94" h="103">
                  <a:moveTo>
                    <a:pt x="54" y="0"/>
                  </a:moveTo>
                  <a:lnTo>
                    <a:pt x="62" y="32"/>
                  </a:lnTo>
                  <a:lnTo>
                    <a:pt x="94" y="39"/>
                  </a:lnTo>
                  <a:lnTo>
                    <a:pt x="54" y="75"/>
                  </a:lnTo>
                  <a:lnTo>
                    <a:pt x="39" y="103"/>
                  </a:lnTo>
                  <a:lnTo>
                    <a:pt x="15" y="89"/>
                  </a:lnTo>
                  <a:lnTo>
                    <a:pt x="0" y="75"/>
                  </a:lnTo>
                  <a:lnTo>
                    <a:pt x="15" y="46"/>
                  </a:lnTo>
                  <a:lnTo>
                    <a:pt x="39" y="39"/>
                  </a:lnTo>
                  <a:lnTo>
                    <a:pt x="31" y="11"/>
                  </a:lnTo>
                  <a:lnTo>
                    <a:pt x="31" y="4"/>
                  </a:lnTo>
                  <a:lnTo>
                    <a:pt x="54" y="0"/>
                  </a:lnTo>
                  <a:close/>
                </a:path>
              </a:pathLst>
            </a:custGeom>
            <a:solidFill>
              <a:srgbClr val="ED1C24"/>
            </a:solidFill>
            <a:ln w="6350">
              <a:solidFill>
                <a:srgbClr val="272525"/>
              </a:solidFill>
              <a:prstDash val="solid"/>
              <a:round/>
              <a:headEnd/>
              <a:tailEnd/>
            </a:ln>
          </p:spPr>
          <p:txBody>
            <a:bodyPr/>
            <a:lstStyle/>
            <a:p>
              <a:endParaRPr lang="en-US"/>
            </a:p>
          </p:txBody>
        </p:sp>
        <p:sp>
          <p:nvSpPr>
            <p:cNvPr id="4172" name="Freeform 70"/>
            <p:cNvSpPr>
              <a:spLocks/>
            </p:cNvSpPr>
            <p:nvPr/>
          </p:nvSpPr>
          <p:spPr bwMode="auto">
            <a:xfrm>
              <a:off x="985" y="2486"/>
              <a:ext cx="55" cy="42"/>
            </a:xfrm>
            <a:custGeom>
              <a:avLst/>
              <a:gdLst>
                <a:gd name="T0" fmla="*/ 15 w 55"/>
                <a:gd name="T1" fmla="*/ 0 h 42"/>
                <a:gd name="T2" fmla="*/ 55 w 55"/>
                <a:gd name="T3" fmla="*/ 35 h 42"/>
                <a:gd name="T4" fmla="*/ 39 w 55"/>
                <a:gd name="T5" fmla="*/ 42 h 42"/>
                <a:gd name="T6" fmla="*/ 0 w 55"/>
                <a:gd name="T7" fmla="*/ 28 h 42"/>
                <a:gd name="T8" fmla="*/ 15 w 55"/>
                <a:gd name="T9" fmla="*/ 0 h 42"/>
                <a:gd name="T10" fmla="*/ 15 w 55"/>
                <a:gd name="T11" fmla="*/ 0 h 42"/>
                <a:gd name="T12" fmla="*/ 15 w 55"/>
                <a:gd name="T13" fmla="*/ 0 h 42"/>
                <a:gd name="T14" fmla="*/ 15 w 55"/>
                <a:gd name="T15" fmla="*/ 0 h 4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5" h="42">
                  <a:moveTo>
                    <a:pt x="15" y="0"/>
                  </a:moveTo>
                  <a:lnTo>
                    <a:pt x="55" y="35"/>
                  </a:lnTo>
                  <a:lnTo>
                    <a:pt x="39" y="42"/>
                  </a:lnTo>
                  <a:lnTo>
                    <a:pt x="0" y="28"/>
                  </a:lnTo>
                  <a:lnTo>
                    <a:pt x="15" y="0"/>
                  </a:lnTo>
                  <a:close/>
                </a:path>
              </a:pathLst>
            </a:custGeom>
            <a:solidFill>
              <a:srgbClr val="ED1C24"/>
            </a:solidFill>
            <a:ln w="6350">
              <a:solidFill>
                <a:srgbClr val="272525"/>
              </a:solidFill>
              <a:prstDash val="solid"/>
              <a:round/>
              <a:headEnd/>
              <a:tailEnd/>
            </a:ln>
          </p:spPr>
          <p:txBody>
            <a:bodyPr/>
            <a:lstStyle/>
            <a:p>
              <a:endParaRPr lang="en-US"/>
            </a:p>
          </p:txBody>
        </p:sp>
        <p:sp>
          <p:nvSpPr>
            <p:cNvPr id="4173" name="Freeform 71"/>
            <p:cNvSpPr>
              <a:spLocks/>
            </p:cNvSpPr>
            <p:nvPr/>
          </p:nvSpPr>
          <p:spPr bwMode="auto">
            <a:xfrm>
              <a:off x="1000" y="2450"/>
              <a:ext cx="126" cy="78"/>
            </a:xfrm>
            <a:custGeom>
              <a:avLst/>
              <a:gdLst>
                <a:gd name="T0" fmla="*/ 40 w 126"/>
                <a:gd name="T1" fmla="*/ 0 h 78"/>
                <a:gd name="T2" fmla="*/ 95 w 126"/>
                <a:gd name="T3" fmla="*/ 7 h 78"/>
                <a:gd name="T4" fmla="*/ 126 w 126"/>
                <a:gd name="T5" fmla="*/ 36 h 78"/>
                <a:gd name="T6" fmla="*/ 48 w 126"/>
                <a:gd name="T7" fmla="*/ 78 h 78"/>
                <a:gd name="T8" fmla="*/ 40 w 126"/>
                <a:gd name="T9" fmla="*/ 78 h 78"/>
                <a:gd name="T10" fmla="*/ 40 w 126"/>
                <a:gd name="T11" fmla="*/ 71 h 78"/>
                <a:gd name="T12" fmla="*/ 0 w 126"/>
                <a:gd name="T13" fmla="*/ 36 h 78"/>
                <a:gd name="T14" fmla="*/ 40 w 126"/>
                <a:gd name="T15" fmla="*/ 0 h 78"/>
                <a:gd name="T16" fmla="*/ 40 w 126"/>
                <a:gd name="T17" fmla="*/ 0 h 78"/>
                <a:gd name="T18" fmla="*/ 40 w 126"/>
                <a:gd name="T19" fmla="*/ 0 h 7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6" h="78">
                  <a:moveTo>
                    <a:pt x="40" y="0"/>
                  </a:moveTo>
                  <a:lnTo>
                    <a:pt x="95" y="7"/>
                  </a:lnTo>
                  <a:lnTo>
                    <a:pt x="126" y="36"/>
                  </a:lnTo>
                  <a:lnTo>
                    <a:pt x="48" y="78"/>
                  </a:lnTo>
                  <a:lnTo>
                    <a:pt x="40" y="78"/>
                  </a:lnTo>
                  <a:lnTo>
                    <a:pt x="40" y="71"/>
                  </a:lnTo>
                  <a:lnTo>
                    <a:pt x="0" y="36"/>
                  </a:lnTo>
                  <a:lnTo>
                    <a:pt x="40" y="0"/>
                  </a:lnTo>
                  <a:close/>
                </a:path>
              </a:pathLst>
            </a:custGeom>
            <a:solidFill>
              <a:srgbClr val="FFFFFF"/>
            </a:solidFill>
            <a:ln w="6350">
              <a:solidFill>
                <a:srgbClr val="272525"/>
              </a:solidFill>
              <a:prstDash val="solid"/>
              <a:round/>
              <a:headEnd/>
              <a:tailEnd/>
            </a:ln>
          </p:spPr>
          <p:txBody>
            <a:bodyPr/>
            <a:lstStyle/>
            <a:p>
              <a:endParaRPr lang="en-US"/>
            </a:p>
          </p:txBody>
        </p:sp>
        <p:sp>
          <p:nvSpPr>
            <p:cNvPr id="4174" name="Freeform 72"/>
            <p:cNvSpPr>
              <a:spLocks/>
            </p:cNvSpPr>
            <p:nvPr/>
          </p:nvSpPr>
          <p:spPr bwMode="auto">
            <a:xfrm>
              <a:off x="1259" y="2231"/>
              <a:ext cx="24" cy="22"/>
            </a:xfrm>
            <a:custGeom>
              <a:avLst/>
              <a:gdLst>
                <a:gd name="T0" fmla="*/ 16 w 24"/>
                <a:gd name="T1" fmla="*/ 0 h 22"/>
                <a:gd name="T2" fmla="*/ 24 w 24"/>
                <a:gd name="T3" fmla="*/ 22 h 22"/>
                <a:gd name="T4" fmla="*/ 8 w 24"/>
                <a:gd name="T5" fmla="*/ 22 h 22"/>
                <a:gd name="T6" fmla="*/ 0 w 24"/>
                <a:gd name="T7" fmla="*/ 7 h 22"/>
                <a:gd name="T8" fmla="*/ 0 w 24"/>
                <a:gd name="T9" fmla="*/ 0 h 22"/>
                <a:gd name="T10" fmla="*/ 16 w 24"/>
                <a:gd name="T11" fmla="*/ 0 h 22"/>
                <a:gd name="T12" fmla="*/ 16 w 24"/>
                <a:gd name="T13" fmla="*/ 0 h 2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 h="22">
                  <a:moveTo>
                    <a:pt x="16" y="0"/>
                  </a:moveTo>
                  <a:lnTo>
                    <a:pt x="24" y="22"/>
                  </a:lnTo>
                  <a:lnTo>
                    <a:pt x="8" y="22"/>
                  </a:lnTo>
                  <a:lnTo>
                    <a:pt x="0" y="7"/>
                  </a:lnTo>
                  <a:lnTo>
                    <a:pt x="0" y="0"/>
                  </a:lnTo>
                  <a:lnTo>
                    <a:pt x="16" y="0"/>
                  </a:lnTo>
                  <a:close/>
                </a:path>
              </a:pathLst>
            </a:custGeom>
            <a:solidFill>
              <a:srgbClr val="ED1C24"/>
            </a:solidFill>
            <a:ln w="6350">
              <a:solidFill>
                <a:srgbClr val="272525"/>
              </a:solidFill>
              <a:prstDash val="solid"/>
              <a:round/>
              <a:headEnd/>
              <a:tailEnd/>
            </a:ln>
          </p:spPr>
          <p:txBody>
            <a:bodyPr/>
            <a:lstStyle/>
            <a:p>
              <a:endParaRPr lang="en-US"/>
            </a:p>
          </p:txBody>
        </p:sp>
        <p:sp>
          <p:nvSpPr>
            <p:cNvPr id="4175" name="Freeform 73"/>
            <p:cNvSpPr>
              <a:spLocks/>
            </p:cNvSpPr>
            <p:nvPr/>
          </p:nvSpPr>
          <p:spPr bwMode="auto">
            <a:xfrm>
              <a:off x="1314" y="2373"/>
              <a:ext cx="55" cy="35"/>
            </a:xfrm>
            <a:custGeom>
              <a:avLst/>
              <a:gdLst>
                <a:gd name="T0" fmla="*/ 24 w 55"/>
                <a:gd name="T1" fmla="*/ 7 h 35"/>
                <a:gd name="T2" fmla="*/ 39 w 55"/>
                <a:gd name="T3" fmla="*/ 0 h 35"/>
                <a:gd name="T4" fmla="*/ 55 w 55"/>
                <a:gd name="T5" fmla="*/ 0 h 35"/>
                <a:gd name="T6" fmla="*/ 55 w 55"/>
                <a:gd name="T7" fmla="*/ 35 h 35"/>
                <a:gd name="T8" fmla="*/ 0 w 55"/>
                <a:gd name="T9" fmla="*/ 28 h 35"/>
                <a:gd name="T10" fmla="*/ 24 w 55"/>
                <a:gd name="T11" fmla="*/ 21 h 35"/>
                <a:gd name="T12" fmla="*/ 8 w 55"/>
                <a:gd name="T13" fmla="*/ 14 h 35"/>
                <a:gd name="T14" fmla="*/ 24 w 55"/>
                <a:gd name="T15" fmla="*/ 7 h 35"/>
                <a:gd name="T16" fmla="*/ 24 w 55"/>
                <a:gd name="T17" fmla="*/ 7 h 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5" h="35">
                  <a:moveTo>
                    <a:pt x="24" y="7"/>
                  </a:moveTo>
                  <a:lnTo>
                    <a:pt x="39" y="0"/>
                  </a:lnTo>
                  <a:lnTo>
                    <a:pt x="55" y="0"/>
                  </a:lnTo>
                  <a:lnTo>
                    <a:pt x="55" y="35"/>
                  </a:lnTo>
                  <a:lnTo>
                    <a:pt x="0" y="28"/>
                  </a:lnTo>
                  <a:lnTo>
                    <a:pt x="24" y="21"/>
                  </a:lnTo>
                  <a:lnTo>
                    <a:pt x="8" y="14"/>
                  </a:lnTo>
                  <a:lnTo>
                    <a:pt x="24" y="7"/>
                  </a:lnTo>
                  <a:close/>
                </a:path>
              </a:pathLst>
            </a:custGeom>
            <a:solidFill>
              <a:srgbClr val="ED1C24"/>
            </a:solidFill>
            <a:ln w="6350">
              <a:solidFill>
                <a:srgbClr val="272525"/>
              </a:solidFill>
              <a:prstDash val="solid"/>
              <a:round/>
              <a:headEnd/>
              <a:tailEnd/>
            </a:ln>
          </p:spPr>
          <p:txBody>
            <a:bodyPr/>
            <a:lstStyle/>
            <a:p>
              <a:endParaRPr lang="en-US"/>
            </a:p>
          </p:txBody>
        </p:sp>
        <p:sp>
          <p:nvSpPr>
            <p:cNvPr id="4176" name="Freeform 74"/>
            <p:cNvSpPr>
              <a:spLocks/>
            </p:cNvSpPr>
            <p:nvPr/>
          </p:nvSpPr>
          <p:spPr bwMode="auto">
            <a:xfrm>
              <a:off x="1224" y="2406"/>
              <a:ext cx="55" cy="21"/>
            </a:xfrm>
            <a:custGeom>
              <a:avLst/>
              <a:gdLst>
                <a:gd name="T0" fmla="*/ 8 w 55"/>
                <a:gd name="T1" fmla="*/ 0 h 21"/>
                <a:gd name="T2" fmla="*/ 55 w 55"/>
                <a:gd name="T3" fmla="*/ 7 h 21"/>
                <a:gd name="T4" fmla="*/ 55 w 55"/>
                <a:gd name="T5" fmla="*/ 14 h 21"/>
                <a:gd name="T6" fmla="*/ 31 w 55"/>
                <a:gd name="T7" fmla="*/ 21 h 21"/>
                <a:gd name="T8" fmla="*/ 0 w 55"/>
                <a:gd name="T9" fmla="*/ 7 h 21"/>
                <a:gd name="T10" fmla="*/ 8 w 55"/>
                <a:gd name="T11" fmla="*/ 0 h 21"/>
                <a:gd name="T12" fmla="*/ 8 w 55"/>
                <a:gd name="T13" fmla="*/ 0 h 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5" h="21">
                  <a:moveTo>
                    <a:pt x="8" y="0"/>
                  </a:moveTo>
                  <a:lnTo>
                    <a:pt x="55" y="7"/>
                  </a:lnTo>
                  <a:lnTo>
                    <a:pt x="55" y="14"/>
                  </a:lnTo>
                  <a:lnTo>
                    <a:pt x="31" y="21"/>
                  </a:lnTo>
                  <a:lnTo>
                    <a:pt x="0" y="7"/>
                  </a:lnTo>
                  <a:lnTo>
                    <a:pt x="8" y="0"/>
                  </a:lnTo>
                  <a:close/>
                </a:path>
              </a:pathLst>
            </a:custGeom>
            <a:solidFill>
              <a:srgbClr val="ED1C24"/>
            </a:solidFill>
            <a:ln w="6350">
              <a:solidFill>
                <a:srgbClr val="272525"/>
              </a:solidFill>
              <a:prstDash val="solid"/>
              <a:round/>
              <a:headEnd/>
              <a:tailEnd/>
            </a:ln>
          </p:spPr>
          <p:txBody>
            <a:bodyPr/>
            <a:lstStyle/>
            <a:p>
              <a:endParaRPr lang="en-US"/>
            </a:p>
          </p:txBody>
        </p:sp>
        <p:sp>
          <p:nvSpPr>
            <p:cNvPr id="4177" name="Freeform 75"/>
            <p:cNvSpPr>
              <a:spLocks/>
            </p:cNvSpPr>
            <p:nvPr/>
          </p:nvSpPr>
          <p:spPr bwMode="auto">
            <a:xfrm>
              <a:off x="1032" y="2486"/>
              <a:ext cx="94" cy="112"/>
            </a:xfrm>
            <a:custGeom>
              <a:avLst/>
              <a:gdLst>
                <a:gd name="T0" fmla="*/ 8 w 94"/>
                <a:gd name="T1" fmla="*/ 42 h 112"/>
                <a:gd name="T2" fmla="*/ 16 w 94"/>
                <a:gd name="T3" fmla="*/ 42 h 112"/>
                <a:gd name="T4" fmla="*/ 94 w 94"/>
                <a:gd name="T5" fmla="*/ 0 h 112"/>
                <a:gd name="T6" fmla="*/ 78 w 94"/>
                <a:gd name="T7" fmla="*/ 105 h 112"/>
                <a:gd name="T8" fmla="*/ 78 w 94"/>
                <a:gd name="T9" fmla="*/ 105 h 112"/>
                <a:gd name="T10" fmla="*/ 23 w 94"/>
                <a:gd name="T11" fmla="*/ 112 h 112"/>
                <a:gd name="T12" fmla="*/ 0 w 94"/>
                <a:gd name="T13" fmla="*/ 56 h 112"/>
                <a:gd name="T14" fmla="*/ 8 w 94"/>
                <a:gd name="T15" fmla="*/ 42 h 112"/>
                <a:gd name="T16" fmla="*/ 8 w 94"/>
                <a:gd name="T17" fmla="*/ 42 h 112"/>
                <a:gd name="T18" fmla="*/ 8 w 94"/>
                <a:gd name="T19" fmla="*/ 42 h 1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4" h="112">
                  <a:moveTo>
                    <a:pt x="8" y="42"/>
                  </a:moveTo>
                  <a:lnTo>
                    <a:pt x="16" y="42"/>
                  </a:lnTo>
                  <a:lnTo>
                    <a:pt x="94" y="0"/>
                  </a:lnTo>
                  <a:lnTo>
                    <a:pt x="78" y="105"/>
                  </a:lnTo>
                  <a:lnTo>
                    <a:pt x="23" y="112"/>
                  </a:lnTo>
                  <a:lnTo>
                    <a:pt x="0" y="56"/>
                  </a:lnTo>
                  <a:lnTo>
                    <a:pt x="8" y="42"/>
                  </a:lnTo>
                  <a:close/>
                </a:path>
              </a:pathLst>
            </a:custGeom>
            <a:solidFill>
              <a:srgbClr val="ED1C24"/>
            </a:solidFill>
            <a:ln w="6350">
              <a:solidFill>
                <a:srgbClr val="272525"/>
              </a:solidFill>
              <a:prstDash val="solid"/>
              <a:round/>
              <a:headEnd/>
              <a:tailEnd/>
            </a:ln>
          </p:spPr>
          <p:txBody>
            <a:bodyPr/>
            <a:lstStyle/>
            <a:p>
              <a:endParaRPr lang="en-US"/>
            </a:p>
          </p:txBody>
        </p:sp>
        <p:sp>
          <p:nvSpPr>
            <p:cNvPr id="4178" name="Freeform 76"/>
            <p:cNvSpPr>
              <a:spLocks/>
            </p:cNvSpPr>
            <p:nvPr/>
          </p:nvSpPr>
          <p:spPr bwMode="auto">
            <a:xfrm>
              <a:off x="1055" y="2591"/>
              <a:ext cx="79" cy="57"/>
            </a:xfrm>
            <a:custGeom>
              <a:avLst/>
              <a:gdLst>
                <a:gd name="T0" fmla="*/ 0 w 79"/>
                <a:gd name="T1" fmla="*/ 7 h 57"/>
                <a:gd name="T2" fmla="*/ 55 w 79"/>
                <a:gd name="T3" fmla="*/ 0 h 57"/>
                <a:gd name="T4" fmla="*/ 79 w 79"/>
                <a:gd name="T5" fmla="*/ 36 h 57"/>
                <a:gd name="T6" fmla="*/ 63 w 79"/>
                <a:gd name="T7" fmla="*/ 57 h 57"/>
                <a:gd name="T8" fmla="*/ 32 w 79"/>
                <a:gd name="T9" fmla="*/ 29 h 57"/>
                <a:gd name="T10" fmla="*/ 16 w 79"/>
                <a:gd name="T11" fmla="*/ 36 h 57"/>
                <a:gd name="T12" fmla="*/ 8 w 79"/>
                <a:gd name="T13" fmla="*/ 29 h 57"/>
                <a:gd name="T14" fmla="*/ 0 w 79"/>
                <a:gd name="T15" fmla="*/ 7 h 57"/>
                <a:gd name="T16" fmla="*/ 0 w 79"/>
                <a:gd name="T17" fmla="*/ 7 h 57"/>
                <a:gd name="T18" fmla="*/ 0 w 79"/>
                <a:gd name="T19" fmla="*/ 7 h 5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9" h="57">
                  <a:moveTo>
                    <a:pt x="0" y="7"/>
                  </a:moveTo>
                  <a:lnTo>
                    <a:pt x="55" y="0"/>
                  </a:lnTo>
                  <a:lnTo>
                    <a:pt x="79" y="36"/>
                  </a:lnTo>
                  <a:lnTo>
                    <a:pt x="63" y="57"/>
                  </a:lnTo>
                  <a:lnTo>
                    <a:pt x="32" y="29"/>
                  </a:lnTo>
                  <a:lnTo>
                    <a:pt x="16" y="36"/>
                  </a:lnTo>
                  <a:lnTo>
                    <a:pt x="8" y="29"/>
                  </a:lnTo>
                  <a:lnTo>
                    <a:pt x="0" y="7"/>
                  </a:lnTo>
                  <a:close/>
                </a:path>
              </a:pathLst>
            </a:custGeom>
            <a:solidFill>
              <a:srgbClr val="FFFFFF"/>
            </a:solidFill>
            <a:ln w="6350">
              <a:solidFill>
                <a:srgbClr val="272525"/>
              </a:solidFill>
              <a:prstDash val="solid"/>
              <a:round/>
              <a:headEnd/>
              <a:tailEnd/>
            </a:ln>
          </p:spPr>
          <p:txBody>
            <a:bodyPr/>
            <a:lstStyle/>
            <a:p>
              <a:endParaRPr lang="en-US"/>
            </a:p>
          </p:txBody>
        </p:sp>
        <p:sp>
          <p:nvSpPr>
            <p:cNvPr id="4179" name="Freeform 77"/>
            <p:cNvSpPr>
              <a:spLocks/>
            </p:cNvSpPr>
            <p:nvPr/>
          </p:nvSpPr>
          <p:spPr bwMode="auto">
            <a:xfrm>
              <a:off x="1557" y="2662"/>
              <a:ext cx="94" cy="155"/>
            </a:xfrm>
            <a:custGeom>
              <a:avLst/>
              <a:gdLst>
                <a:gd name="T0" fmla="*/ 39 w 94"/>
                <a:gd name="T1" fmla="*/ 0 h 155"/>
                <a:gd name="T2" fmla="*/ 94 w 94"/>
                <a:gd name="T3" fmla="*/ 56 h 155"/>
                <a:gd name="T4" fmla="*/ 71 w 94"/>
                <a:gd name="T5" fmla="*/ 99 h 155"/>
                <a:gd name="T6" fmla="*/ 86 w 94"/>
                <a:gd name="T7" fmla="*/ 113 h 155"/>
                <a:gd name="T8" fmla="*/ 94 w 94"/>
                <a:gd name="T9" fmla="*/ 141 h 155"/>
                <a:gd name="T10" fmla="*/ 94 w 94"/>
                <a:gd name="T11" fmla="*/ 141 h 155"/>
                <a:gd name="T12" fmla="*/ 55 w 94"/>
                <a:gd name="T13" fmla="*/ 155 h 155"/>
                <a:gd name="T14" fmla="*/ 31 w 94"/>
                <a:gd name="T15" fmla="*/ 127 h 155"/>
                <a:gd name="T16" fmla="*/ 31 w 94"/>
                <a:gd name="T17" fmla="*/ 85 h 155"/>
                <a:gd name="T18" fmla="*/ 16 w 94"/>
                <a:gd name="T19" fmla="*/ 71 h 155"/>
                <a:gd name="T20" fmla="*/ 0 w 94"/>
                <a:gd name="T21" fmla="*/ 49 h 155"/>
                <a:gd name="T22" fmla="*/ 8 w 94"/>
                <a:gd name="T23" fmla="*/ 35 h 155"/>
                <a:gd name="T24" fmla="*/ 16 w 94"/>
                <a:gd name="T25" fmla="*/ 14 h 155"/>
                <a:gd name="T26" fmla="*/ 39 w 94"/>
                <a:gd name="T27" fmla="*/ 0 h 155"/>
                <a:gd name="T28" fmla="*/ 39 w 94"/>
                <a:gd name="T29" fmla="*/ 0 h 155"/>
                <a:gd name="T30" fmla="*/ 39 w 94"/>
                <a:gd name="T31" fmla="*/ 0 h 15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94" h="155">
                  <a:moveTo>
                    <a:pt x="39" y="0"/>
                  </a:moveTo>
                  <a:lnTo>
                    <a:pt x="94" y="56"/>
                  </a:lnTo>
                  <a:lnTo>
                    <a:pt x="71" y="99"/>
                  </a:lnTo>
                  <a:lnTo>
                    <a:pt x="86" y="113"/>
                  </a:lnTo>
                  <a:lnTo>
                    <a:pt x="94" y="141"/>
                  </a:lnTo>
                  <a:lnTo>
                    <a:pt x="55" y="155"/>
                  </a:lnTo>
                  <a:lnTo>
                    <a:pt x="31" y="127"/>
                  </a:lnTo>
                  <a:lnTo>
                    <a:pt x="31" y="85"/>
                  </a:lnTo>
                  <a:lnTo>
                    <a:pt x="16" y="71"/>
                  </a:lnTo>
                  <a:lnTo>
                    <a:pt x="0" y="49"/>
                  </a:lnTo>
                  <a:lnTo>
                    <a:pt x="8" y="35"/>
                  </a:lnTo>
                  <a:lnTo>
                    <a:pt x="16" y="14"/>
                  </a:lnTo>
                  <a:lnTo>
                    <a:pt x="39" y="0"/>
                  </a:lnTo>
                  <a:close/>
                </a:path>
              </a:pathLst>
            </a:custGeom>
            <a:solidFill>
              <a:srgbClr val="ED1C24"/>
            </a:solidFill>
            <a:ln w="6350">
              <a:solidFill>
                <a:srgbClr val="272525"/>
              </a:solidFill>
              <a:prstDash val="solid"/>
              <a:round/>
              <a:headEnd/>
              <a:tailEnd/>
            </a:ln>
          </p:spPr>
          <p:txBody>
            <a:bodyPr/>
            <a:lstStyle/>
            <a:p>
              <a:endParaRPr lang="en-US"/>
            </a:p>
          </p:txBody>
        </p:sp>
        <p:sp>
          <p:nvSpPr>
            <p:cNvPr id="4180" name="Freeform 78"/>
            <p:cNvSpPr>
              <a:spLocks/>
            </p:cNvSpPr>
            <p:nvPr/>
          </p:nvSpPr>
          <p:spPr bwMode="auto">
            <a:xfrm>
              <a:off x="1628" y="2711"/>
              <a:ext cx="78" cy="92"/>
            </a:xfrm>
            <a:custGeom>
              <a:avLst/>
              <a:gdLst>
                <a:gd name="T0" fmla="*/ 23 w 78"/>
                <a:gd name="T1" fmla="*/ 7 h 92"/>
                <a:gd name="T2" fmla="*/ 62 w 78"/>
                <a:gd name="T3" fmla="*/ 0 h 92"/>
                <a:gd name="T4" fmla="*/ 78 w 78"/>
                <a:gd name="T5" fmla="*/ 14 h 92"/>
                <a:gd name="T6" fmla="*/ 78 w 78"/>
                <a:gd name="T7" fmla="*/ 85 h 92"/>
                <a:gd name="T8" fmla="*/ 70 w 78"/>
                <a:gd name="T9" fmla="*/ 92 h 92"/>
                <a:gd name="T10" fmla="*/ 62 w 78"/>
                <a:gd name="T11" fmla="*/ 85 h 92"/>
                <a:gd name="T12" fmla="*/ 23 w 78"/>
                <a:gd name="T13" fmla="*/ 92 h 92"/>
                <a:gd name="T14" fmla="*/ 15 w 78"/>
                <a:gd name="T15" fmla="*/ 64 h 92"/>
                <a:gd name="T16" fmla="*/ 0 w 78"/>
                <a:gd name="T17" fmla="*/ 50 h 92"/>
                <a:gd name="T18" fmla="*/ 23 w 78"/>
                <a:gd name="T19" fmla="*/ 7 h 92"/>
                <a:gd name="T20" fmla="*/ 23 w 78"/>
                <a:gd name="T21" fmla="*/ 7 h 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8" h="92">
                  <a:moveTo>
                    <a:pt x="23" y="7"/>
                  </a:moveTo>
                  <a:lnTo>
                    <a:pt x="62" y="0"/>
                  </a:lnTo>
                  <a:lnTo>
                    <a:pt x="78" y="14"/>
                  </a:lnTo>
                  <a:lnTo>
                    <a:pt x="78" y="85"/>
                  </a:lnTo>
                  <a:lnTo>
                    <a:pt x="70" y="92"/>
                  </a:lnTo>
                  <a:lnTo>
                    <a:pt x="62" y="85"/>
                  </a:lnTo>
                  <a:lnTo>
                    <a:pt x="23" y="92"/>
                  </a:lnTo>
                  <a:lnTo>
                    <a:pt x="15" y="64"/>
                  </a:lnTo>
                  <a:lnTo>
                    <a:pt x="0" y="50"/>
                  </a:lnTo>
                  <a:lnTo>
                    <a:pt x="23" y="7"/>
                  </a:lnTo>
                  <a:close/>
                </a:path>
              </a:pathLst>
            </a:custGeom>
            <a:solidFill>
              <a:srgbClr val="ED1C24"/>
            </a:solidFill>
            <a:ln w="6350">
              <a:solidFill>
                <a:srgbClr val="272525"/>
              </a:solidFill>
              <a:prstDash val="solid"/>
              <a:round/>
              <a:headEnd/>
              <a:tailEnd/>
            </a:ln>
          </p:spPr>
          <p:txBody>
            <a:bodyPr/>
            <a:lstStyle/>
            <a:p>
              <a:endParaRPr lang="en-US"/>
            </a:p>
          </p:txBody>
        </p:sp>
        <p:sp>
          <p:nvSpPr>
            <p:cNvPr id="4181" name="Freeform 79"/>
            <p:cNvSpPr>
              <a:spLocks/>
            </p:cNvSpPr>
            <p:nvPr/>
          </p:nvSpPr>
          <p:spPr bwMode="auto">
            <a:xfrm>
              <a:off x="1706" y="2725"/>
              <a:ext cx="55" cy="78"/>
            </a:xfrm>
            <a:custGeom>
              <a:avLst/>
              <a:gdLst>
                <a:gd name="T0" fmla="*/ 0 w 55"/>
                <a:gd name="T1" fmla="*/ 0 h 78"/>
                <a:gd name="T2" fmla="*/ 55 w 55"/>
                <a:gd name="T3" fmla="*/ 29 h 78"/>
                <a:gd name="T4" fmla="*/ 25 w 55"/>
                <a:gd name="T5" fmla="*/ 59 h 78"/>
                <a:gd name="T6" fmla="*/ 8 w 55"/>
                <a:gd name="T7" fmla="*/ 78 h 78"/>
                <a:gd name="T8" fmla="*/ 0 w 55"/>
                <a:gd name="T9" fmla="*/ 71 h 78"/>
                <a:gd name="T10" fmla="*/ 0 w 55"/>
                <a:gd name="T11" fmla="*/ 71 h 78"/>
                <a:gd name="T12" fmla="*/ 0 w 55"/>
                <a:gd name="T13" fmla="*/ 64 h 78"/>
                <a:gd name="T14" fmla="*/ 0 w 55"/>
                <a:gd name="T15" fmla="*/ 0 h 78"/>
                <a:gd name="T16" fmla="*/ 0 w 55"/>
                <a:gd name="T17" fmla="*/ 0 h 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5" h="78">
                  <a:moveTo>
                    <a:pt x="0" y="0"/>
                  </a:moveTo>
                  <a:lnTo>
                    <a:pt x="55" y="29"/>
                  </a:lnTo>
                  <a:lnTo>
                    <a:pt x="25" y="59"/>
                  </a:lnTo>
                  <a:lnTo>
                    <a:pt x="8" y="78"/>
                  </a:lnTo>
                  <a:lnTo>
                    <a:pt x="0" y="71"/>
                  </a:lnTo>
                  <a:lnTo>
                    <a:pt x="0" y="64"/>
                  </a:lnTo>
                  <a:lnTo>
                    <a:pt x="0" y="0"/>
                  </a:lnTo>
                  <a:close/>
                </a:path>
              </a:pathLst>
            </a:custGeom>
            <a:solidFill>
              <a:srgbClr val="ED1C24"/>
            </a:solidFill>
            <a:ln w="6350">
              <a:solidFill>
                <a:srgbClr val="272525"/>
              </a:solidFill>
              <a:prstDash val="solid"/>
              <a:round/>
              <a:headEnd/>
              <a:tailEnd/>
            </a:ln>
          </p:spPr>
          <p:txBody>
            <a:bodyPr/>
            <a:lstStyle/>
            <a:p>
              <a:endParaRPr lang="en-US"/>
            </a:p>
          </p:txBody>
        </p:sp>
        <p:sp>
          <p:nvSpPr>
            <p:cNvPr id="4182" name="Freeform 80"/>
            <p:cNvSpPr>
              <a:spLocks/>
            </p:cNvSpPr>
            <p:nvPr/>
          </p:nvSpPr>
          <p:spPr bwMode="auto">
            <a:xfrm>
              <a:off x="1581" y="2606"/>
              <a:ext cx="54" cy="35"/>
            </a:xfrm>
            <a:custGeom>
              <a:avLst/>
              <a:gdLst>
                <a:gd name="T0" fmla="*/ 7 w 54"/>
                <a:gd name="T1" fmla="*/ 0 h 35"/>
                <a:gd name="T2" fmla="*/ 54 w 54"/>
                <a:gd name="T3" fmla="*/ 0 h 35"/>
                <a:gd name="T4" fmla="*/ 39 w 54"/>
                <a:gd name="T5" fmla="*/ 14 h 35"/>
                <a:gd name="T6" fmla="*/ 39 w 54"/>
                <a:gd name="T7" fmla="*/ 35 h 35"/>
                <a:gd name="T8" fmla="*/ 0 w 54"/>
                <a:gd name="T9" fmla="*/ 28 h 35"/>
                <a:gd name="T10" fmla="*/ 7 w 54"/>
                <a:gd name="T11" fmla="*/ 21 h 35"/>
                <a:gd name="T12" fmla="*/ 7 w 54"/>
                <a:gd name="T13" fmla="*/ 0 h 35"/>
                <a:gd name="T14" fmla="*/ 7 w 54"/>
                <a:gd name="T15" fmla="*/ 0 h 35"/>
                <a:gd name="T16" fmla="*/ 7 w 54"/>
                <a:gd name="T17" fmla="*/ 0 h 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4" h="35">
                  <a:moveTo>
                    <a:pt x="7" y="0"/>
                  </a:moveTo>
                  <a:lnTo>
                    <a:pt x="54" y="0"/>
                  </a:lnTo>
                  <a:lnTo>
                    <a:pt x="39" y="14"/>
                  </a:lnTo>
                  <a:lnTo>
                    <a:pt x="39" y="35"/>
                  </a:lnTo>
                  <a:lnTo>
                    <a:pt x="0" y="28"/>
                  </a:lnTo>
                  <a:lnTo>
                    <a:pt x="7" y="21"/>
                  </a:lnTo>
                  <a:lnTo>
                    <a:pt x="7" y="0"/>
                  </a:lnTo>
                  <a:close/>
                </a:path>
              </a:pathLst>
            </a:custGeom>
            <a:solidFill>
              <a:srgbClr val="FFFFFF"/>
            </a:solidFill>
            <a:ln w="6350">
              <a:solidFill>
                <a:srgbClr val="272525"/>
              </a:solidFill>
              <a:prstDash val="solid"/>
              <a:round/>
              <a:headEnd/>
              <a:tailEnd/>
            </a:ln>
          </p:spPr>
          <p:txBody>
            <a:bodyPr/>
            <a:lstStyle/>
            <a:p>
              <a:endParaRPr lang="en-US"/>
            </a:p>
          </p:txBody>
        </p:sp>
        <p:sp>
          <p:nvSpPr>
            <p:cNvPr id="4183" name="Freeform 81"/>
            <p:cNvSpPr>
              <a:spLocks/>
            </p:cNvSpPr>
            <p:nvPr/>
          </p:nvSpPr>
          <p:spPr bwMode="auto">
            <a:xfrm>
              <a:off x="1581" y="2606"/>
              <a:ext cx="54" cy="35"/>
            </a:xfrm>
            <a:custGeom>
              <a:avLst/>
              <a:gdLst>
                <a:gd name="T0" fmla="*/ 7 w 54"/>
                <a:gd name="T1" fmla="*/ 0 h 35"/>
                <a:gd name="T2" fmla="*/ 54 w 54"/>
                <a:gd name="T3" fmla="*/ 0 h 35"/>
                <a:gd name="T4" fmla="*/ 39 w 54"/>
                <a:gd name="T5" fmla="*/ 14 h 35"/>
                <a:gd name="T6" fmla="*/ 39 w 54"/>
                <a:gd name="T7" fmla="*/ 35 h 35"/>
                <a:gd name="T8" fmla="*/ 0 w 54"/>
                <a:gd name="T9" fmla="*/ 28 h 35"/>
                <a:gd name="T10" fmla="*/ 7 w 54"/>
                <a:gd name="T11" fmla="*/ 21 h 35"/>
                <a:gd name="T12" fmla="*/ 7 w 54"/>
                <a:gd name="T13" fmla="*/ 0 h 35"/>
                <a:gd name="T14" fmla="*/ 7 w 54"/>
                <a:gd name="T15" fmla="*/ 0 h 35"/>
                <a:gd name="T16" fmla="*/ 7 w 54"/>
                <a:gd name="T17" fmla="*/ 0 h 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4" h="35">
                  <a:moveTo>
                    <a:pt x="7" y="0"/>
                  </a:moveTo>
                  <a:lnTo>
                    <a:pt x="54" y="0"/>
                  </a:lnTo>
                  <a:lnTo>
                    <a:pt x="39" y="14"/>
                  </a:lnTo>
                  <a:lnTo>
                    <a:pt x="39" y="35"/>
                  </a:lnTo>
                  <a:lnTo>
                    <a:pt x="0" y="28"/>
                  </a:lnTo>
                  <a:lnTo>
                    <a:pt x="7" y="21"/>
                  </a:lnTo>
                  <a:lnTo>
                    <a:pt x="7" y="0"/>
                  </a:lnTo>
                  <a:close/>
                </a:path>
              </a:pathLst>
            </a:custGeom>
            <a:solidFill>
              <a:srgbClr val="FFFFFF"/>
            </a:solidFill>
            <a:ln w="6350">
              <a:solidFill>
                <a:srgbClr val="272525"/>
              </a:solidFill>
              <a:prstDash val="solid"/>
              <a:round/>
              <a:headEnd/>
              <a:tailEnd/>
            </a:ln>
          </p:spPr>
          <p:txBody>
            <a:bodyPr/>
            <a:lstStyle/>
            <a:p>
              <a:endParaRPr lang="en-US"/>
            </a:p>
          </p:txBody>
        </p:sp>
        <p:sp>
          <p:nvSpPr>
            <p:cNvPr id="4184" name="Freeform 82"/>
            <p:cNvSpPr>
              <a:spLocks/>
            </p:cNvSpPr>
            <p:nvPr/>
          </p:nvSpPr>
          <p:spPr bwMode="auto">
            <a:xfrm>
              <a:off x="1392" y="3100"/>
              <a:ext cx="267" cy="310"/>
            </a:xfrm>
            <a:custGeom>
              <a:avLst/>
              <a:gdLst>
                <a:gd name="T0" fmla="*/ 16 w 267"/>
                <a:gd name="T1" fmla="*/ 21 h 310"/>
                <a:gd name="T2" fmla="*/ 32 w 267"/>
                <a:gd name="T3" fmla="*/ 14 h 310"/>
                <a:gd name="T4" fmla="*/ 47 w 267"/>
                <a:gd name="T5" fmla="*/ 14 h 310"/>
                <a:gd name="T6" fmla="*/ 63 w 267"/>
                <a:gd name="T7" fmla="*/ 0 h 310"/>
                <a:gd name="T8" fmla="*/ 87 w 267"/>
                <a:gd name="T9" fmla="*/ 0 h 310"/>
                <a:gd name="T10" fmla="*/ 87 w 267"/>
                <a:gd name="T11" fmla="*/ 35 h 310"/>
                <a:gd name="T12" fmla="*/ 126 w 267"/>
                <a:gd name="T13" fmla="*/ 63 h 310"/>
                <a:gd name="T14" fmla="*/ 142 w 267"/>
                <a:gd name="T15" fmla="*/ 63 h 310"/>
                <a:gd name="T16" fmla="*/ 196 w 267"/>
                <a:gd name="T17" fmla="*/ 91 h 310"/>
                <a:gd name="T18" fmla="*/ 212 w 267"/>
                <a:gd name="T19" fmla="*/ 141 h 310"/>
                <a:gd name="T20" fmla="*/ 220 w 267"/>
                <a:gd name="T21" fmla="*/ 155 h 310"/>
                <a:gd name="T22" fmla="*/ 251 w 267"/>
                <a:gd name="T23" fmla="*/ 155 h 310"/>
                <a:gd name="T24" fmla="*/ 259 w 267"/>
                <a:gd name="T25" fmla="*/ 169 h 310"/>
                <a:gd name="T26" fmla="*/ 267 w 267"/>
                <a:gd name="T27" fmla="*/ 240 h 310"/>
                <a:gd name="T28" fmla="*/ 228 w 267"/>
                <a:gd name="T29" fmla="*/ 247 h 310"/>
                <a:gd name="T30" fmla="*/ 181 w 267"/>
                <a:gd name="T31" fmla="*/ 289 h 310"/>
                <a:gd name="T32" fmla="*/ 181 w 267"/>
                <a:gd name="T33" fmla="*/ 296 h 310"/>
                <a:gd name="T34" fmla="*/ 134 w 267"/>
                <a:gd name="T35" fmla="*/ 303 h 310"/>
                <a:gd name="T36" fmla="*/ 118 w 267"/>
                <a:gd name="T37" fmla="*/ 289 h 310"/>
                <a:gd name="T38" fmla="*/ 102 w 267"/>
                <a:gd name="T39" fmla="*/ 289 h 310"/>
                <a:gd name="T40" fmla="*/ 94 w 267"/>
                <a:gd name="T41" fmla="*/ 310 h 310"/>
                <a:gd name="T42" fmla="*/ 71 w 267"/>
                <a:gd name="T43" fmla="*/ 303 h 310"/>
                <a:gd name="T44" fmla="*/ 71 w 267"/>
                <a:gd name="T45" fmla="*/ 275 h 310"/>
                <a:gd name="T46" fmla="*/ 55 w 267"/>
                <a:gd name="T47" fmla="*/ 261 h 310"/>
                <a:gd name="T48" fmla="*/ 40 w 267"/>
                <a:gd name="T49" fmla="*/ 211 h 310"/>
                <a:gd name="T50" fmla="*/ 16 w 267"/>
                <a:gd name="T51" fmla="*/ 183 h 310"/>
                <a:gd name="T52" fmla="*/ 16 w 267"/>
                <a:gd name="T53" fmla="*/ 183 h 310"/>
                <a:gd name="T54" fmla="*/ 24 w 267"/>
                <a:gd name="T55" fmla="*/ 155 h 310"/>
                <a:gd name="T56" fmla="*/ 40 w 267"/>
                <a:gd name="T57" fmla="*/ 141 h 310"/>
                <a:gd name="T58" fmla="*/ 16 w 267"/>
                <a:gd name="T59" fmla="*/ 127 h 310"/>
                <a:gd name="T60" fmla="*/ 24 w 267"/>
                <a:gd name="T61" fmla="*/ 63 h 310"/>
                <a:gd name="T62" fmla="*/ 0 w 267"/>
                <a:gd name="T63" fmla="*/ 21 h 310"/>
                <a:gd name="T64" fmla="*/ 16 w 267"/>
                <a:gd name="T65" fmla="*/ 21 h 310"/>
                <a:gd name="T66" fmla="*/ 16 w 267"/>
                <a:gd name="T67" fmla="*/ 21 h 310"/>
                <a:gd name="T68" fmla="*/ 16 w 267"/>
                <a:gd name="T69" fmla="*/ 21 h 31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67" h="310">
                  <a:moveTo>
                    <a:pt x="16" y="21"/>
                  </a:moveTo>
                  <a:lnTo>
                    <a:pt x="32" y="14"/>
                  </a:lnTo>
                  <a:lnTo>
                    <a:pt x="47" y="14"/>
                  </a:lnTo>
                  <a:lnTo>
                    <a:pt x="63" y="0"/>
                  </a:lnTo>
                  <a:lnTo>
                    <a:pt x="87" y="0"/>
                  </a:lnTo>
                  <a:lnTo>
                    <a:pt x="87" y="35"/>
                  </a:lnTo>
                  <a:lnTo>
                    <a:pt x="126" y="63"/>
                  </a:lnTo>
                  <a:lnTo>
                    <a:pt x="142" y="63"/>
                  </a:lnTo>
                  <a:lnTo>
                    <a:pt x="196" y="91"/>
                  </a:lnTo>
                  <a:lnTo>
                    <a:pt x="212" y="141"/>
                  </a:lnTo>
                  <a:lnTo>
                    <a:pt x="220" y="155"/>
                  </a:lnTo>
                  <a:lnTo>
                    <a:pt x="251" y="155"/>
                  </a:lnTo>
                  <a:lnTo>
                    <a:pt x="259" y="169"/>
                  </a:lnTo>
                  <a:lnTo>
                    <a:pt x="267" y="240"/>
                  </a:lnTo>
                  <a:lnTo>
                    <a:pt x="228" y="247"/>
                  </a:lnTo>
                  <a:lnTo>
                    <a:pt x="181" y="289"/>
                  </a:lnTo>
                  <a:lnTo>
                    <a:pt x="181" y="296"/>
                  </a:lnTo>
                  <a:lnTo>
                    <a:pt x="134" y="303"/>
                  </a:lnTo>
                  <a:lnTo>
                    <a:pt x="118" y="289"/>
                  </a:lnTo>
                  <a:lnTo>
                    <a:pt x="102" y="289"/>
                  </a:lnTo>
                  <a:lnTo>
                    <a:pt x="94" y="310"/>
                  </a:lnTo>
                  <a:lnTo>
                    <a:pt x="71" y="303"/>
                  </a:lnTo>
                  <a:lnTo>
                    <a:pt x="71" y="275"/>
                  </a:lnTo>
                  <a:lnTo>
                    <a:pt x="55" y="261"/>
                  </a:lnTo>
                  <a:lnTo>
                    <a:pt x="40" y="211"/>
                  </a:lnTo>
                  <a:lnTo>
                    <a:pt x="16" y="183"/>
                  </a:lnTo>
                  <a:lnTo>
                    <a:pt x="24" y="155"/>
                  </a:lnTo>
                  <a:lnTo>
                    <a:pt x="40" y="141"/>
                  </a:lnTo>
                  <a:lnTo>
                    <a:pt x="16" y="127"/>
                  </a:lnTo>
                  <a:lnTo>
                    <a:pt x="24" y="63"/>
                  </a:lnTo>
                  <a:lnTo>
                    <a:pt x="0" y="21"/>
                  </a:lnTo>
                  <a:lnTo>
                    <a:pt x="16" y="21"/>
                  </a:lnTo>
                  <a:close/>
                </a:path>
              </a:pathLst>
            </a:custGeom>
            <a:solidFill>
              <a:srgbClr val="ED1C24"/>
            </a:solidFill>
            <a:ln w="6350">
              <a:solidFill>
                <a:srgbClr val="272525"/>
              </a:solidFill>
              <a:prstDash val="solid"/>
              <a:round/>
              <a:headEnd/>
              <a:tailEnd/>
            </a:ln>
          </p:spPr>
          <p:txBody>
            <a:bodyPr/>
            <a:lstStyle/>
            <a:p>
              <a:endParaRPr lang="en-US"/>
            </a:p>
          </p:txBody>
        </p:sp>
        <p:sp>
          <p:nvSpPr>
            <p:cNvPr id="4185" name="Freeform 83"/>
            <p:cNvSpPr>
              <a:spLocks/>
            </p:cNvSpPr>
            <p:nvPr/>
          </p:nvSpPr>
          <p:spPr bwMode="auto">
            <a:xfrm>
              <a:off x="1573" y="3340"/>
              <a:ext cx="172" cy="176"/>
            </a:xfrm>
            <a:custGeom>
              <a:avLst/>
              <a:gdLst>
                <a:gd name="T0" fmla="*/ 86 w 172"/>
                <a:gd name="T1" fmla="*/ 0 h 176"/>
                <a:gd name="T2" fmla="*/ 94 w 172"/>
                <a:gd name="T3" fmla="*/ 42 h 176"/>
                <a:gd name="T4" fmla="*/ 149 w 172"/>
                <a:gd name="T5" fmla="*/ 49 h 176"/>
                <a:gd name="T6" fmla="*/ 172 w 172"/>
                <a:gd name="T7" fmla="*/ 127 h 176"/>
                <a:gd name="T8" fmla="*/ 172 w 172"/>
                <a:gd name="T9" fmla="*/ 134 h 176"/>
                <a:gd name="T10" fmla="*/ 149 w 172"/>
                <a:gd name="T11" fmla="*/ 169 h 176"/>
                <a:gd name="T12" fmla="*/ 125 w 172"/>
                <a:gd name="T13" fmla="*/ 176 h 176"/>
                <a:gd name="T14" fmla="*/ 117 w 172"/>
                <a:gd name="T15" fmla="*/ 169 h 176"/>
                <a:gd name="T16" fmla="*/ 117 w 172"/>
                <a:gd name="T17" fmla="*/ 127 h 176"/>
                <a:gd name="T18" fmla="*/ 62 w 172"/>
                <a:gd name="T19" fmla="*/ 98 h 176"/>
                <a:gd name="T20" fmla="*/ 47 w 172"/>
                <a:gd name="T21" fmla="*/ 70 h 176"/>
                <a:gd name="T22" fmla="*/ 15 w 172"/>
                <a:gd name="T23" fmla="*/ 56 h 176"/>
                <a:gd name="T24" fmla="*/ 0 w 172"/>
                <a:gd name="T25" fmla="*/ 56 h 176"/>
                <a:gd name="T26" fmla="*/ 0 w 172"/>
                <a:gd name="T27" fmla="*/ 49 h 176"/>
                <a:gd name="T28" fmla="*/ 47 w 172"/>
                <a:gd name="T29" fmla="*/ 7 h 176"/>
                <a:gd name="T30" fmla="*/ 86 w 172"/>
                <a:gd name="T31" fmla="*/ 0 h 176"/>
                <a:gd name="T32" fmla="*/ 86 w 172"/>
                <a:gd name="T33" fmla="*/ 0 h 176"/>
                <a:gd name="T34" fmla="*/ 86 w 172"/>
                <a:gd name="T35" fmla="*/ 0 h 1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72" h="176">
                  <a:moveTo>
                    <a:pt x="86" y="0"/>
                  </a:moveTo>
                  <a:lnTo>
                    <a:pt x="94" y="42"/>
                  </a:lnTo>
                  <a:lnTo>
                    <a:pt x="149" y="49"/>
                  </a:lnTo>
                  <a:lnTo>
                    <a:pt x="172" y="127"/>
                  </a:lnTo>
                  <a:lnTo>
                    <a:pt x="172" y="134"/>
                  </a:lnTo>
                  <a:lnTo>
                    <a:pt x="149" y="169"/>
                  </a:lnTo>
                  <a:lnTo>
                    <a:pt x="125" y="176"/>
                  </a:lnTo>
                  <a:lnTo>
                    <a:pt x="117" y="169"/>
                  </a:lnTo>
                  <a:lnTo>
                    <a:pt x="117" y="127"/>
                  </a:lnTo>
                  <a:lnTo>
                    <a:pt x="62" y="98"/>
                  </a:lnTo>
                  <a:lnTo>
                    <a:pt x="47" y="70"/>
                  </a:lnTo>
                  <a:lnTo>
                    <a:pt x="15" y="56"/>
                  </a:lnTo>
                  <a:lnTo>
                    <a:pt x="0" y="56"/>
                  </a:lnTo>
                  <a:lnTo>
                    <a:pt x="0" y="49"/>
                  </a:lnTo>
                  <a:lnTo>
                    <a:pt x="47" y="7"/>
                  </a:lnTo>
                  <a:lnTo>
                    <a:pt x="86" y="0"/>
                  </a:lnTo>
                  <a:close/>
                </a:path>
              </a:pathLst>
            </a:custGeom>
            <a:solidFill>
              <a:srgbClr val="ED1C24"/>
            </a:solidFill>
            <a:ln w="6350">
              <a:solidFill>
                <a:srgbClr val="272525"/>
              </a:solidFill>
              <a:prstDash val="solid"/>
              <a:round/>
              <a:headEnd/>
              <a:tailEnd/>
            </a:ln>
          </p:spPr>
          <p:txBody>
            <a:bodyPr/>
            <a:lstStyle/>
            <a:p>
              <a:endParaRPr lang="en-US"/>
            </a:p>
          </p:txBody>
        </p:sp>
        <p:sp>
          <p:nvSpPr>
            <p:cNvPr id="4186" name="Freeform 84"/>
            <p:cNvSpPr>
              <a:spLocks/>
            </p:cNvSpPr>
            <p:nvPr/>
          </p:nvSpPr>
          <p:spPr bwMode="auto">
            <a:xfrm>
              <a:off x="1706" y="3587"/>
              <a:ext cx="118" cy="106"/>
            </a:xfrm>
            <a:custGeom>
              <a:avLst/>
              <a:gdLst>
                <a:gd name="T0" fmla="*/ 16 w 118"/>
                <a:gd name="T1" fmla="*/ 0 h 106"/>
                <a:gd name="T2" fmla="*/ 23 w 118"/>
                <a:gd name="T3" fmla="*/ 0 h 106"/>
                <a:gd name="T4" fmla="*/ 71 w 118"/>
                <a:gd name="T5" fmla="*/ 28 h 106"/>
                <a:gd name="T6" fmla="*/ 118 w 118"/>
                <a:gd name="T7" fmla="*/ 56 h 106"/>
                <a:gd name="T8" fmla="*/ 110 w 118"/>
                <a:gd name="T9" fmla="*/ 63 h 106"/>
                <a:gd name="T10" fmla="*/ 86 w 118"/>
                <a:gd name="T11" fmla="*/ 98 h 106"/>
                <a:gd name="T12" fmla="*/ 63 w 118"/>
                <a:gd name="T13" fmla="*/ 106 h 106"/>
                <a:gd name="T14" fmla="*/ 47 w 118"/>
                <a:gd name="T15" fmla="*/ 106 h 106"/>
                <a:gd name="T16" fmla="*/ 23 w 118"/>
                <a:gd name="T17" fmla="*/ 98 h 106"/>
                <a:gd name="T18" fmla="*/ 16 w 118"/>
                <a:gd name="T19" fmla="*/ 84 h 106"/>
                <a:gd name="T20" fmla="*/ 0 w 118"/>
                <a:gd name="T21" fmla="*/ 42 h 106"/>
                <a:gd name="T22" fmla="*/ 0 w 118"/>
                <a:gd name="T23" fmla="*/ 14 h 106"/>
                <a:gd name="T24" fmla="*/ 16 w 118"/>
                <a:gd name="T25" fmla="*/ 0 h 106"/>
                <a:gd name="T26" fmla="*/ 16 w 118"/>
                <a:gd name="T27" fmla="*/ 0 h 106"/>
                <a:gd name="T28" fmla="*/ 16 w 118"/>
                <a:gd name="T29" fmla="*/ 0 h 10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18" h="106">
                  <a:moveTo>
                    <a:pt x="16" y="0"/>
                  </a:moveTo>
                  <a:lnTo>
                    <a:pt x="23" y="0"/>
                  </a:lnTo>
                  <a:lnTo>
                    <a:pt x="71" y="28"/>
                  </a:lnTo>
                  <a:lnTo>
                    <a:pt x="118" y="56"/>
                  </a:lnTo>
                  <a:lnTo>
                    <a:pt x="110" y="63"/>
                  </a:lnTo>
                  <a:lnTo>
                    <a:pt x="86" y="98"/>
                  </a:lnTo>
                  <a:lnTo>
                    <a:pt x="63" y="106"/>
                  </a:lnTo>
                  <a:lnTo>
                    <a:pt x="47" y="106"/>
                  </a:lnTo>
                  <a:lnTo>
                    <a:pt x="23" y="98"/>
                  </a:lnTo>
                  <a:lnTo>
                    <a:pt x="16" y="84"/>
                  </a:lnTo>
                  <a:lnTo>
                    <a:pt x="0" y="42"/>
                  </a:lnTo>
                  <a:lnTo>
                    <a:pt x="0" y="14"/>
                  </a:lnTo>
                  <a:lnTo>
                    <a:pt x="16" y="0"/>
                  </a:lnTo>
                  <a:close/>
                </a:path>
              </a:pathLst>
            </a:custGeom>
            <a:solidFill>
              <a:srgbClr val="ED1C24"/>
            </a:solidFill>
            <a:ln w="6350">
              <a:solidFill>
                <a:srgbClr val="272525"/>
              </a:solidFill>
              <a:prstDash val="solid"/>
              <a:round/>
              <a:headEnd/>
              <a:tailEnd/>
            </a:ln>
          </p:spPr>
          <p:txBody>
            <a:bodyPr/>
            <a:lstStyle/>
            <a:p>
              <a:endParaRPr lang="en-US"/>
            </a:p>
          </p:txBody>
        </p:sp>
        <p:sp>
          <p:nvSpPr>
            <p:cNvPr id="4187" name="Freeform 85"/>
            <p:cNvSpPr>
              <a:spLocks/>
            </p:cNvSpPr>
            <p:nvPr/>
          </p:nvSpPr>
          <p:spPr bwMode="auto">
            <a:xfrm>
              <a:off x="1847" y="4088"/>
              <a:ext cx="8" cy="35"/>
            </a:xfrm>
            <a:custGeom>
              <a:avLst/>
              <a:gdLst>
                <a:gd name="T0" fmla="*/ 0 w 8"/>
                <a:gd name="T1" fmla="*/ 0 h 35"/>
                <a:gd name="T2" fmla="*/ 8 w 8"/>
                <a:gd name="T3" fmla="*/ 7 h 35"/>
                <a:gd name="T4" fmla="*/ 8 w 8"/>
                <a:gd name="T5" fmla="*/ 35 h 35"/>
                <a:gd name="T6" fmla="*/ 0 w 8"/>
                <a:gd name="T7" fmla="*/ 28 h 35"/>
                <a:gd name="T8" fmla="*/ 0 w 8"/>
                <a:gd name="T9" fmla="*/ 7 h 35"/>
                <a:gd name="T10" fmla="*/ 0 w 8"/>
                <a:gd name="T11" fmla="*/ 0 h 35"/>
                <a:gd name="T12" fmla="*/ 0 w 8"/>
                <a:gd name="T13" fmla="*/ 0 h 35"/>
                <a:gd name="T14" fmla="*/ 0 w 8"/>
                <a:gd name="T15" fmla="*/ 0 h 3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 h="35">
                  <a:moveTo>
                    <a:pt x="0" y="0"/>
                  </a:moveTo>
                  <a:lnTo>
                    <a:pt x="8" y="7"/>
                  </a:lnTo>
                  <a:lnTo>
                    <a:pt x="8" y="35"/>
                  </a:lnTo>
                  <a:lnTo>
                    <a:pt x="0" y="28"/>
                  </a:lnTo>
                  <a:lnTo>
                    <a:pt x="0" y="7"/>
                  </a:lnTo>
                  <a:lnTo>
                    <a:pt x="0" y="0"/>
                  </a:lnTo>
                  <a:close/>
                </a:path>
              </a:pathLst>
            </a:custGeom>
            <a:solidFill>
              <a:srgbClr val="FFFFFF"/>
            </a:solidFill>
            <a:ln w="6350">
              <a:solidFill>
                <a:srgbClr val="272525"/>
              </a:solidFill>
              <a:prstDash val="solid"/>
              <a:round/>
              <a:headEnd/>
              <a:tailEnd/>
            </a:ln>
          </p:spPr>
          <p:txBody>
            <a:bodyPr/>
            <a:lstStyle/>
            <a:p>
              <a:endParaRPr lang="en-US"/>
            </a:p>
          </p:txBody>
        </p:sp>
        <p:sp>
          <p:nvSpPr>
            <p:cNvPr id="4188" name="Freeform 86"/>
            <p:cNvSpPr>
              <a:spLocks/>
            </p:cNvSpPr>
            <p:nvPr/>
          </p:nvSpPr>
          <p:spPr bwMode="auto">
            <a:xfrm>
              <a:off x="1824" y="4088"/>
              <a:ext cx="7" cy="21"/>
            </a:xfrm>
            <a:custGeom>
              <a:avLst/>
              <a:gdLst>
                <a:gd name="T0" fmla="*/ 7 w 7"/>
                <a:gd name="T1" fmla="*/ 0 h 21"/>
                <a:gd name="T2" fmla="*/ 7 w 7"/>
                <a:gd name="T3" fmla="*/ 21 h 21"/>
                <a:gd name="T4" fmla="*/ 0 w 7"/>
                <a:gd name="T5" fmla="*/ 21 h 21"/>
                <a:gd name="T6" fmla="*/ 7 w 7"/>
                <a:gd name="T7" fmla="*/ 0 h 21"/>
                <a:gd name="T8" fmla="*/ 7 w 7"/>
                <a:gd name="T9" fmla="*/ 0 h 21"/>
                <a:gd name="T10" fmla="*/ 7 w 7"/>
                <a:gd name="T11" fmla="*/ 0 h 21"/>
                <a:gd name="T12" fmla="*/ 7 w 7"/>
                <a:gd name="T13" fmla="*/ 0 h 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21">
                  <a:moveTo>
                    <a:pt x="7" y="0"/>
                  </a:moveTo>
                  <a:lnTo>
                    <a:pt x="7" y="21"/>
                  </a:lnTo>
                  <a:lnTo>
                    <a:pt x="0" y="21"/>
                  </a:lnTo>
                  <a:lnTo>
                    <a:pt x="7" y="0"/>
                  </a:lnTo>
                  <a:close/>
                </a:path>
              </a:pathLst>
            </a:custGeom>
            <a:solidFill>
              <a:srgbClr val="FFFFFF"/>
            </a:solidFill>
            <a:ln w="6350">
              <a:solidFill>
                <a:srgbClr val="272525"/>
              </a:solidFill>
              <a:prstDash val="solid"/>
              <a:round/>
              <a:headEnd/>
              <a:tailEnd/>
            </a:ln>
          </p:spPr>
          <p:txBody>
            <a:bodyPr/>
            <a:lstStyle/>
            <a:p>
              <a:endParaRPr lang="en-US"/>
            </a:p>
          </p:txBody>
        </p:sp>
        <p:sp>
          <p:nvSpPr>
            <p:cNvPr id="4189" name="Freeform 87"/>
            <p:cNvSpPr>
              <a:spLocks/>
            </p:cNvSpPr>
            <p:nvPr/>
          </p:nvSpPr>
          <p:spPr bwMode="auto">
            <a:xfrm>
              <a:off x="3148" y="1215"/>
              <a:ext cx="141" cy="226"/>
            </a:xfrm>
            <a:custGeom>
              <a:avLst/>
              <a:gdLst>
                <a:gd name="T0" fmla="*/ 102 w 141"/>
                <a:gd name="T1" fmla="*/ 14 h 226"/>
                <a:gd name="T2" fmla="*/ 110 w 141"/>
                <a:gd name="T3" fmla="*/ 14 h 226"/>
                <a:gd name="T4" fmla="*/ 118 w 141"/>
                <a:gd name="T5" fmla="*/ 35 h 226"/>
                <a:gd name="T6" fmla="*/ 118 w 141"/>
                <a:gd name="T7" fmla="*/ 85 h 226"/>
                <a:gd name="T8" fmla="*/ 118 w 141"/>
                <a:gd name="T9" fmla="*/ 99 h 226"/>
                <a:gd name="T10" fmla="*/ 141 w 141"/>
                <a:gd name="T11" fmla="*/ 162 h 226"/>
                <a:gd name="T12" fmla="*/ 126 w 141"/>
                <a:gd name="T13" fmla="*/ 205 h 226"/>
                <a:gd name="T14" fmla="*/ 110 w 141"/>
                <a:gd name="T15" fmla="*/ 205 h 226"/>
                <a:gd name="T16" fmla="*/ 47 w 141"/>
                <a:gd name="T17" fmla="*/ 226 h 226"/>
                <a:gd name="T18" fmla="*/ 16 w 141"/>
                <a:gd name="T19" fmla="*/ 212 h 226"/>
                <a:gd name="T20" fmla="*/ 8 w 141"/>
                <a:gd name="T21" fmla="*/ 162 h 226"/>
                <a:gd name="T22" fmla="*/ 24 w 141"/>
                <a:gd name="T23" fmla="*/ 148 h 226"/>
                <a:gd name="T24" fmla="*/ 32 w 141"/>
                <a:gd name="T25" fmla="*/ 127 h 226"/>
                <a:gd name="T26" fmla="*/ 47 w 141"/>
                <a:gd name="T27" fmla="*/ 99 h 226"/>
                <a:gd name="T28" fmla="*/ 40 w 141"/>
                <a:gd name="T29" fmla="*/ 85 h 226"/>
                <a:gd name="T30" fmla="*/ 40 w 141"/>
                <a:gd name="T31" fmla="*/ 64 h 226"/>
                <a:gd name="T32" fmla="*/ 40 w 141"/>
                <a:gd name="T33" fmla="*/ 64 h 226"/>
                <a:gd name="T34" fmla="*/ 40 w 141"/>
                <a:gd name="T35" fmla="*/ 64 h 226"/>
                <a:gd name="T36" fmla="*/ 24 w 141"/>
                <a:gd name="T37" fmla="*/ 56 h 226"/>
                <a:gd name="T38" fmla="*/ 24 w 141"/>
                <a:gd name="T39" fmla="*/ 42 h 226"/>
                <a:gd name="T40" fmla="*/ 0 w 141"/>
                <a:gd name="T41" fmla="*/ 21 h 226"/>
                <a:gd name="T42" fmla="*/ 8 w 141"/>
                <a:gd name="T43" fmla="*/ 21 h 226"/>
                <a:gd name="T44" fmla="*/ 55 w 141"/>
                <a:gd name="T45" fmla="*/ 21 h 226"/>
                <a:gd name="T46" fmla="*/ 79 w 141"/>
                <a:gd name="T47" fmla="*/ 0 h 226"/>
                <a:gd name="T48" fmla="*/ 102 w 141"/>
                <a:gd name="T49" fmla="*/ 14 h 226"/>
                <a:gd name="T50" fmla="*/ 102 w 141"/>
                <a:gd name="T51" fmla="*/ 14 h 226"/>
                <a:gd name="T52" fmla="*/ 102 w 141"/>
                <a:gd name="T53" fmla="*/ 14 h 226"/>
                <a:gd name="T54" fmla="*/ 102 w 141"/>
                <a:gd name="T55" fmla="*/ 14 h 22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41" h="226">
                  <a:moveTo>
                    <a:pt x="102" y="14"/>
                  </a:moveTo>
                  <a:lnTo>
                    <a:pt x="110" y="14"/>
                  </a:lnTo>
                  <a:lnTo>
                    <a:pt x="118" y="35"/>
                  </a:lnTo>
                  <a:lnTo>
                    <a:pt x="118" y="85"/>
                  </a:lnTo>
                  <a:lnTo>
                    <a:pt x="118" y="99"/>
                  </a:lnTo>
                  <a:lnTo>
                    <a:pt x="141" y="162"/>
                  </a:lnTo>
                  <a:lnTo>
                    <a:pt x="126" y="205"/>
                  </a:lnTo>
                  <a:lnTo>
                    <a:pt x="110" y="205"/>
                  </a:lnTo>
                  <a:lnTo>
                    <a:pt x="47" y="226"/>
                  </a:lnTo>
                  <a:lnTo>
                    <a:pt x="16" y="212"/>
                  </a:lnTo>
                  <a:lnTo>
                    <a:pt x="8" y="162"/>
                  </a:lnTo>
                  <a:lnTo>
                    <a:pt x="24" y="148"/>
                  </a:lnTo>
                  <a:lnTo>
                    <a:pt x="32" y="127"/>
                  </a:lnTo>
                  <a:lnTo>
                    <a:pt x="47" y="99"/>
                  </a:lnTo>
                  <a:lnTo>
                    <a:pt x="40" y="85"/>
                  </a:lnTo>
                  <a:lnTo>
                    <a:pt x="40" y="64"/>
                  </a:lnTo>
                  <a:lnTo>
                    <a:pt x="24" y="56"/>
                  </a:lnTo>
                  <a:lnTo>
                    <a:pt x="24" y="42"/>
                  </a:lnTo>
                  <a:lnTo>
                    <a:pt x="0" y="21"/>
                  </a:lnTo>
                  <a:lnTo>
                    <a:pt x="8" y="21"/>
                  </a:lnTo>
                  <a:lnTo>
                    <a:pt x="55" y="21"/>
                  </a:lnTo>
                  <a:lnTo>
                    <a:pt x="79" y="0"/>
                  </a:lnTo>
                  <a:lnTo>
                    <a:pt x="102" y="14"/>
                  </a:lnTo>
                  <a:close/>
                </a:path>
              </a:pathLst>
            </a:custGeom>
            <a:solidFill>
              <a:srgbClr val="ED1C24"/>
            </a:solidFill>
            <a:ln w="6350">
              <a:solidFill>
                <a:srgbClr val="272525"/>
              </a:solidFill>
              <a:prstDash val="solid"/>
              <a:round/>
              <a:headEnd/>
              <a:tailEnd/>
            </a:ln>
          </p:spPr>
          <p:txBody>
            <a:bodyPr/>
            <a:lstStyle/>
            <a:p>
              <a:endParaRPr lang="en-US"/>
            </a:p>
          </p:txBody>
        </p:sp>
        <p:sp>
          <p:nvSpPr>
            <p:cNvPr id="4190" name="Freeform 88"/>
            <p:cNvSpPr>
              <a:spLocks/>
            </p:cNvSpPr>
            <p:nvPr/>
          </p:nvSpPr>
          <p:spPr bwMode="auto">
            <a:xfrm>
              <a:off x="2992" y="1236"/>
              <a:ext cx="196" cy="304"/>
            </a:xfrm>
            <a:custGeom>
              <a:avLst/>
              <a:gdLst>
                <a:gd name="T0" fmla="*/ 156 w 196"/>
                <a:gd name="T1" fmla="*/ 0 h 304"/>
                <a:gd name="T2" fmla="*/ 180 w 196"/>
                <a:gd name="T3" fmla="*/ 21 h 304"/>
                <a:gd name="T4" fmla="*/ 180 w 196"/>
                <a:gd name="T5" fmla="*/ 35 h 304"/>
                <a:gd name="T6" fmla="*/ 196 w 196"/>
                <a:gd name="T7" fmla="*/ 43 h 304"/>
                <a:gd name="T8" fmla="*/ 196 w 196"/>
                <a:gd name="T9" fmla="*/ 43 h 304"/>
                <a:gd name="T10" fmla="*/ 196 w 196"/>
                <a:gd name="T11" fmla="*/ 64 h 304"/>
                <a:gd name="T12" fmla="*/ 180 w 196"/>
                <a:gd name="T13" fmla="*/ 64 h 304"/>
                <a:gd name="T14" fmla="*/ 156 w 196"/>
                <a:gd name="T15" fmla="*/ 120 h 304"/>
                <a:gd name="T16" fmla="*/ 117 w 196"/>
                <a:gd name="T17" fmla="*/ 148 h 304"/>
                <a:gd name="T18" fmla="*/ 101 w 196"/>
                <a:gd name="T19" fmla="*/ 191 h 304"/>
                <a:gd name="T20" fmla="*/ 133 w 196"/>
                <a:gd name="T21" fmla="*/ 212 h 304"/>
                <a:gd name="T22" fmla="*/ 101 w 196"/>
                <a:gd name="T23" fmla="*/ 247 h 304"/>
                <a:gd name="T24" fmla="*/ 86 w 196"/>
                <a:gd name="T25" fmla="*/ 261 h 304"/>
                <a:gd name="T26" fmla="*/ 70 w 196"/>
                <a:gd name="T27" fmla="*/ 297 h 304"/>
                <a:gd name="T28" fmla="*/ 39 w 196"/>
                <a:gd name="T29" fmla="*/ 304 h 304"/>
                <a:gd name="T30" fmla="*/ 0 w 196"/>
                <a:gd name="T31" fmla="*/ 226 h 304"/>
                <a:gd name="T32" fmla="*/ 31 w 196"/>
                <a:gd name="T33" fmla="*/ 205 h 304"/>
                <a:gd name="T34" fmla="*/ 23 w 196"/>
                <a:gd name="T35" fmla="*/ 113 h 304"/>
                <a:gd name="T36" fmla="*/ 47 w 196"/>
                <a:gd name="T37" fmla="*/ 106 h 304"/>
                <a:gd name="T38" fmla="*/ 62 w 196"/>
                <a:gd name="T39" fmla="*/ 64 h 304"/>
                <a:gd name="T40" fmla="*/ 117 w 196"/>
                <a:gd name="T41" fmla="*/ 14 h 304"/>
                <a:gd name="T42" fmla="*/ 149 w 196"/>
                <a:gd name="T43" fmla="*/ 0 h 304"/>
                <a:gd name="T44" fmla="*/ 156 w 196"/>
                <a:gd name="T45" fmla="*/ 0 h 304"/>
                <a:gd name="T46" fmla="*/ 156 w 196"/>
                <a:gd name="T47" fmla="*/ 0 h 304"/>
                <a:gd name="T48" fmla="*/ 156 w 196"/>
                <a:gd name="T49" fmla="*/ 0 h 30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96" h="304">
                  <a:moveTo>
                    <a:pt x="156" y="0"/>
                  </a:moveTo>
                  <a:lnTo>
                    <a:pt x="180" y="21"/>
                  </a:lnTo>
                  <a:lnTo>
                    <a:pt x="180" y="35"/>
                  </a:lnTo>
                  <a:lnTo>
                    <a:pt x="196" y="43"/>
                  </a:lnTo>
                  <a:lnTo>
                    <a:pt x="196" y="64"/>
                  </a:lnTo>
                  <a:lnTo>
                    <a:pt x="180" y="64"/>
                  </a:lnTo>
                  <a:lnTo>
                    <a:pt x="156" y="120"/>
                  </a:lnTo>
                  <a:lnTo>
                    <a:pt x="117" y="148"/>
                  </a:lnTo>
                  <a:lnTo>
                    <a:pt x="101" y="191"/>
                  </a:lnTo>
                  <a:lnTo>
                    <a:pt x="133" y="212"/>
                  </a:lnTo>
                  <a:lnTo>
                    <a:pt x="101" y="247"/>
                  </a:lnTo>
                  <a:lnTo>
                    <a:pt x="86" y="261"/>
                  </a:lnTo>
                  <a:lnTo>
                    <a:pt x="70" y="297"/>
                  </a:lnTo>
                  <a:lnTo>
                    <a:pt x="39" y="304"/>
                  </a:lnTo>
                  <a:lnTo>
                    <a:pt x="0" y="226"/>
                  </a:lnTo>
                  <a:lnTo>
                    <a:pt x="31" y="205"/>
                  </a:lnTo>
                  <a:lnTo>
                    <a:pt x="23" y="113"/>
                  </a:lnTo>
                  <a:lnTo>
                    <a:pt x="47" y="106"/>
                  </a:lnTo>
                  <a:lnTo>
                    <a:pt x="62" y="64"/>
                  </a:lnTo>
                  <a:lnTo>
                    <a:pt x="117" y="14"/>
                  </a:lnTo>
                  <a:lnTo>
                    <a:pt x="149" y="0"/>
                  </a:lnTo>
                  <a:lnTo>
                    <a:pt x="156" y="0"/>
                  </a:lnTo>
                  <a:close/>
                </a:path>
              </a:pathLst>
            </a:custGeom>
            <a:solidFill>
              <a:srgbClr val="FFFFFF"/>
            </a:solidFill>
            <a:ln w="6350">
              <a:solidFill>
                <a:srgbClr val="272525"/>
              </a:solidFill>
              <a:prstDash val="solid"/>
              <a:round/>
              <a:headEnd/>
              <a:tailEnd/>
            </a:ln>
          </p:spPr>
          <p:txBody>
            <a:bodyPr/>
            <a:lstStyle/>
            <a:p>
              <a:endParaRPr lang="en-US"/>
            </a:p>
          </p:txBody>
        </p:sp>
        <p:sp>
          <p:nvSpPr>
            <p:cNvPr id="4191" name="Freeform 89"/>
            <p:cNvSpPr>
              <a:spLocks/>
            </p:cNvSpPr>
            <p:nvPr/>
          </p:nvSpPr>
          <p:spPr bwMode="auto">
            <a:xfrm>
              <a:off x="3062" y="1554"/>
              <a:ext cx="173" cy="134"/>
            </a:xfrm>
            <a:custGeom>
              <a:avLst/>
              <a:gdLst>
                <a:gd name="T0" fmla="*/ 98 w 173"/>
                <a:gd name="T1" fmla="*/ 9 h 134"/>
                <a:gd name="T2" fmla="*/ 127 w 173"/>
                <a:gd name="T3" fmla="*/ 2 h 134"/>
                <a:gd name="T4" fmla="*/ 155 w 173"/>
                <a:gd name="T5" fmla="*/ 7 h 134"/>
                <a:gd name="T6" fmla="*/ 173 w 173"/>
                <a:gd name="T7" fmla="*/ 49 h 134"/>
                <a:gd name="T8" fmla="*/ 149 w 173"/>
                <a:gd name="T9" fmla="*/ 63 h 134"/>
                <a:gd name="T10" fmla="*/ 149 w 173"/>
                <a:gd name="T11" fmla="*/ 106 h 134"/>
                <a:gd name="T12" fmla="*/ 126 w 173"/>
                <a:gd name="T13" fmla="*/ 113 h 134"/>
                <a:gd name="T14" fmla="*/ 126 w 173"/>
                <a:gd name="T15" fmla="*/ 134 h 134"/>
                <a:gd name="T16" fmla="*/ 94 w 173"/>
                <a:gd name="T17" fmla="*/ 134 h 134"/>
                <a:gd name="T18" fmla="*/ 63 w 173"/>
                <a:gd name="T19" fmla="*/ 120 h 134"/>
                <a:gd name="T20" fmla="*/ 39 w 173"/>
                <a:gd name="T21" fmla="*/ 120 h 134"/>
                <a:gd name="T22" fmla="*/ 8 w 173"/>
                <a:gd name="T23" fmla="*/ 106 h 134"/>
                <a:gd name="T24" fmla="*/ 0 w 173"/>
                <a:gd name="T25" fmla="*/ 63 h 134"/>
                <a:gd name="T26" fmla="*/ 0 w 173"/>
                <a:gd name="T27" fmla="*/ 21 h 134"/>
                <a:gd name="T28" fmla="*/ 47 w 173"/>
                <a:gd name="T29" fmla="*/ 7 h 134"/>
                <a:gd name="T30" fmla="*/ 94 w 173"/>
                <a:gd name="T31" fmla="*/ 0 h 134"/>
                <a:gd name="T32" fmla="*/ 98 w 173"/>
                <a:gd name="T33" fmla="*/ 9 h 134"/>
                <a:gd name="T34" fmla="*/ 98 w 173"/>
                <a:gd name="T35" fmla="*/ 9 h 1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73" h="134">
                  <a:moveTo>
                    <a:pt x="98" y="9"/>
                  </a:moveTo>
                  <a:lnTo>
                    <a:pt x="127" y="2"/>
                  </a:lnTo>
                  <a:lnTo>
                    <a:pt x="155" y="7"/>
                  </a:lnTo>
                  <a:lnTo>
                    <a:pt x="173" y="49"/>
                  </a:lnTo>
                  <a:lnTo>
                    <a:pt x="149" y="63"/>
                  </a:lnTo>
                  <a:lnTo>
                    <a:pt x="149" y="106"/>
                  </a:lnTo>
                  <a:lnTo>
                    <a:pt x="126" y="113"/>
                  </a:lnTo>
                  <a:lnTo>
                    <a:pt x="126" y="134"/>
                  </a:lnTo>
                  <a:lnTo>
                    <a:pt x="94" y="134"/>
                  </a:lnTo>
                  <a:lnTo>
                    <a:pt x="63" y="120"/>
                  </a:lnTo>
                  <a:lnTo>
                    <a:pt x="39" y="120"/>
                  </a:lnTo>
                  <a:lnTo>
                    <a:pt x="8" y="106"/>
                  </a:lnTo>
                  <a:lnTo>
                    <a:pt x="0" y="63"/>
                  </a:lnTo>
                  <a:lnTo>
                    <a:pt x="0" y="21"/>
                  </a:lnTo>
                  <a:lnTo>
                    <a:pt x="47" y="7"/>
                  </a:lnTo>
                  <a:lnTo>
                    <a:pt x="94" y="0"/>
                  </a:lnTo>
                  <a:lnTo>
                    <a:pt x="98" y="9"/>
                  </a:lnTo>
                  <a:close/>
                </a:path>
              </a:pathLst>
            </a:custGeom>
            <a:solidFill>
              <a:srgbClr val="FFFFFF"/>
            </a:solidFill>
            <a:ln w="6350">
              <a:solidFill>
                <a:srgbClr val="272525"/>
              </a:solidFill>
              <a:prstDash val="solid"/>
              <a:round/>
              <a:headEnd/>
              <a:tailEnd/>
            </a:ln>
          </p:spPr>
          <p:txBody>
            <a:bodyPr/>
            <a:lstStyle/>
            <a:p>
              <a:endParaRPr lang="en-US"/>
            </a:p>
          </p:txBody>
        </p:sp>
        <p:sp>
          <p:nvSpPr>
            <p:cNvPr id="4192" name="Freeform 90"/>
            <p:cNvSpPr>
              <a:spLocks/>
            </p:cNvSpPr>
            <p:nvPr/>
          </p:nvSpPr>
          <p:spPr bwMode="auto">
            <a:xfrm>
              <a:off x="2639" y="1561"/>
              <a:ext cx="70" cy="85"/>
            </a:xfrm>
            <a:custGeom>
              <a:avLst/>
              <a:gdLst>
                <a:gd name="T0" fmla="*/ 47 w 70"/>
                <a:gd name="T1" fmla="*/ 0 h 85"/>
                <a:gd name="T2" fmla="*/ 55 w 70"/>
                <a:gd name="T3" fmla="*/ 28 h 85"/>
                <a:gd name="T4" fmla="*/ 70 w 70"/>
                <a:gd name="T5" fmla="*/ 28 h 85"/>
                <a:gd name="T6" fmla="*/ 63 w 70"/>
                <a:gd name="T7" fmla="*/ 63 h 85"/>
                <a:gd name="T8" fmla="*/ 31 w 70"/>
                <a:gd name="T9" fmla="*/ 77 h 85"/>
                <a:gd name="T10" fmla="*/ 0 w 70"/>
                <a:gd name="T11" fmla="*/ 85 h 85"/>
                <a:gd name="T12" fmla="*/ 8 w 70"/>
                <a:gd name="T13" fmla="*/ 63 h 85"/>
                <a:gd name="T14" fmla="*/ 15 w 70"/>
                <a:gd name="T15" fmla="*/ 56 h 85"/>
                <a:gd name="T16" fmla="*/ 15 w 70"/>
                <a:gd name="T17" fmla="*/ 42 h 85"/>
                <a:gd name="T18" fmla="*/ 8 w 70"/>
                <a:gd name="T19" fmla="*/ 35 h 85"/>
                <a:gd name="T20" fmla="*/ 8 w 70"/>
                <a:gd name="T21" fmla="*/ 21 h 85"/>
                <a:gd name="T22" fmla="*/ 15 w 70"/>
                <a:gd name="T23" fmla="*/ 14 h 85"/>
                <a:gd name="T24" fmla="*/ 23 w 70"/>
                <a:gd name="T25" fmla="*/ 14 h 85"/>
                <a:gd name="T26" fmla="*/ 31 w 70"/>
                <a:gd name="T27" fmla="*/ 7 h 85"/>
                <a:gd name="T28" fmla="*/ 47 w 70"/>
                <a:gd name="T29" fmla="*/ 0 h 85"/>
                <a:gd name="T30" fmla="*/ 47 w 70"/>
                <a:gd name="T31" fmla="*/ 0 h 8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70" h="85">
                  <a:moveTo>
                    <a:pt x="47" y="0"/>
                  </a:moveTo>
                  <a:lnTo>
                    <a:pt x="55" y="28"/>
                  </a:lnTo>
                  <a:lnTo>
                    <a:pt x="70" y="28"/>
                  </a:lnTo>
                  <a:lnTo>
                    <a:pt x="63" y="63"/>
                  </a:lnTo>
                  <a:lnTo>
                    <a:pt x="31" y="77"/>
                  </a:lnTo>
                  <a:lnTo>
                    <a:pt x="0" y="85"/>
                  </a:lnTo>
                  <a:lnTo>
                    <a:pt x="8" y="63"/>
                  </a:lnTo>
                  <a:lnTo>
                    <a:pt x="15" y="56"/>
                  </a:lnTo>
                  <a:lnTo>
                    <a:pt x="15" y="42"/>
                  </a:lnTo>
                  <a:lnTo>
                    <a:pt x="8" y="35"/>
                  </a:lnTo>
                  <a:lnTo>
                    <a:pt x="8" y="21"/>
                  </a:lnTo>
                  <a:lnTo>
                    <a:pt x="15" y="14"/>
                  </a:lnTo>
                  <a:lnTo>
                    <a:pt x="23" y="14"/>
                  </a:lnTo>
                  <a:lnTo>
                    <a:pt x="31" y="7"/>
                  </a:lnTo>
                  <a:lnTo>
                    <a:pt x="47" y="0"/>
                  </a:lnTo>
                  <a:close/>
                </a:path>
              </a:pathLst>
            </a:custGeom>
            <a:solidFill>
              <a:srgbClr val="ED1C24"/>
            </a:solidFill>
            <a:ln w="6350">
              <a:solidFill>
                <a:srgbClr val="272525"/>
              </a:solidFill>
              <a:prstDash val="solid"/>
              <a:round/>
              <a:headEnd/>
              <a:tailEnd/>
            </a:ln>
          </p:spPr>
          <p:txBody>
            <a:bodyPr/>
            <a:lstStyle/>
            <a:p>
              <a:endParaRPr lang="en-US"/>
            </a:p>
          </p:txBody>
        </p:sp>
        <p:sp>
          <p:nvSpPr>
            <p:cNvPr id="4193" name="Freeform 91"/>
            <p:cNvSpPr>
              <a:spLocks/>
            </p:cNvSpPr>
            <p:nvPr/>
          </p:nvSpPr>
          <p:spPr bwMode="auto">
            <a:xfrm>
              <a:off x="2850" y="1631"/>
              <a:ext cx="55" cy="50"/>
            </a:xfrm>
            <a:custGeom>
              <a:avLst/>
              <a:gdLst>
                <a:gd name="T0" fmla="*/ 16 w 55"/>
                <a:gd name="T1" fmla="*/ 0 h 50"/>
                <a:gd name="T2" fmla="*/ 32 w 55"/>
                <a:gd name="T3" fmla="*/ 15 h 50"/>
                <a:gd name="T4" fmla="*/ 47 w 55"/>
                <a:gd name="T5" fmla="*/ 22 h 50"/>
                <a:gd name="T6" fmla="*/ 55 w 55"/>
                <a:gd name="T7" fmla="*/ 43 h 50"/>
                <a:gd name="T8" fmla="*/ 40 w 55"/>
                <a:gd name="T9" fmla="*/ 50 h 50"/>
                <a:gd name="T10" fmla="*/ 40 w 55"/>
                <a:gd name="T11" fmla="*/ 50 h 50"/>
                <a:gd name="T12" fmla="*/ 24 w 55"/>
                <a:gd name="T13" fmla="*/ 43 h 50"/>
                <a:gd name="T14" fmla="*/ 8 w 55"/>
                <a:gd name="T15" fmla="*/ 36 h 50"/>
                <a:gd name="T16" fmla="*/ 0 w 55"/>
                <a:gd name="T17" fmla="*/ 22 h 50"/>
                <a:gd name="T18" fmla="*/ 16 w 55"/>
                <a:gd name="T19" fmla="*/ 0 h 50"/>
                <a:gd name="T20" fmla="*/ 16 w 55"/>
                <a:gd name="T21" fmla="*/ 0 h 50"/>
                <a:gd name="T22" fmla="*/ 16 w 55"/>
                <a:gd name="T23" fmla="*/ 0 h 5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5" h="50">
                  <a:moveTo>
                    <a:pt x="16" y="0"/>
                  </a:moveTo>
                  <a:lnTo>
                    <a:pt x="32" y="15"/>
                  </a:lnTo>
                  <a:lnTo>
                    <a:pt x="47" y="22"/>
                  </a:lnTo>
                  <a:lnTo>
                    <a:pt x="55" y="43"/>
                  </a:lnTo>
                  <a:lnTo>
                    <a:pt x="40" y="50"/>
                  </a:lnTo>
                  <a:lnTo>
                    <a:pt x="24" y="43"/>
                  </a:lnTo>
                  <a:lnTo>
                    <a:pt x="8" y="36"/>
                  </a:lnTo>
                  <a:lnTo>
                    <a:pt x="0" y="22"/>
                  </a:lnTo>
                  <a:lnTo>
                    <a:pt x="16" y="0"/>
                  </a:lnTo>
                  <a:close/>
                </a:path>
              </a:pathLst>
            </a:custGeom>
            <a:solidFill>
              <a:srgbClr val="ED1C24"/>
            </a:solidFill>
            <a:ln w="6350">
              <a:solidFill>
                <a:srgbClr val="272525"/>
              </a:solidFill>
              <a:prstDash val="solid"/>
              <a:round/>
              <a:headEnd/>
              <a:tailEnd/>
            </a:ln>
          </p:spPr>
          <p:txBody>
            <a:bodyPr/>
            <a:lstStyle/>
            <a:p>
              <a:endParaRPr lang="en-US"/>
            </a:p>
          </p:txBody>
        </p:sp>
        <p:sp>
          <p:nvSpPr>
            <p:cNvPr id="4194" name="Freeform 92"/>
            <p:cNvSpPr>
              <a:spLocks/>
            </p:cNvSpPr>
            <p:nvPr/>
          </p:nvSpPr>
          <p:spPr bwMode="auto">
            <a:xfrm>
              <a:off x="2913" y="1730"/>
              <a:ext cx="71" cy="50"/>
            </a:xfrm>
            <a:custGeom>
              <a:avLst/>
              <a:gdLst>
                <a:gd name="T0" fmla="*/ 32 w 71"/>
                <a:gd name="T1" fmla="*/ 0 h 50"/>
                <a:gd name="T2" fmla="*/ 71 w 71"/>
                <a:gd name="T3" fmla="*/ 14 h 50"/>
                <a:gd name="T4" fmla="*/ 71 w 71"/>
                <a:gd name="T5" fmla="*/ 36 h 50"/>
                <a:gd name="T6" fmla="*/ 63 w 71"/>
                <a:gd name="T7" fmla="*/ 50 h 50"/>
                <a:gd name="T8" fmla="*/ 47 w 71"/>
                <a:gd name="T9" fmla="*/ 43 h 50"/>
                <a:gd name="T10" fmla="*/ 39 w 71"/>
                <a:gd name="T11" fmla="*/ 36 h 50"/>
                <a:gd name="T12" fmla="*/ 39 w 71"/>
                <a:gd name="T13" fmla="*/ 43 h 50"/>
                <a:gd name="T14" fmla="*/ 24 w 71"/>
                <a:gd name="T15" fmla="*/ 43 h 50"/>
                <a:gd name="T16" fmla="*/ 8 w 71"/>
                <a:gd name="T17" fmla="*/ 43 h 50"/>
                <a:gd name="T18" fmla="*/ 0 w 71"/>
                <a:gd name="T19" fmla="*/ 36 h 50"/>
                <a:gd name="T20" fmla="*/ 0 w 71"/>
                <a:gd name="T21" fmla="*/ 28 h 50"/>
                <a:gd name="T22" fmla="*/ 8 w 71"/>
                <a:gd name="T23" fmla="*/ 14 h 50"/>
                <a:gd name="T24" fmla="*/ 24 w 71"/>
                <a:gd name="T25" fmla="*/ 14 h 50"/>
                <a:gd name="T26" fmla="*/ 32 w 71"/>
                <a:gd name="T27" fmla="*/ 0 h 50"/>
                <a:gd name="T28" fmla="*/ 32 w 71"/>
                <a:gd name="T29" fmla="*/ 0 h 50"/>
                <a:gd name="T30" fmla="*/ 32 w 71"/>
                <a:gd name="T31" fmla="*/ 0 h 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71" h="50">
                  <a:moveTo>
                    <a:pt x="32" y="0"/>
                  </a:moveTo>
                  <a:lnTo>
                    <a:pt x="71" y="14"/>
                  </a:lnTo>
                  <a:lnTo>
                    <a:pt x="71" y="36"/>
                  </a:lnTo>
                  <a:lnTo>
                    <a:pt x="63" y="50"/>
                  </a:lnTo>
                  <a:lnTo>
                    <a:pt x="47" y="43"/>
                  </a:lnTo>
                  <a:lnTo>
                    <a:pt x="39" y="36"/>
                  </a:lnTo>
                  <a:lnTo>
                    <a:pt x="39" y="43"/>
                  </a:lnTo>
                  <a:lnTo>
                    <a:pt x="24" y="43"/>
                  </a:lnTo>
                  <a:lnTo>
                    <a:pt x="8" y="43"/>
                  </a:lnTo>
                  <a:lnTo>
                    <a:pt x="0" y="36"/>
                  </a:lnTo>
                  <a:lnTo>
                    <a:pt x="0" y="28"/>
                  </a:lnTo>
                  <a:lnTo>
                    <a:pt x="8" y="14"/>
                  </a:lnTo>
                  <a:lnTo>
                    <a:pt x="24" y="14"/>
                  </a:lnTo>
                  <a:lnTo>
                    <a:pt x="32" y="0"/>
                  </a:lnTo>
                  <a:close/>
                </a:path>
              </a:pathLst>
            </a:custGeom>
            <a:solidFill>
              <a:srgbClr val="ED1C24"/>
            </a:solidFill>
            <a:ln w="6350">
              <a:solidFill>
                <a:srgbClr val="272525"/>
              </a:solidFill>
              <a:prstDash val="solid"/>
              <a:round/>
              <a:headEnd/>
              <a:tailEnd/>
            </a:ln>
          </p:spPr>
          <p:txBody>
            <a:bodyPr/>
            <a:lstStyle/>
            <a:p>
              <a:endParaRPr lang="en-US"/>
            </a:p>
          </p:txBody>
        </p:sp>
        <p:sp>
          <p:nvSpPr>
            <p:cNvPr id="4195" name="Freeform 93"/>
            <p:cNvSpPr>
              <a:spLocks/>
            </p:cNvSpPr>
            <p:nvPr/>
          </p:nvSpPr>
          <p:spPr bwMode="auto">
            <a:xfrm>
              <a:off x="3023" y="1660"/>
              <a:ext cx="119" cy="49"/>
            </a:xfrm>
            <a:custGeom>
              <a:avLst/>
              <a:gdLst>
                <a:gd name="T0" fmla="*/ 78 w 119"/>
                <a:gd name="T1" fmla="*/ 42 h 49"/>
                <a:gd name="T2" fmla="*/ 23 w 119"/>
                <a:gd name="T3" fmla="*/ 49 h 49"/>
                <a:gd name="T4" fmla="*/ 8 w 119"/>
                <a:gd name="T5" fmla="*/ 35 h 49"/>
                <a:gd name="T6" fmla="*/ 0 w 119"/>
                <a:gd name="T7" fmla="*/ 7 h 49"/>
                <a:gd name="T8" fmla="*/ 8 w 119"/>
                <a:gd name="T9" fmla="*/ 14 h 49"/>
                <a:gd name="T10" fmla="*/ 47 w 119"/>
                <a:gd name="T11" fmla="*/ 0 h 49"/>
                <a:gd name="T12" fmla="*/ 78 w 119"/>
                <a:gd name="T13" fmla="*/ 14 h 49"/>
                <a:gd name="T14" fmla="*/ 102 w 119"/>
                <a:gd name="T15" fmla="*/ 14 h 49"/>
                <a:gd name="T16" fmla="*/ 119 w 119"/>
                <a:gd name="T17" fmla="*/ 23 h 49"/>
                <a:gd name="T18" fmla="*/ 78 w 119"/>
                <a:gd name="T19" fmla="*/ 42 h 49"/>
                <a:gd name="T20" fmla="*/ 78 w 119"/>
                <a:gd name="T21" fmla="*/ 42 h 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19" h="49">
                  <a:moveTo>
                    <a:pt x="78" y="42"/>
                  </a:moveTo>
                  <a:lnTo>
                    <a:pt x="23" y="49"/>
                  </a:lnTo>
                  <a:lnTo>
                    <a:pt x="8" y="35"/>
                  </a:lnTo>
                  <a:lnTo>
                    <a:pt x="0" y="7"/>
                  </a:lnTo>
                  <a:lnTo>
                    <a:pt x="8" y="14"/>
                  </a:lnTo>
                  <a:lnTo>
                    <a:pt x="47" y="0"/>
                  </a:lnTo>
                  <a:lnTo>
                    <a:pt x="78" y="14"/>
                  </a:lnTo>
                  <a:lnTo>
                    <a:pt x="102" y="14"/>
                  </a:lnTo>
                  <a:lnTo>
                    <a:pt x="119" y="23"/>
                  </a:lnTo>
                  <a:lnTo>
                    <a:pt x="78" y="42"/>
                  </a:lnTo>
                  <a:close/>
                </a:path>
              </a:pathLst>
            </a:custGeom>
            <a:solidFill>
              <a:srgbClr val="FFFFFF"/>
            </a:solidFill>
            <a:ln w="6350">
              <a:solidFill>
                <a:srgbClr val="272525"/>
              </a:solidFill>
              <a:prstDash val="solid"/>
              <a:round/>
              <a:headEnd/>
              <a:tailEnd/>
            </a:ln>
          </p:spPr>
          <p:txBody>
            <a:bodyPr/>
            <a:lstStyle/>
            <a:p>
              <a:endParaRPr lang="en-US"/>
            </a:p>
          </p:txBody>
        </p:sp>
        <p:sp>
          <p:nvSpPr>
            <p:cNvPr id="4196" name="Freeform 94"/>
            <p:cNvSpPr>
              <a:spLocks/>
            </p:cNvSpPr>
            <p:nvPr/>
          </p:nvSpPr>
          <p:spPr bwMode="auto">
            <a:xfrm>
              <a:off x="3093" y="1709"/>
              <a:ext cx="108" cy="71"/>
            </a:xfrm>
            <a:custGeom>
              <a:avLst/>
              <a:gdLst>
                <a:gd name="T0" fmla="*/ 22 w 108"/>
                <a:gd name="T1" fmla="*/ 18 h 71"/>
                <a:gd name="T2" fmla="*/ 55 w 108"/>
                <a:gd name="T3" fmla="*/ 21 h 71"/>
                <a:gd name="T4" fmla="*/ 95 w 108"/>
                <a:gd name="T5" fmla="*/ 0 h 71"/>
                <a:gd name="T6" fmla="*/ 108 w 108"/>
                <a:gd name="T7" fmla="*/ 12 h 71"/>
                <a:gd name="T8" fmla="*/ 79 w 108"/>
                <a:gd name="T9" fmla="*/ 57 h 71"/>
                <a:gd name="T10" fmla="*/ 87 w 108"/>
                <a:gd name="T11" fmla="*/ 64 h 71"/>
                <a:gd name="T12" fmla="*/ 40 w 108"/>
                <a:gd name="T13" fmla="*/ 71 h 71"/>
                <a:gd name="T14" fmla="*/ 0 w 108"/>
                <a:gd name="T15" fmla="*/ 49 h 71"/>
                <a:gd name="T16" fmla="*/ 22 w 108"/>
                <a:gd name="T17" fmla="*/ 18 h 71"/>
                <a:gd name="T18" fmla="*/ 22 w 108"/>
                <a:gd name="T19" fmla="*/ 18 h 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8" h="71">
                  <a:moveTo>
                    <a:pt x="22" y="18"/>
                  </a:moveTo>
                  <a:lnTo>
                    <a:pt x="55" y="21"/>
                  </a:lnTo>
                  <a:lnTo>
                    <a:pt x="95" y="0"/>
                  </a:lnTo>
                  <a:lnTo>
                    <a:pt x="108" y="12"/>
                  </a:lnTo>
                  <a:lnTo>
                    <a:pt x="79" y="57"/>
                  </a:lnTo>
                  <a:lnTo>
                    <a:pt x="87" y="64"/>
                  </a:lnTo>
                  <a:lnTo>
                    <a:pt x="40" y="71"/>
                  </a:lnTo>
                  <a:lnTo>
                    <a:pt x="0" y="49"/>
                  </a:lnTo>
                  <a:lnTo>
                    <a:pt x="22" y="18"/>
                  </a:lnTo>
                  <a:close/>
                </a:path>
              </a:pathLst>
            </a:custGeom>
            <a:solidFill>
              <a:srgbClr val="ED1C24"/>
            </a:solidFill>
            <a:ln w="6350">
              <a:solidFill>
                <a:srgbClr val="272525"/>
              </a:solidFill>
              <a:prstDash val="solid"/>
              <a:round/>
              <a:headEnd/>
              <a:tailEnd/>
            </a:ln>
          </p:spPr>
          <p:txBody>
            <a:bodyPr/>
            <a:lstStyle/>
            <a:p>
              <a:endParaRPr lang="en-US"/>
            </a:p>
          </p:txBody>
        </p:sp>
        <p:sp>
          <p:nvSpPr>
            <p:cNvPr id="4197" name="Freeform 95"/>
            <p:cNvSpPr>
              <a:spLocks/>
            </p:cNvSpPr>
            <p:nvPr/>
          </p:nvSpPr>
          <p:spPr bwMode="auto">
            <a:xfrm>
              <a:off x="3044" y="1762"/>
              <a:ext cx="136" cy="90"/>
            </a:xfrm>
            <a:custGeom>
              <a:avLst/>
              <a:gdLst>
                <a:gd name="T0" fmla="*/ 112 w 136"/>
                <a:gd name="T1" fmla="*/ 14 h 90"/>
                <a:gd name="T2" fmla="*/ 118 w 136"/>
                <a:gd name="T3" fmla="*/ 39 h 90"/>
                <a:gd name="T4" fmla="*/ 89 w 136"/>
                <a:gd name="T5" fmla="*/ 32 h 90"/>
                <a:gd name="T6" fmla="*/ 71 w 136"/>
                <a:gd name="T7" fmla="*/ 28 h 90"/>
                <a:gd name="T8" fmla="*/ 55 w 136"/>
                <a:gd name="T9" fmla="*/ 28 h 90"/>
                <a:gd name="T10" fmla="*/ 49 w 136"/>
                <a:gd name="T11" fmla="*/ 41 h 90"/>
                <a:gd name="T12" fmla="*/ 57 w 136"/>
                <a:gd name="T13" fmla="*/ 58 h 90"/>
                <a:gd name="T14" fmla="*/ 79 w 136"/>
                <a:gd name="T15" fmla="*/ 76 h 90"/>
                <a:gd name="T16" fmla="*/ 87 w 136"/>
                <a:gd name="T17" fmla="*/ 90 h 90"/>
                <a:gd name="T18" fmla="*/ 57 w 136"/>
                <a:gd name="T19" fmla="*/ 74 h 90"/>
                <a:gd name="T20" fmla="*/ 44 w 136"/>
                <a:gd name="T21" fmla="*/ 64 h 90"/>
                <a:gd name="T22" fmla="*/ 26 w 136"/>
                <a:gd name="T23" fmla="*/ 48 h 90"/>
                <a:gd name="T24" fmla="*/ 18 w 136"/>
                <a:gd name="T25" fmla="*/ 32 h 90"/>
                <a:gd name="T26" fmla="*/ 10 w 136"/>
                <a:gd name="T27" fmla="*/ 39 h 90"/>
                <a:gd name="T28" fmla="*/ 0 w 136"/>
                <a:gd name="T29" fmla="*/ 26 h 90"/>
                <a:gd name="T30" fmla="*/ 34 w 136"/>
                <a:gd name="T31" fmla="*/ 18 h 90"/>
                <a:gd name="T32" fmla="*/ 55 w 136"/>
                <a:gd name="T33" fmla="*/ 0 h 90"/>
                <a:gd name="T34" fmla="*/ 89 w 136"/>
                <a:gd name="T35" fmla="*/ 18 h 90"/>
                <a:gd name="T36" fmla="*/ 136 w 136"/>
                <a:gd name="T37" fmla="*/ 11 h 90"/>
                <a:gd name="T38" fmla="*/ 136 w 136"/>
                <a:gd name="T39" fmla="*/ 11 h 90"/>
                <a:gd name="T40" fmla="*/ 112 w 136"/>
                <a:gd name="T41" fmla="*/ 14 h 9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36" h="90">
                  <a:moveTo>
                    <a:pt x="112" y="14"/>
                  </a:moveTo>
                  <a:lnTo>
                    <a:pt x="118" y="39"/>
                  </a:lnTo>
                  <a:lnTo>
                    <a:pt x="89" y="32"/>
                  </a:lnTo>
                  <a:lnTo>
                    <a:pt x="71" y="28"/>
                  </a:lnTo>
                  <a:lnTo>
                    <a:pt x="55" y="28"/>
                  </a:lnTo>
                  <a:lnTo>
                    <a:pt x="49" y="41"/>
                  </a:lnTo>
                  <a:lnTo>
                    <a:pt x="57" y="58"/>
                  </a:lnTo>
                  <a:lnTo>
                    <a:pt x="79" y="76"/>
                  </a:lnTo>
                  <a:lnTo>
                    <a:pt x="87" y="90"/>
                  </a:lnTo>
                  <a:lnTo>
                    <a:pt x="57" y="74"/>
                  </a:lnTo>
                  <a:lnTo>
                    <a:pt x="44" y="64"/>
                  </a:lnTo>
                  <a:lnTo>
                    <a:pt x="26" y="48"/>
                  </a:lnTo>
                  <a:lnTo>
                    <a:pt x="18" y="32"/>
                  </a:lnTo>
                  <a:lnTo>
                    <a:pt x="10" y="39"/>
                  </a:lnTo>
                  <a:lnTo>
                    <a:pt x="0" y="26"/>
                  </a:lnTo>
                  <a:lnTo>
                    <a:pt x="34" y="18"/>
                  </a:lnTo>
                  <a:lnTo>
                    <a:pt x="55" y="0"/>
                  </a:lnTo>
                  <a:lnTo>
                    <a:pt x="89" y="18"/>
                  </a:lnTo>
                  <a:lnTo>
                    <a:pt x="136" y="11"/>
                  </a:lnTo>
                  <a:lnTo>
                    <a:pt x="112"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98" name="Freeform 96"/>
            <p:cNvSpPr>
              <a:spLocks/>
            </p:cNvSpPr>
            <p:nvPr/>
          </p:nvSpPr>
          <p:spPr bwMode="auto">
            <a:xfrm>
              <a:off x="3044" y="1762"/>
              <a:ext cx="136" cy="90"/>
            </a:xfrm>
            <a:custGeom>
              <a:avLst/>
              <a:gdLst>
                <a:gd name="T0" fmla="*/ 112 w 136"/>
                <a:gd name="T1" fmla="*/ 14 h 90"/>
                <a:gd name="T2" fmla="*/ 118 w 136"/>
                <a:gd name="T3" fmla="*/ 39 h 90"/>
                <a:gd name="T4" fmla="*/ 89 w 136"/>
                <a:gd name="T5" fmla="*/ 32 h 90"/>
                <a:gd name="T6" fmla="*/ 71 w 136"/>
                <a:gd name="T7" fmla="*/ 28 h 90"/>
                <a:gd name="T8" fmla="*/ 55 w 136"/>
                <a:gd name="T9" fmla="*/ 28 h 90"/>
                <a:gd name="T10" fmla="*/ 49 w 136"/>
                <a:gd name="T11" fmla="*/ 41 h 90"/>
                <a:gd name="T12" fmla="*/ 57 w 136"/>
                <a:gd name="T13" fmla="*/ 58 h 90"/>
                <a:gd name="T14" fmla="*/ 79 w 136"/>
                <a:gd name="T15" fmla="*/ 76 h 90"/>
                <a:gd name="T16" fmla="*/ 87 w 136"/>
                <a:gd name="T17" fmla="*/ 90 h 90"/>
                <a:gd name="T18" fmla="*/ 57 w 136"/>
                <a:gd name="T19" fmla="*/ 74 h 90"/>
                <a:gd name="T20" fmla="*/ 44 w 136"/>
                <a:gd name="T21" fmla="*/ 64 h 90"/>
                <a:gd name="T22" fmla="*/ 26 w 136"/>
                <a:gd name="T23" fmla="*/ 48 h 90"/>
                <a:gd name="T24" fmla="*/ 18 w 136"/>
                <a:gd name="T25" fmla="*/ 32 h 90"/>
                <a:gd name="T26" fmla="*/ 10 w 136"/>
                <a:gd name="T27" fmla="*/ 39 h 90"/>
                <a:gd name="T28" fmla="*/ 0 w 136"/>
                <a:gd name="T29" fmla="*/ 26 h 90"/>
                <a:gd name="T30" fmla="*/ 34 w 136"/>
                <a:gd name="T31" fmla="*/ 18 h 90"/>
                <a:gd name="T32" fmla="*/ 55 w 136"/>
                <a:gd name="T33" fmla="*/ 0 h 90"/>
                <a:gd name="T34" fmla="*/ 89 w 136"/>
                <a:gd name="T35" fmla="*/ 18 h 90"/>
                <a:gd name="T36" fmla="*/ 136 w 136"/>
                <a:gd name="T37" fmla="*/ 11 h 90"/>
                <a:gd name="T38" fmla="*/ 136 w 136"/>
                <a:gd name="T39" fmla="*/ 11 h 9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36" h="90">
                  <a:moveTo>
                    <a:pt x="112" y="14"/>
                  </a:moveTo>
                  <a:lnTo>
                    <a:pt x="118" y="39"/>
                  </a:lnTo>
                  <a:lnTo>
                    <a:pt x="89" y="32"/>
                  </a:lnTo>
                  <a:lnTo>
                    <a:pt x="71" y="28"/>
                  </a:lnTo>
                  <a:lnTo>
                    <a:pt x="55" y="28"/>
                  </a:lnTo>
                  <a:lnTo>
                    <a:pt x="49" y="41"/>
                  </a:lnTo>
                  <a:lnTo>
                    <a:pt x="57" y="58"/>
                  </a:lnTo>
                  <a:lnTo>
                    <a:pt x="79" y="76"/>
                  </a:lnTo>
                  <a:lnTo>
                    <a:pt x="87" y="90"/>
                  </a:lnTo>
                  <a:lnTo>
                    <a:pt x="57" y="74"/>
                  </a:lnTo>
                  <a:lnTo>
                    <a:pt x="44" y="64"/>
                  </a:lnTo>
                  <a:lnTo>
                    <a:pt x="26" y="48"/>
                  </a:lnTo>
                  <a:lnTo>
                    <a:pt x="18" y="32"/>
                  </a:lnTo>
                  <a:lnTo>
                    <a:pt x="10" y="39"/>
                  </a:lnTo>
                  <a:lnTo>
                    <a:pt x="0" y="26"/>
                  </a:lnTo>
                  <a:lnTo>
                    <a:pt x="34" y="18"/>
                  </a:lnTo>
                  <a:lnTo>
                    <a:pt x="55" y="0"/>
                  </a:lnTo>
                  <a:lnTo>
                    <a:pt x="89" y="18"/>
                  </a:lnTo>
                  <a:lnTo>
                    <a:pt x="136" y="11"/>
                  </a:lnTo>
                </a:path>
              </a:pathLst>
            </a:custGeom>
            <a:solidFill>
              <a:srgbClr val="ED1C24"/>
            </a:solidFill>
            <a:ln w="6350">
              <a:solidFill>
                <a:srgbClr val="272525"/>
              </a:solidFill>
              <a:prstDash val="solid"/>
              <a:round/>
              <a:headEnd/>
              <a:tailEnd/>
            </a:ln>
          </p:spPr>
          <p:txBody>
            <a:bodyPr/>
            <a:lstStyle/>
            <a:p>
              <a:endParaRPr lang="en-US"/>
            </a:p>
          </p:txBody>
        </p:sp>
        <p:sp>
          <p:nvSpPr>
            <p:cNvPr id="4199" name="Freeform 97"/>
            <p:cNvSpPr>
              <a:spLocks/>
            </p:cNvSpPr>
            <p:nvPr/>
          </p:nvSpPr>
          <p:spPr bwMode="auto">
            <a:xfrm>
              <a:off x="3156" y="1857"/>
              <a:ext cx="41" cy="64"/>
            </a:xfrm>
            <a:custGeom>
              <a:avLst/>
              <a:gdLst>
                <a:gd name="T0" fmla="*/ 0 w 41"/>
                <a:gd name="T1" fmla="*/ 7 h 64"/>
                <a:gd name="T2" fmla="*/ 24 w 41"/>
                <a:gd name="T3" fmla="*/ 0 h 64"/>
                <a:gd name="T4" fmla="*/ 41 w 41"/>
                <a:gd name="T5" fmla="*/ 29 h 64"/>
                <a:gd name="T6" fmla="*/ 30 w 41"/>
                <a:gd name="T7" fmla="*/ 37 h 64"/>
                <a:gd name="T8" fmla="*/ 16 w 41"/>
                <a:gd name="T9" fmla="*/ 64 h 64"/>
                <a:gd name="T10" fmla="*/ 8 w 41"/>
                <a:gd name="T11" fmla="*/ 64 h 64"/>
                <a:gd name="T12" fmla="*/ 0 w 41"/>
                <a:gd name="T13" fmla="*/ 36 h 64"/>
                <a:gd name="T14" fmla="*/ 0 w 41"/>
                <a:gd name="T15" fmla="*/ 7 h 64"/>
                <a:gd name="T16" fmla="*/ 0 w 41"/>
                <a:gd name="T17" fmla="*/ 7 h 64"/>
                <a:gd name="T18" fmla="*/ 0 w 41"/>
                <a:gd name="T19" fmla="*/ 7 h 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1" h="64">
                  <a:moveTo>
                    <a:pt x="0" y="7"/>
                  </a:moveTo>
                  <a:lnTo>
                    <a:pt x="24" y="0"/>
                  </a:lnTo>
                  <a:lnTo>
                    <a:pt x="41" y="29"/>
                  </a:lnTo>
                  <a:lnTo>
                    <a:pt x="30" y="37"/>
                  </a:lnTo>
                  <a:lnTo>
                    <a:pt x="16" y="64"/>
                  </a:lnTo>
                  <a:lnTo>
                    <a:pt x="8" y="64"/>
                  </a:lnTo>
                  <a:lnTo>
                    <a:pt x="0" y="36"/>
                  </a:lnTo>
                  <a:lnTo>
                    <a:pt x="0" y="7"/>
                  </a:lnTo>
                  <a:close/>
                </a:path>
              </a:pathLst>
            </a:custGeom>
            <a:solidFill>
              <a:srgbClr val="FFFFFF"/>
            </a:solidFill>
            <a:ln w="6350">
              <a:solidFill>
                <a:srgbClr val="272525"/>
              </a:solidFill>
              <a:prstDash val="solid"/>
              <a:round/>
              <a:headEnd/>
              <a:tailEnd/>
            </a:ln>
          </p:spPr>
          <p:txBody>
            <a:bodyPr/>
            <a:lstStyle/>
            <a:p>
              <a:endParaRPr lang="en-US"/>
            </a:p>
          </p:txBody>
        </p:sp>
        <p:sp>
          <p:nvSpPr>
            <p:cNvPr id="4200" name="Freeform 98"/>
            <p:cNvSpPr>
              <a:spLocks/>
            </p:cNvSpPr>
            <p:nvPr/>
          </p:nvSpPr>
          <p:spPr bwMode="auto">
            <a:xfrm>
              <a:off x="3407" y="2013"/>
              <a:ext cx="39" cy="17"/>
            </a:xfrm>
            <a:custGeom>
              <a:avLst/>
              <a:gdLst>
                <a:gd name="T0" fmla="*/ 0 w 39"/>
                <a:gd name="T1" fmla="*/ 7 h 17"/>
                <a:gd name="T2" fmla="*/ 39 w 39"/>
                <a:gd name="T3" fmla="*/ 0 h 17"/>
                <a:gd name="T4" fmla="*/ 39 w 39"/>
                <a:gd name="T5" fmla="*/ 0 h 17"/>
                <a:gd name="T6" fmla="*/ 27 w 39"/>
                <a:gd name="T7" fmla="*/ 10 h 17"/>
                <a:gd name="T8" fmla="*/ 6 w 39"/>
                <a:gd name="T9" fmla="*/ 17 h 17"/>
                <a:gd name="T10" fmla="*/ 0 w 39"/>
                <a:gd name="T11" fmla="*/ 7 h 17"/>
                <a:gd name="T12" fmla="*/ 0 w 39"/>
                <a:gd name="T13" fmla="*/ 7 h 17"/>
                <a:gd name="T14" fmla="*/ 0 w 39"/>
                <a:gd name="T15" fmla="*/ 7 h 1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9" h="17">
                  <a:moveTo>
                    <a:pt x="0" y="7"/>
                  </a:moveTo>
                  <a:lnTo>
                    <a:pt x="39" y="0"/>
                  </a:lnTo>
                  <a:lnTo>
                    <a:pt x="27" y="10"/>
                  </a:lnTo>
                  <a:lnTo>
                    <a:pt x="6" y="17"/>
                  </a:lnTo>
                  <a:lnTo>
                    <a:pt x="0" y="7"/>
                  </a:lnTo>
                  <a:close/>
                </a:path>
              </a:pathLst>
            </a:custGeom>
            <a:solidFill>
              <a:srgbClr val="ED1C24"/>
            </a:solidFill>
            <a:ln w="6350">
              <a:solidFill>
                <a:srgbClr val="272525"/>
              </a:solidFill>
              <a:prstDash val="solid"/>
              <a:round/>
              <a:headEnd/>
              <a:tailEnd/>
            </a:ln>
          </p:spPr>
          <p:txBody>
            <a:bodyPr/>
            <a:lstStyle/>
            <a:p>
              <a:endParaRPr lang="en-US"/>
            </a:p>
          </p:txBody>
        </p:sp>
        <p:sp>
          <p:nvSpPr>
            <p:cNvPr id="4201" name="Freeform 99"/>
            <p:cNvSpPr>
              <a:spLocks/>
            </p:cNvSpPr>
            <p:nvPr/>
          </p:nvSpPr>
          <p:spPr bwMode="auto">
            <a:xfrm>
              <a:off x="3478" y="1970"/>
              <a:ext cx="117" cy="113"/>
            </a:xfrm>
            <a:custGeom>
              <a:avLst/>
              <a:gdLst>
                <a:gd name="T0" fmla="*/ 0 w 117"/>
                <a:gd name="T1" fmla="*/ 36 h 113"/>
                <a:gd name="T2" fmla="*/ 15 w 117"/>
                <a:gd name="T3" fmla="*/ 36 h 113"/>
                <a:gd name="T4" fmla="*/ 23 w 117"/>
                <a:gd name="T5" fmla="*/ 14 h 113"/>
                <a:gd name="T6" fmla="*/ 47 w 117"/>
                <a:gd name="T7" fmla="*/ 7 h 113"/>
                <a:gd name="T8" fmla="*/ 54 w 117"/>
                <a:gd name="T9" fmla="*/ 7 h 113"/>
                <a:gd name="T10" fmla="*/ 117 w 117"/>
                <a:gd name="T11" fmla="*/ 0 h 113"/>
                <a:gd name="T12" fmla="*/ 94 w 117"/>
                <a:gd name="T13" fmla="*/ 71 h 113"/>
                <a:gd name="T14" fmla="*/ 70 w 117"/>
                <a:gd name="T15" fmla="*/ 80 h 113"/>
                <a:gd name="T16" fmla="*/ 62 w 117"/>
                <a:gd name="T17" fmla="*/ 85 h 113"/>
                <a:gd name="T18" fmla="*/ 31 w 117"/>
                <a:gd name="T19" fmla="*/ 113 h 113"/>
                <a:gd name="T20" fmla="*/ 15 w 117"/>
                <a:gd name="T21" fmla="*/ 106 h 113"/>
                <a:gd name="T22" fmla="*/ 15 w 117"/>
                <a:gd name="T23" fmla="*/ 92 h 113"/>
                <a:gd name="T24" fmla="*/ 23 w 117"/>
                <a:gd name="T25" fmla="*/ 78 h 113"/>
                <a:gd name="T26" fmla="*/ 15 w 117"/>
                <a:gd name="T27" fmla="*/ 57 h 113"/>
                <a:gd name="T28" fmla="*/ 0 w 117"/>
                <a:gd name="T29" fmla="*/ 64 h 113"/>
                <a:gd name="T30" fmla="*/ 0 w 117"/>
                <a:gd name="T31" fmla="*/ 36 h 113"/>
                <a:gd name="T32" fmla="*/ 0 w 117"/>
                <a:gd name="T33" fmla="*/ 36 h 113"/>
                <a:gd name="T34" fmla="*/ 0 w 117"/>
                <a:gd name="T35" fmla="*/ 36 h 113"/>
                <a:gd name="T36" fmla="*/ 0 w 117"/>
                <a:gd name="T37" fmla="*/ 36 h 1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17" h="113">
                  <a:moveTo>
                    <a:pt x="0" y="36"/>
                  </a:moveTo>
                  <a:lnTo>
                    <a:pt x="15" y="36"/>
                  </a:lnTo>
                  <a:lnTo>
                    <a:pt x="23" y="14"/>
                  </a:lnTo>
                  <a:lnTo>
                    <a:pt x="47" y="7"/>
                  </a:lnTo>
                  <a:lnTo>
                    <a:pt x="54" y="7"/>
                  </a:lnTo>
                  <a:lnTo>
                    <a:pt x="117" y="0"/>
                  </a:lnTo>
                  <a:lnTo>
                    <a:pt x="94" y="71"/>
                  </a:lnTo>
                  <a:lnTo>
                    <a:pt x="70" y="80"/>
                  </a:lnTo>
                  <a:lnTo>
                    <a:pt x="62" y="85"/>
                  </a:lnTo>
                  <a:lnTo>
                    <a:pt x="31" y="113"/>
                  </a:lnTo>
                  <a:lnTo>
                    <a:pt x="15" y="106"/>
                  </a:lnTo>
                  <a:lnTo>
                    <a:pt x="15" y="92"/>
                  </a:lnTo>
                  <a:lnTo>
                    <a:pt x="23" y="78"/>
                  </a:lnTo>
                  <a:lnTo>
                    <a:pt x="15" y="57"/>
                  </a:lnTo>
                  <a:lnTo>
                    <a:pt x="0" y="64"/>
                  </a:lnTo>
                  <a:lnTo>
                    <a:pt x="0" y="36"/>
                  </a:lnTo>
                  <a:close/>
                </a:path>
              </a:pathLst>
            </a:custGeom>
            <a:solidFill>
              <a:srgbClr val="FFFFFF"/>
            </a:solidFill>
            <a:ln w="6350">
              <a:solidFill>
                <a:srgbClr val="272525"/>
              </a:solidFill>
              <a:prstDash val="solid"/>
              <a:round/>
              <a:headEnd/>
              <a:tailEnd/>
            </a:ln>
          </p:spPr>
          <p:txBody>
            <a:bodyPr/>
            <a:lstStyle/>
            <a:p>
              <a:endParaRPr lang="en-US"/>
            </a:p>
          </p:txBody>
        </p:sp>
        <p:sp>
          <p:nvSpPr>
            <p:cNvPr id="4202" name="Freeform 100"/>
            <p:cNvSpPr>
              <a:spLocks/>
            </p:cNvSpPr>
            <p:nvPr/>
          </p:nvSpPr>
          <p:spPr bwMode="auto">
            <a:xfrm>
              <a:off x="3470" y="2027"/>
              <a:ext cx="31" cy="35"/>
            </a:xfrm>
            <a:custGeom>
              <a:avLst/>
              <a:gdLst>
                <a:gd name="T0" fmla="*/ 8 w 31"/>
                <a:gd name="T1" fmla="*/ 7 h 35"/>
                <a:gd name="T2" fmla="*/ 23 w 31"/>
                <a:gd name="T3" fmla="*/ 0 h 35"/>
                <a:gd name="T4" fmla="*/ 31 w 31"/>
                <a:gd name="T5" fmla="*/ 21 h 35"/>
                <a:gd name="T6" fmla="*/ 23 w 31"/>
                <a:gd name="T7" fmla="*/ 35 h 35"/>
                <a:gd name="T8" fmla="*/ 0 w 31"/>
                <a:gd name="T9" fmla="*/ 35 h 35"/>
                <a:gd name="T10" fmla="*/ 8 w 31"/>
                <a:gd name="T11" fmla="*/ 21 h 35"/>
                <a:gd name="T12" fmla="*/ 8 w 31"/>
                <a:gd name="T13" fmla="*/ 7 h 35"/>
                <a:gd name="T14" fmla="*/ 8 w 31"/>
                <a:gd name="T15" fmla="*/ 7 h 35"/>
                <a:gd name="T16" fmla="*/ 8 w 31"/>
                <a:gd name="T17" fmla="*/ 7 h 35"/>
                <a:gd name="T18" fmla="*/ 8 w 31"/>
                <a:gd name="T19" fmla="*/ 7 h 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1" h="35">
                  <a:moveTo>
                    <a:pt x="8" y="7"/>
                  </a:moveTo>
                  <a:lnTo>
                    <a:pt x="23" y="0"/>
                  </a:lnTo>
                  <a:lnTo>
                    <a:pt x="31" y="21"/>
                  </a:lnTo>
                  <a:lnTo>
                    <a:pt x="23" y="35"/>
                  </a:lnTo>
                  <a:lnTo>
                    <a:pt x="0" y="35"/>
                  </a:lnTo>
                  <a:lnTo>
                    <a:pt x="8" y="21"/>
                  </a:lnTo>
                  <a:lnTo>
                    <a:pt x="8" y="7"/>
                  </a:lnTo>
                  <a:close/>
                </a:path>
              </a:pathLst>
            </a:custGeom>
            <a:solidFill>
              <a:srgbClr val="FFFFFF"/>
            </a:solidFill>
            <a:ln w="6350">
              <a:solidFill>
                <a:srgbClr val="272525"/>
              </a:solidFill>
              <a:prstDash val="solid"/>
              <a:round/>
              <a:headEnd/>
              <a:tailEnd/>
            </a:ln>
          </p:spPr>
          <p:txBody>
            <a:bodyPr/>
            <a:lstStyle/>
            <a:p>
              <a:endParaRPr lang="en-US"/>
            </a:p>
          </p:txBody>
        </p:sp>
        <p:sp>
          <p:nvSpPr>
            <p:cNvPr id="4203" name="Freeform 101"/>
            <p:cNvSpPr>
              <a:spLocks/>
            </p:cNvSpPr>
            <p:nvPr/>
          </p:nvSpPr>
          <p:spPr bwMode="auto">
            <a:xfrm>
              <a:off x="2968" y="2083"/>
              <a:ext cx="321" cy="346"/>
            </a:xfrm>
            <a:custGeom>
              <a:avLst/>
              <a:gdLst>
                <a:gd name="T0" fmla="*/ 55 w 321"/>
                <a:gd name="T1" fmla="*/ 0 h 346"/>
                <a:gd name="T2" fmla="*/ 118 w 321"/>
                <a:gd name="T3" fmla="*/ 14 h 346"/>
                <a:gd name="T4" fmla="*/ 196 w 321"/>
                <a:gd name="T5" fmla="*/ 57 h 346"/>
                <a:gd name="T6" fmla="*/ 212 w 321"/>
                <a:gd name="T7" fmla="*/ 50 h 346"/>
                <a:gd name="T8" fmla="*/ 204 w 321"/>
                <a:gd name="T9" fmla="*/ 35 h 346"/>
                <a:gd name="T10" fmla="*/ 212 w 321"/>
                <a:gd name="T11" fmla="*/ 14 h 346"/>
                <a:gd name="T12" fmla="*/ 227 w 321"/>
                <a:gd name="T13" fmla="*/ 7 h 346"/>
                <a:gd name="T14" fmla="*/ 267 w 321"/>
                <a:gd name="T15" fmla="*/ 7 h 346"/>
                <a:gd name="T16" fmla="*/ 274 w 321"/>
                <a:gd name="T17" fmla="*/ 21 h 346"/>
                <a:gd name="T18" fmla="*/ 314 w 321"/>
                <a:gd name="T19" fmla="*/ 21 h 346"/>
                <a:gd name="T20" fmla="*/ 321 w 321"/>
                <a:gd name="T21" fmla="*/ 245 h 346"/>
                <a:gd name="T22" fmla="*/ 321 w 321"/>
                <a:gd name="T23" fmla="*/ 290 h 346"/>
                <a:gd name="T24" fmla="*/ 298 w 321"/>
                <a:gd name="T25" fmla="*/ 290 h 346"/>
                <a:gd name="T26" fmla="*/ 298 w 321"/>
                <a:gd name="T27" fmla="*/ 346 h 346"/>
                <a:gd name="T28" fmla="*/ 259 w 321"/>
                <a:gd name="T29" fmla="*/ 339 h 346"/>
                <a:gd name="T30" fmla="*/ 243 w 321"/>
                <a:gd name="T31" fmla="*/ 325 h 346"/>
                <a:gd name="T32" fmla="*/ 220 w 321"/>
                <a:gd name="T33" fmla="*/ 311 h 346"/>
                <a:gd name="T34" fmla="*/ 204 w 321"/>
                <a:gd name="T35" fmla="*/ 311 h 346"/>
                <a:gd name="T36" fmla="*/ 188 w 321"/>
                <a:gd name="T37" fmla="*/ 297 h 346"/>
                <a:gd name="T38" fmla="*/ 157 w 321"/>
                <a:gd name="T39" fmla="*/ 290 h 346"/>
                <a:gd name="T40" fmla="*/ 141 w 321"/>
                <a:gd name="T41" fmla="*/ 283 h 346"/>
                <a:gd name="T42" fmla="*/ 125 w 321"/>
                <a:gd name="T43" fmla="*/ 275 h 346"/>
                <a:gd name="T44" fmla="*/ 118 w 321"/>
                <a:gd name="T45" fmla="*/ 275 h 346"/>
                <a:gd name="T46" fmla="*/ 102 w 321"/>
                <a:gd name="T47" fmla="*/ 261 h 346"/>
                <a:gd name="T48" fmla="*/ 86 w 321"/>
                <a:gd name="T49" fmla="*/ 261 h 346"/>
                <a:gd name="T50" fmla="*/ 71 w 321"/>
                <a:gd name="T51" fmla="*/ 247 h 346"/>
                <a:gd name="T52" fmla="*/ 55 w 321"/>
                <a:gd name="T53" fmla="*/ 247 h 346"/>
                <a:gd name="T54" fmla="*/ 8 w 321"/>
                <a:gd name="T55" fmla="*/ 198 h 346"/>
                <a:gd name="T56" fmla="*/ 8 w 321"/>
                <a:gd name="T57" fmla="*/ 148 h 346"/>
                <a:gd name="T58" fmla="*/ 16 w 321"/>
                <a:gd name="T59" fmla="*/ 141 h 346"/>
                <a:gd name="T60" fmla="*/ 8 w 321"/>
                <a:gd name="T61" fmla="*/ 127 h 346"/>
                <a:gd name="T62" fmla="*/ 0 w 321"/>
                <a:gd name="T63" fmla="*/ 57 h 346"/>
                <a:gd name="T64" fmla="*/ 8 w 321"/>
                <a:gd name="T65" fmla="*/ 50 h 346"/>
                <a:gd name="T66" fmla="*/ 8 w 321"/>
                <a:gd name="T67" fmla="*/ 35 h 346"/>
                <a:gd name="T68" fmla="*/ 24 w 321"/>
                <a:gd name="T69" fmla="*/ 21 h 346"/>
                <a:gd name="T70" fmla="*/ 55 w 321"/>
                <a:gd name="T71" fmla="*/ 0 h 346"/>
                <a:gd name="T72" fmla="*/ 55 w 321"/>
                <a:gd name="T73" fmla="*/ 0 h 34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21" h="346">
                  <a:moveTo>
                    <a:pt x="55" y="0"/>
                  </a:moveTo>
                  <a:lnTo>
                    <a:pt x="118" y="14"/>
                  </a:lnTo>
                  <a:lnTo>
                    <a:pt x="196" y="57"/>
                  </a:lnTo>
                  <a:lnTo>
                    <a:pt x="212" y="50"/>
                  </a:lnTo>
                  <a:lnTo>
                    <a:pt x="204" y="35"/>
                  </a:lnTo>
                  <a:lnTo>
                    <a:pt x="212" y="14"/>
                  </a:lnTo>
                  <a:lnTo>
                    <a:pt x="227" y="7"/>
                  </a:lnTo>
                  <a:lnTo>
                    <a:pt x="267" y="7"/>
                  </a:lnTo>
                  <a:lnTo>
                    <a:pt x="274" y="21"/>
                  </a:lnTo>
                  <a:lnTo>
                    <a:pt x="314" y="21"/>
                  </a:lnTo>
                  <a:lnTo>
                    <a:pt x="321" y="245"/>
                  </a:lnTo>
                  <a:lnTo>
                    <a:pt x="321" y="290"/>
                  </a:lnTo>
                  <a:lnTo>
                    <a:pt x="298" y="290"/>
                  </a:lnTo>
                  <a:lnTo>
                    <a:pt x="298" y="346"/>
                  </a:lnTo>
                  <a:lnTo>
                    <a:pt x="259" y="339"/>
                  </a:lnTo>
                  <a:lnTo>
                    <a:pt x="243" y="325"/>
                  </a:lnTo>
                  <a:lnTo>
                    <a:pt x="220" y="311"/>
                  </a:lnTo>
                  <a:lnTo>
                    <a:pt x="204" y="311"/>
                  </a:lnTo>
                  <a:lnTo>
                    <a:pt x="188" y="297"/>
                  </a:lnTo>
                  <a:lnTo>
                    <a:pt x="157" y="290"/>
                  </a:lnTo>
                  <a:lnTo>
                    <a:pt x="141" y="283"/>
                  </a:lnTo>
                  <a:lnTo>
                    <a:pt x="125" y="275"/>
                  </a:lnTo>
                  <a:lnTo>
                    <a:pt x="118" y="275"/>
                  </a:lnTo>
                  <a:lnTo>
                    <a:pt x="102" y="261"/>
                  </a:lnTo>
                  <a:lnTo>
                    <a:pt x="86" y="261"/>
                  </a:lnTo>
                  <a:lnTo>
                    <a:pt x="71" y="247"/>
                  </a:lnTo>
                  <a:lnTo>
                    <a:pt x="55" y="247"/>
                  </a:lnTo>
                  <a:lnTo>
                    <a:pt x="8" y="198"/>
                  </a:lnTo>
                  <a:lnTo>
                    <a:pt x="8" y="148"/>
                  </a:lnTo>
                  <a:lnTo>
                    <a:pt x="16" y="141"/>
                  </a:lnTo>
                  <a:lnTo>
                    <a:pt x="8" y="127"/>
                  </a:lnTo>
                  <a:lnTo>
                    <a:pt x="0" y="57"/>
                  </a:lnTo>
                  <a:lnTo>
                    <a:pt x="8" y="50"/>
                  </a:lnTo>
                  <a:lnTo>
                    <a:pt x="8" y="35"/>
                  </a:lnTo>
                  <a:lnTo>
                    <a:pt x="24" y="21"/>
                  </a:lnTo>
                  <a:lnTo>
                    <a:pt x="55" y="0"/>
                  </a:lnTo>
                  <a:close/>
                </a:path>
              </a:pathLst>
            </a:custGeom>
            <a:solidFill>
              <a:srgbClr val="FFFFFF"/>
            </a:solidFill>
            <a:ln w="6350">
              <a:solidFill>
                <a:srgbClr val="1E7FB8"/>
              </a:solidFill>
              <a:prstDash val="solid"/>
              <a:round/>
              <a:headEnd/>
              <a:tailEnd/>
            </a:ln>
          </p:spPr>
          <p:txBody>
            <a:bodyPr/>
            <a:lstStyle/>
            <a:p>
              <a:endParaRPr lang="en-US"/>
            </a:p>
          </p:txBody>
        </p:sp>
        <p:sp>
          <p:nvSpPr>
            <p:cNvPr id="4204" name="Freeform 102"/>
            <p:cNvSpPr>
              <a:spLocks/>
            </p:cNvSpPr>
            <p:nvPr/>
          </p:nvSpPr>
          <p:spPr bwMode="auto">
            <a:xfrm>
              <a:off x="2945" y="1984"/>
              <a:ext cx="78" cy="134"/>
            </a:xfrm>
            <a:custGeom>
              <a:avLst/>
              <a:gdLst>
                <a:gd name="T0" fmla="*/ 7 w 78"/>
                <a:gd name="T1" fmla="*/ 7 h 134"/>
                <a:gd name="T2" fmla="*/ 31 w 78"/>
                <a:gd name="T3" fmla="*/ 0 h 134"/>
                <a:gd name="T4" fmla="*/ 54 w 78"/>
                <a:gd name="T5" fmla="*/ 14 h 134"/>
                <a:gd name="T6" fmla="*/ 54 w 78"/>
                <a:gd name="T7" fmla="*/ 64 h 134"/>
                <a:gd name="T8" fmla="*/ 39 w 78"/>
                <a:gd name="T9" fmla="*/ 71 h 134"/>
                <a:gd name="T10" fmla="*/ 39 w 78"/>
                <a:gd name="T11" fmla="*/ 85 h 134"/>
                <a:gd name="T12" fmla="*/ 78 w 78"/>
                <a:gd name="T13" fmla="*/ 99 h 134"/>
                <a:gd name="T14" fmla="*/ 31 w 78"/>
                <a:gd name="T15" fmla="*/ 134 h 134"/>
                <a:gd name="T16" fmla="*/ 23 w 78"/>
                <a:gd name="T17" fmla="*/ 113 h 134"/>
                <a:gd name="T18" fmla="*/ 7 w 78"/>
                <a:gd name="T19" fmla="*/ 113 h 134"/>
                <a:gd name="T20" fmla="*/ 0 w 78"/>
                <a:gd name="T21" fmla="*/ 99 h 134"/>
                <a:gd name="T22" fmla="*/ 0 w 78"/>
                <a:gd name="T23" fmla="*/ 71 h 134"/>
                <a:gd name="T24" fmla="*/ 7 w 78"/>
                <a:gd name="T25" fmla="*/ 57 h 134"/>
                <a:gd name="T26" fmla="*/ 7 w 78"/>
                <a:gd name="T27" fmla="*/ 7 h 134"/>
                <a:gd name="T28" fmla="*/ 7 w 78"/>
                <a:gd name="T29" fmla="*/ 7 h 134"/>
                <a:gd name="T30" fmla="*/ 7 w 78"/>
                <a:gd name="T31" fmla="*/ 7 h 13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78" h="134">
                  <a:moveTo>
                    <a:pt x="7" y="7"/>
                  </a:moveTo>
                  <a:lnTo>
                    <a:pt x="31" y="0"/>
                  </a:lnTo>
                  <a:lnTo>
                    <a:pt x="54" y="14"/>
                  </a:lnTo>
                  <a:lnTo>
                    <a:pt x="54" y="64"/>
                  </a:lnTo>
                  <a:lnTo>
                    <a:pt x="39" y="71"/>
                  </a:lnTo>
                  <a:lnTo>
                    <a:pt x="39" y="85"/>
                  </a:lnTo>
                  <a:lnTo>
                    <a:pt x="78" y="99"/>
                  </a:lnTo>
                  <a:lnTo>
                    <a:pt x="31" y="134"/>
                  </a:lnTo>
                  <a:lnTo>
                    <a:pt x="23" y="113"/>
                  </a:lnTo>
                  <a:lnTo>
                    <a:pt x="7" y="113"/>
                  </a:lnTo>
                  <a:lnTo>
                    <a:pt x="0" y="99"/>
                  </a:lnTo>
                  <a:lnTo>
                    <a:pt x="0" y="71"/>
                  </a:lnTo>
                  <a:lnTo>
                    <a:pt x="7" y="57"/>
                  </a:lnTo>
                  <a:lnTo>
                    <a:pt x="7" y="7"/>
                  </a:lnTo>
                  <a:close/>
                </a:path>
              </a:pathLst>
            </a:custGeom>
            <a:solidFill>
              <a:srgbClr val="FFFFFF"/>
            </a:solidFill>
            <a:ln w="6350">
              <a:solidFill>
                <a:srgbClr val="272525"/>
              </a:solidFill>
              <a:prstDash val="solid"/>
              <a:round/>
              <a:headEnd/>
              <a:tailEnd/>
            </a:ln>
          </p:spPr>
          <p:txBody>
            <a:bodyPr/>
            <a:lstStyle/>
            <a:p>
              <a:endParaRPr lang="en-US"/>
            </a:p>
          </p:txBody>
        </p:sp>
        <p:sp>
          <p:nvSpPr>
            <p:cNvPr id="4205" name="Freeform 103"/>
            <p:cNvSpPr>
              <a:spLocks/>
            </p:cNvSpPr>
            <p:nvPr/>
          </p:nvSpPr>
          <p:spPr bwMode="auto">
            <a:xfrm>
              <a:off x="2615" y="1991"/>
              <a:ext cx="400" cy="417"/>
            </a:xfrm>
            <a:custGeom>
              <a:avLst/>
              <a:gdLst>
                <a:gd name="T0" fmla="*/ 141 w 400"/>
                <a:gd name="T1" fmla="*/ 36 h 417"/>
                <a:gd name="T2" fmla="*/ 220 w 400"/>
                <a:gd name="T3" fmla="*/ 7 h 417"/>
                <a:gd name="T4" fmla="*/ 337 w 400"/>
                <a:gd name="T5" fmla="*/ 0 h 417"/>
                <a:gd name="T6" fmla="*/ 337 w 400"/>
                <a:gd name="T7" fmla="*/ 50 h 417"/>
                <a:gd name="T8" fmla="*/ 330 w 400"/>
                <a:gd name="T9" fmla="*/ 64 h 417"/>
                <a:gd name="T10" fmla="*/ 330 w 400"/>
                <a:gd name="T11" fmla="*/ 92 h 417"/>
                <a:gd name="T12" fmla="*/ 337 w 400"/>
                <a:gd name="T13" fmla="*/ 106 h 417"/>
                <a:gd name="T14" fmla="*/ 353 w 400"/>
                <a:gd name="T15" fmla="*/ 106 h 417"/>
                <a:gd name="T16" fmla="*/ 361 w 400"/>
                <a:gd name="T17" fmla="*/ 127 h 417"/>
                <a:gd name="T18" fmla="*/ 361 w 400"/>
                <a:gd name="T19" fmla="*/ 142 h 417"/>
                <a:gd name="T20" fmla="*/ 353 w 400"/>
                <a:gd name="T21" fmla="*/ 149 h 417"/>
                <a:gd name="T22" fmla="*/ 369 w 400"/>
                <a:gd name="T23" fmla="*/ 233 h 417"/>
                <a:gd name="T24" fmla="*/ 361 w 400"/>
                <a:gd name="T25" fmla="*/ 240 h 417"/>
                <a:gd name="T26" fmla="*/ 361 w 400"/>
                <a:gd name="T27" fmla="*/ 290 h 417"/>
                <a:gd name="T28" fmla="*/ 400 w 400"/>
                <a:gd name="T29" fmla="*/ 332 h 417"/>
                <a:gd name="T30" fmla="*/ 384 w 400"/>
                <a:gd name="T31" fmla="*/ 339 h 417"/>
                <a:gd name="T32" fmla="*/ 353 w 400"/>
                <a:gd name="T33" fmla="*/ 360 h 417"/>
                <a:gd name="T34" fmla="*/ 345 w 400"/>
                <a:gd name="T35" fmla="*/ 360 h 417"/>
                <a:gd name="T36" fmla="*/ 314 w 400"/>
                <a:gd name="T37" fmla="*/ 389 h 417"/>
                <a:gd name="T38" fmla="*/ 306 w 400"/>
                <a:gd name="T39" fmla="*/ 389 h 417"/>
                <a:gd name="T40" fmla="*/ 275 w 400"/>
                <a:gd name="T41" fmla="*/ 403 h 417"/>
                <a:gd name="T42" fmla="*/ 267 w 400"/>
                <a:gd name="T43" fmla="*/ 403 h 417"/>
                <a:gd name="T44" fmla="*/ 251 w 400"/>
                <a:gd name="T45" fmla="*/ 417 h 417"/>
                <a:gd name="T46" fmla="*/ 235 w 400"/>
                <a:gd name="T47" fmla="*/ 389 h 417"/>
                <a:gd name="T48" fmla="*/ 212 w 400"/>
                <a:gd name="T49" fmla="*/ 375 h 417"/>
                <a:gd name="T50" fmla="*/ 204 w 400"/>
                <a:gd name="T51" fmla="*/ 375 h 417"/>
                <a:gd name="T52" fmla="*/ 141 w 400"/>
                <a:gd name="T53" fmla="*/ 325 h 417"/>
                <a:gd name="T54" fmla="*/ 87 w 400"/>
                <a:gd name="T55" fmla="*/ 283 h 417"/>
                <a:gd name="T56" fmla="*/ 0 w 400"/>
                <a:gd name="T57" fmla="*/ 212 h 417"/>
                <a:gd name="T58" fmla="*/ 16 w 400"/>
                <a:gd name="T59" fmla="*/ 191 h 417"/>
                <a:gd name="T60" fmla="*/ 118 w 400"/>
                <a:gd name="T61" fmla="*/ 127 h 417"/>
                <a:gd name="T62" fmla="*/ 126 w 400"/>
                <a:gd name="T63" fmla="*/ 106 h 417"/>
                <a:gd name="T64" fmla="*/ 149 w 400"/>
                <a:gd name="T65" fmla="*/ 99 h 417"/>
                <a:gd name="T66" fmla="*/ 149 w 400"/>
                <a:gd name="T67" fmla="*/ 92 h 417"/>
                <a:gd name="T68" fmla="*/ 134 w 400"/>
                <a:gd name="T69" fmla="*/ 78 h 417"/>
                <a:gd name="T70" fmla="*/ 141 w 400"/>
                <a:gd name="T71" fmla="*/ 36 h 417"/>
                <a:gd name="T72" fmla="*/ 141 w 400"/>
                <a:gd name="T73" fmla="*/ 36 h 41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00" h="417">
                  <a:moveTo>
                    <a:pt x="141" y="36"/>
                  </a:moveTo>
                  <a:lnTo>
                    <a:pt x="220" y="7"/>
                  </a:lnTo>
                  <a:lnTo>
                    <a:pt x="337" y="0"/>
                  </a:lnTo>
                  <a:lnTo>
                    <a:pt x="337" y="50"/>
                  </a:lnTo>
                  <a:lnTo>
                    <a:pt x="330" y="64"/>
                  </a:lnTo>
                  <a:lnTo>
                    <a:pt x="330" y="92"/>
                  </a:lnTo>
                  <a:lnTo>
                    <a:pt x="337" y="106"/>
                  </a:lnTo>
                  <a:lnTo>
                    <a:pt x="353" y="106"/>
                  </a:lnTo>
                  <a:lnTo>
                    <a:pt x="361" y="127"/>
                  </a:lnTo>
                  <a:lnTo>
                    <a:pt x="361" y="142"/>
                  </a:lnTo>
                  <a:lnTo>
                    <a:pt x="353" y="149"/>
                  </a:lnTo>
                  <a:lnTo>
                    <a:pt x="369" y="233"/>
                  </a:lnTo>
                  <a:lnTo>
                    <a:pt x="361" y="240"/>
                  </a:lnTo>
                  <a:lnTo>
                    <a:pt x="361" y="290"/>
                  </a:lnTo>
                  <a:lnTo>
                    <a:pt x="400" y="332"/>
                  </a:lnTo>
                  <a:lnTo>
                    <a:pt x="384" y="339"/>
                  </a:lnTo>
                  <a:lnTo>
                    <a:pt x="353" y="360"/>
                  </a:lnTo>
                  <a:lnTo>
                    <a:pt x="345" y="360"/>
                  </a:lnTo>
                  <a:lnTo>
                    <a:pt x="314" y="389"/>
                  </a:lnTo>
                  <a:lnTo>
                    <a:pt x="306" y="389"/>
                  </a:lnTo>
                  <a:lnTo>
                    <a:pt x="275" y="403"/>
                  </a:lnTo>
                  <a:lnTo>
                    <a:pt x="267" y="403"/>
                  </a:lnTo>
                  <a:lnTo>
                    <a:pt x="251" y="417"/>
                  </a:lnTo>
                  <a:lnTo>
                    <a:pt x="235" y="389"/>
                  </a:lnTo>
                  <a:lnTo>
                    <a:pt x="212" y="375"/>
                  </a:lnTo>
                  <a:lnTo>
                    <a:pt x="204" y="375"/>
                  </a:lnTo>
                  <a:lnTo>
                    <a:pt x="141" y="325"/>
                  </a:lnTo>
                  <a:lnTo>
                    <a:pt x="87" y="283"/>
                  </a:lnTo>
                  <a:lnTo>
                    <a:pt x="0" y="212"/>
                  </a:lnTo>
                  <a:lnTo>
                    <a:pt x="16" y="191"/>
                  </a:lnTo>
                  <a:lnTo>
                    <a:pt x="118" y="127"/>
                  </a:lnTo>
                  <a:lnTo>
                    <a:pt x="126" y="106"/>
                  </a:lnTo>
                  <a:lnTo>
                    <a:pt x="149" y="99"/>
                  </a:lnTo>
                  <a:lnTo>
                    <a:pt x="149" y="92"/>
                  </a:lnTo>
                  <a:lnTo>
                    <a:pt x="134" y="78"/>
                  </a:lnTo>
                  <a:lnTo>
                    <a:pt x="141" y="36"/>
                  </a:lnTo>
                  <a:close/>
                </a:path>
              </a:pathLst>
            </a:custGeom>
            <a:solidFill>
              <a:srgbClr val="FFFFFF"/>
            </a:solidFill>
            <a:ln w="6350">
              <a:solidFill>
                <a:srgbClr val="272525"/>
              </a:solidFill>
              <a:prstDash val="solid"/>
              <a:round/>
              <a:headEnd/>
              <a:tailEnd/>
            </a:ln>
          </p:spPr>
          <p:txBody>
            <a:bodyPr/>
            <a:lstStyle/>
            <a:p>
              <a:endParaRPr lang="en-US"/>
            </a:p>
          </p:txBody>
        </p:sp>
        <p:sp>
          <p:nvSpPr>
            <p:cNvPr id="4206" name="Freeform 104"/>
            <p:cNvSpPr>
              <a:spLocks/>
            </p:cNvSpPr>
            <p:nvPr/>
          </p:nvSpPr>
          <p:spPr bwMode="auto">
            <a:xfrm>
              <a:off x="2529" y="2027"/>
              <a:ext cx="235" cy="176"/>
            </a:xfrm>
            <a:custGeom>
              <a:avLst/>
              <a:gdLst>
                <a:gd name="T0" fmla="*/ 227 w 235"/>
                <a:gd name="T1" fmla="*/ 0 h 176"/>
                <a:gd name="T2" fmla="*/ 220 w 235"/>
                <a:gd name="T3" fmla="*/ 42 h 176"/>
                <a:gd name="T4" fmla="*/ 235 w 235"/>
                <a:gd name="T5" fmla="*/ 56 h 176"/>
                <a:gd name="T6" fmla="*/ 235 w 235"/>
                <a:gd name="T7" fmla="*/ 63 h 176"/>
                <a:gd name="T8" fmla="*/ 212 w 235"/>
                <a:gd name="T9" fmla="*/ 70 h 176"/>
                <a:gd name="T10" fmla="*/ 204 w 235"/>
                <a:gd name="T11" fmla="*/ 91 h 176"/>
                <a:gd name="T12" fmla="*/ 102 w 235"/>
                <a:gd name="T13" fmla="*/ 155 h 176"/>
                <a:gd name="T14" fmla="*/ 86 w 235"/>
                <a:gd name="T15" fmla="*/ 176 h 176"/>
                <a:gd name="T16" fmla="*/ 0 w 235"/>
                <a:gd name="T17" fmla="*/ 169 h 176"/>
                <a:gd name="T18" fmla="*/ 16 w 235"/>
                <a:gd name="T19" fmla="*/ 162 h 176"/>
                <a:gd name="T20" fmla="*/ 71 w 235"/>
                <a:gd name="T21" fmla="*/ 120 h 176"/>
                <a:gd name="T22" fmla="*/ 86 w 235"/>
                <a:gd name="T23" fmla="*/ 63 h 176"/>
                <a:gd name="T24" fmla="*/ 110 w 235"/>
                <a:gd name="T25" fmla="*/ 42 h 176"/>
                <a:gd name="T26" fmla="*/ 157 w 235"/>
                <a:gd name="T27" fmla="*/ 0 h 176"/>
                <a:gd name="T28" fmla="*/ 227 w 235"/>
                <a:gd name="T29" fmla="*/ 0 h 176"/>
                <a:gd name="T30" fmla="*/ 227 w 235"/>
                <a:gd name="T31" fmla="*/ 0 h 176"/>
                <a:gd name="T32" fmla="*/ 227 w 235"/>
                <a:gd name="T33" fmla="*/ 0 h 1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5" h="176">
                  <a:moveTo>
                    <a:pt x="227" y="0"/>
                  </a:moveTo>
                  <a:lnTo>
                    <a:pt x="220" y="42"/>
                  </a:lnTo>
                  <a:lnTo>
                    <a:pt x="235" y="56"/>
                  </a:lnTo>
                  <a:lnTo>
                    <a:pt x="235" y="63"/>
                  </a:lnTo>
                  <a:lnTo>
                    <a:pt x="212" y="70"/>
                  </a:lnTo>
                  <a:lnTo>
                    <a:pt x="204" y="91"/>
                  </a:lnTo>
                  <a:lnTo>
                    <a:pt x="102" y="155"/>
                  </a:lnTo>
                  <a:lnTo>
                    <a:pt x="86" y="176"/>
                  </a:lnTo>
                  <a:lnTo>
                    <a:pt x="0" y="169"/>
                  </a:lnTo>
                  <a:lnTo>
                    <a:pt x="16" y="162"/>
                  </a:lnTo>
                  <a:lnTo>
                    <a:pt x="71" y="120"/>
                  </a:lnTo>
                  <a:lnTo>
                    <a:pt x="86" y="63"/>
                  </a:lnTo>
                  <a:lnTo>
                    <a:pt x="110" y="42"/>
                  </a:lnTo>
                  <a:lnTo>
                    <a:pt x="157" y="0"/>
                  </a:lnTo>
                  <a:lnTo>
                    <a:pt x="227" y="0"/>
                  </a:lnTo>
                  <a:close/>
                </a:path>
              </a:pathLst>
            </a:custGeom>
            <a:solidFill>
              <a:srgbClr val="FFFFFF"/>
            </a:solidFill>
            <a:ln w="6350">
              <a:solidFill>
                <a:srgbClr val="272525"/>
              </a:solidFill>
              <a:prstDash val="solid"/>
              <a:round/>
              <a:headEnd/>
              <a:tailEnd/>
            </a:ln>
          </p:spPr>
          <p:txBody>
            <a:bodyPr/>
            <a:lstStyle/>
            <a:p>
              <a:endParaRPr lang="en-US"/>
            </a:p>
          </p:txBody>
        </p:sp>
        <p:sp>
          <p:nvSpPr>
            <p:cNvPr id="4207" name="Freeform 105"/>
            <p:cNvSpPr>
              <a:spLocks/>
            </p:cNvSpPr>
            <p:nvPr/>
          </p:nvSpPr>
          <p:spPr bwMode="auto">
            <a:xfrm>
              <a:off x="2945" y="2556"/>
              <a:ext cx="172" cy="240"/>
            </a:xfrm>
            <a:custGeom>
              <a:avLst/>
              <a:gdLst>
                <a:gd name="T0" fmla="*/ 0 w 172"/>
                <a:gd name="T1" fmla="*/ 191 h 240"/>
                <a:gd name="T2" fmla="*/ 31 w 172"/>
                <a:gd name="T3" fmla="*/ 148 h 240"/>
                <a:gd name="T4" fmla="*/ 47 w 172"/>
                <a:gd name="T5" fmla="*/ 155 h 240"/>
                <a:gd name="T6" fmla="*/ 101 w 172"/>
                <a:gd name="T7" fmla="*/ 99 h 240"/>
                <a:gd name="T8" fmla="*/ 101 w 172"/>
                <a:gd name="T9" fmla="*/ 85 h 240"/>
                <a:gd name="T10" fmla="*/ 125 w 172"/>
                <a:gd name="T11" fmla="*/ 50 h 240"/>
                <a:gd name="T12" fmla="*/ 117 w 172"/>
                <a:gd name="T13" fmla="*/ 0 h 240"/>
                <a:gd name="T14" fmla="*/ 117 w 172"/>
                <a:gd name="T15" fmla="*/ 0 h 240"/>
                <a:gd name="T16" fmla="*/ 148 w 172"/>
                <a:gd name="T17" fmla="*/ 28 h 240"/>
                <a:gd name="T18" fmla="*/ 141 w 172"/>
                <a:gd name="T19" fmla="*/ 42 h 240"/>
                <a:gd name="T20" fmla="*/ 148 w 172"/>
                <a:gd name="T21" fmla="*/ 57 h 240"/>
                <a:gd name="T22" fmla="*/ 156 w 172"/>
                <a:gd name="T23" fmla="*/ 71 h 240"/>
                <a:gd name="T24" fmla="*/ 148 w 172"/>
                <a:gd name="T25" fmla="*/ 71 h 240"/>
                <a:gd name="T26" fmla="*/ 141 w 172"/>
                <a:gd name="T27" fmla="*/ 71 h 240"/>
                <a:gd name="T28" fmla="*/ 141 w 172"/>
                <a:gd name="T29" fmla="*/ 78 h 240"/>
                <a:gd name="T30" fmla="*/ 164 w 172"/>
                <a:gd name="T31" fmla="*/ 113 h 240"/>
                <a:gd name="T32" fmla="*/ 148 w 172"/>
                <a:gd name="T33" fmla="*/ 169 h 240"/>
                <a:gd name="T34" fmla="*/ 172 w 172"/>
                <a:gd name="T35" fmla="*/ 233 h 240"/>
                <a:gd name="T36" fmla="*/ 172 w 172"/>
                <a:gd name="T37" fmla="*/ 240 h 240"/>
                <a:gd name="T38" fmla="*/ 125 w 172"/>
                <a:gd name="T39" fmla="*/ 240 h 240"/>
                <a:gd name="T40" fmla="*/ 39 w 172"/>
                <a:gd name="T41" fmla="*/ 240 h 240"/>
                <a:gd name="T42" fmla="*/ 31 w 172"/>
                <a:gd name="T43" fmla="*/ 226 h 240"/>
                <a:gd name="T44" fmla="*/ 0 w 172"/>
                <a:gd name="T45" fmla="*/ 191 h 240"/>
                <a:gd name="T46" fmla="*/ 0 w 172"/>
                <a:gd name="T47" fmla="*/ 191 h 240"/>
                <a:gd name="T48" fmla="*/ 0 w 172"/>
                <a:gd name="T49" fmla="*/ 191 h 24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72" h="240">
                  <a:moveTo>
                    <a:pt x="0" y="191"/>
                  </a:moveTo>
                  <a:lnTo>
                    <a:pt x="31" y="148"/>
                  </a:lnTo>
                  <a:lnTo>
                    <a:pt x="47" y="155"/>
                  </a:lnTo>
                  <a:lnTo>
                    <a:pt x="101" y="99"/>
                  </a:lnTo>
                  <a:lnTo>
                    <a:pt x="101" y="85"/>
                  </a:lnTo>
                  <a:lnTo>
                    <a:pt x="125" y="50"/>
                  </a:lnTo>
                  <a:lnTo>
                    <a:pt x="117" y="0"/>
                  </a:lnTo>
                  <a:lnTo>
                    <a:pt x="148" y="28"/>
                  </a:lnTo>
                  <a:lnTo>
                    <a:pt x="141" y="42"/>
                  </a:lnTo>
                  <a:lnTo>
                    <a:pt x="148" y="57"/>
                  </a:lnTo>
                  <a:lnTo>
                    <a:pt x="156" y="71"/>
                  </a:lnTo>
                  <a:lnTo>
                    <a:pt x="148" y="71"/>
                  </a:lnTo>
                  <a:lnTo>
                    <a:pt x="141" y="71"/>
                  </a:lnTo>
                  <a:lnTo>
                    <a:pt x="141" y="78"/>
                  </a:lnTo>
                  <a:lnTo>
                    <a:pt x="164" y="113"/>
                  </a:lnTo>
                  <a:lnTo>
                    <a:pt x="148" y="169"/>
                  </a:lnTo>
                  <a:lnTo>
                    <a:pt x="172" y="233"/>
                  </a:lnTo>
                  <a:lnTo>
                    <a:pt x="172" y="240"/>
                  </a:lnTo>
                  <a:lnTo>
                    <a:pt x="125" y="240"/>
                  </a:lnTo>
                  <a:lnTo>
                    <a:pt x="39" y="240"/>
                  </a:lnTo>
                  <a:lnTo>
                    <a:pt x="31" y="226"/>
                  </a:lnTo>
                  <a:lnTo>
                    <a:pt x="0" y="191"/>
                  </a:lnTo>
                  <a:close/>
                </a:path>
              </a:pathLst>
            </a:custGeom>
            <a:solidFill>
              <a:srgbClr val="ED1C24"/>
            </a:solidFill>
            <a:ln w="6350">
              <a:solidFill>
                <a:srgbClr val="272525"/>
              </a:solidFill>
              <a:prstDash val="solid"/>
              <a:round/>
              <a:headEnd/>
              <a:tailEnd/>
            </a:ln>
          </p:spPr>
          <p:txBody>
            <a:bodyPr/>
            <a:lstStyle/>
            <a:p>
              <a:endParaRPr lang="en-US"/>
            </a:p>
          </p:txBody>
        </p:sp>
        <p:sp>
          <p:nvSpPr>
            <p:cNvPr id="4208" name="Freeform 106"/>
            <p:cNvSpPr>
              <a:spLocks/>
            </p:cNvSpPr>
            <p:nvPr/>
          </p:nvSpPr>
          <p:spPr bwMode="auto">
            <a:xfrm>
              <a:off x="2945" y="2556"/>
              <a:ext cx="172" cy="240"/>
            </a:xfrm>
            <a:custGeom>
              <a:avLst/>
              <a:gdLst>
                <a:gd name="T0" fmla="*/ 0 w 172"/>
                <a:gd name="T1" fmla="*/ 191 h 240"/>
                <a:gd name="T2" fmla="*/ 31 w 172"/>
                <a:gd name="T3" fmla="*/ 148 h 240"/>
                <a:gd name="T4" fmla="*/ 47 w 172"/>
                <a:gd name="T5" fmla="*/ 155 h 240"/>
                <a:gd name="T6" fmla="*/ 101 w 172"/>
                <a:gd name="T7" fmla="*/ 99 h 240"/>
                <a:gd name="T8" fmla="*/ 101 w 172"/>
                <a:gd name="T9" fmla="*/ 85 h 240"/>
                <a:gd name="T10" fmla="*/ 125 w 172"/>
                <a:gd name="T11" fmla="*/ 50 h 240"/>
                <a:gd name="T12" fmla="*/ 117 w 172"/>
                <a:gd name="T13" fmla="*/ 0 h 240"/>
                <a:gd name="T14" fmla="*/ 117 w 172"/>
                <a:gd name="T15" fmla="*/ 0 h 240"/>
                <a:gd name="T16" fmla="*/ 148 w 172"/>
                <a:gd name="T17" fmla="*/ 28 h 240"/>
                <a:gd name="T18" fmla="*/ 141 w 172"/>
                <a:gd name="T19" fmla="*/ 42 h 240"/>
                <a:gd name="T20" fmla="*/ 148 w 172"/>
                <a:gd name="T21" fmla="*/ 57 h 240"/>
                <a:gd name="T22" fmla="*/ 156 w 172"/>
                <a:gd name="T23" fmla="*/ 71 h 240"/>
                <a:gd name="T24" fmla="*/ 141 w 172"/>
                <a:gd name="T25" fmla="*/ 71 h 240"/>
                <a:gd name="T26" fmla="*/ 141 w 172"/>
                <a:gd name="T27" fmla="*/ 78 h 240"/>
                <a:gd name="T28" fmla="*/ 164 w 172"/>
                <a:gd name="T29" fmla="*/ 113 h 240"/>
                <a:gd name="T30" fmla="*/ 148 w 172"/>
                <a:gd name="T31" fmla="*/ 169 h 240"/>
                <a:gd name="T32" fmla="*/ 172 w 172"/>
                <a:gd name="T33" fmla="*/ 233 h 240"/>
                <a:gd name="T34" fmla="*/ 172 w 172"/>
                <a:gd name="T35" fmla="*/ 240 h 240"/>
                <a:gd name="T36" fmla="*/ 125 w 172"/>
                <a:gd name="T37" fmla="*/ 240 h 240"/>
                <a:gd name="T38" fmla="*/ 39 w 172"/>
                <a:gd name="T39" fmla="*/ 240 h 240"/>
                <a:gd name="T40" fmla="*/ 31 w 172"/>
                <a:gd name="T41" fmla="*/ 226 h 240"/>
                <a:gd name="T42" fmla="*/ 0 w 172"/>
                <a:gd name="T43" fmla="*/ 191 h 240"/>
                <a:gd name="T44" fmla="*/ 0 w 172"/>
                <a:gd name="T45" fmla="*/ 191 h 24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72" h="240">
                  <a:moveTo>
                    <a:pt x="0" y="191"/>
                  </a:moveTo>
                  <a:lnTo>
                    <a:pt x="31" y="148"/>
                  </a:lnTo>
                  <a:lnTo>
                    <a:pt x="47" y="155"/>
                  </a:lnTo>
                  <a:lnTo>
                    <a:pt x="101" y="99"/>
                  </a:lnTo>
                  <a:lnTo>
                    <a:pt x="101" y="85"/>
                  </a:lnTo>
                  <a:lnTo>
                    <a:pt x="125" y="50"/>
                  </a:lnTo>
                  <a:lnTo>
                    <a:pt x="117" y="0"/>
                  </a:lnTo>
                  <a:lnTo>
                    <a:pt x="148" y="28"/>
                  </a:lnTo>
                  <a:lnTo>
                    <a:pt x="141" y="42"/>
                  </a:lnTo>
                  <a:lnTo>
                    <a:pt x="148" y="57"/>
                  </a:lnTo>
                  <a:lnTo>
                    <a:pt x="156" y="71"/>
                  </a:lnTo>
                  <a:lnTo>
                    <a:pt x="141" y="71"/>
                  </a:lnTo>
                  <a:lnTo>
                    <a:pt x="141" y="78"/>
                  </a:lnTo>
                  <a:lnTo>
                    <a:pt x="164" y="113"/>
                  </a:lnTo>
                  <a:lnTo>
                    <a:pt x="148" y="169"/>
                  </a:lnTo>
                  <a:lnTo>
                    <a:pt x="172" y="233"/>
                  </a:lnTo>
                  <a:lnTo>
                    <a:pt x="172" y="240"/>
                  </a:lnTo>
                  <a:lnTo>
                    <a:pt x="125" y="240"/>
                  </a:lnTo>
                  <a:lnTo>
                    <a:pt x="39" y="240"/>
                  </a:lnTo>
                  <a:lnTo>
                    <a:pt x="31" y="226"/>
                  </a:lnTo>
                  <a:lnTo>
                    <a:pt x="0" y="191"/>
                  </a:lnTo>
                  <a:close/>
                </a:path>
              </a:pathLst>
            </a:custGeom>
            <a:noFill/>
            <a:ln w="6350">
              <a:solidFill>
                <a:srgbClr val="272525"/>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09" name="Freeform 107" descr="Dark upward diagonal"/>
            <p:cNvSpPr>
              <a:spLocks/>
            </p:cNvSpPr>
            <p:nvPr/>
          </p:nvSpPr>
          <p:spPr bwMode="auto">
            <a:xfrm>
              <a:off x="3384" y="2907"/>
              <a:ext cx="23" cy="30"/>
            </a:xfrm>
            <a:custGeom>
              <a:avLst/>
              <a:gdLst>
                <a:gd name="T0" fmla="*/ 1 w 23"/>
                <a:gd name="T1" fmla="*/ 0 h 30"/>
                <a:gd name="T2" fmla="*/ 23 w 23"/>
                <a:gd name="T3" fmla="*/ 2 h 30"/>
                <a:gd name="T4" fmla="*/ 23 w 23"/>
                <a:gd name="T5" fmla="*/ 23 h 30"/>
                <a:gd name="T6" fmla="*/ 15 w 23"/>
                <a:gd name="T7" fmla="*/ 30 h 30"/>
                <a:gd name="T8" fmla="*/ 0 w 23"/>
                <a:gd name="T9" fmla="*/ 23 h 30"/>
                <a:gd name="T10" fmla="*/ 1 w 23"/>
                <a:gd name="T11" fmla="*/ 0 h 30"/>
                <a:gd name="T12" fmla="*/ 1 w 23"/>
                <a:gd name="T13" fmla="*/ 0 h 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30">
                  <a:moveTo>
                    <a:pt x="1" y="0"/>
                  </a:moveTo>
                  <a:lnTo>
                    <a:pt x="23" y="2"/>
                  </a:lnTo>
                  <a:lnTo>
                    <a:pt x="23" y="23"/>
                  </a:lnTo>
                  <a:lnTo>
                    <a:pt x="15" y="30"/>
                  </a:lnTo>
                  <a:lnTo>
                    <a:pt x="0" y="23"/>
                  </a:lnTo>
                  <a:lnTo>
                    <a:pt x="1" y="0"/>
                  </a:lnTo>
                  <a:close/>
                </a:path>
              </a:pathLst>
            </a:custGeom>
            <a:pattFill prst="dkUpDiag">
              <a:fgClr>
                <a:srgbClr val="ED1C24"/>
              </a:fgClr>
              <a:bgClr>
                <a:srgbClr val="FFFFFF"/>
              </a:bgClr>
            </a:pattFill>
            <a:ln w="6350">
              <a:solidFill>
                <a:srgbClr val="272525"/>
              </a:solidFill>
              <a:prstDash val="solid"/>
              <a:round/>
              <a:headEnd/>
              <a:tailEnd/>
            </a:ln>
          </p:spPr>
          <p:txBody>
            <a:bodyPr/>
            <a:lstStyle/>
            <a:p>
              <a:endParaRPr lang="en-US"/>
            </a:p>
          </p:txBody>
        </p:sp>
        <p:sp>
          <p:nvSpPr>
            <p:cNvPr id="4210" name="Freeform 108" descr="Dark upward diagonal"/>
            <p:cNvSpPr>
              <a:spLocks/>
            </p:cNvSpPr>
            <p:nvPr/>
          </p:nvSpPr>
          <p:spPr bwMode="auto">
            <a:xfrm>
              <a:off x="3023" y="2987"/>
              <a:ext cx="259" cy="282"/>
            </a:xfrm>
            <a:custGeom>
              <a:avLst/>
              <a:gdLst>
                <a:gd name="T0" fmla="*/ 6 w 259"/>
                <a:gd name="T1" fmla="*/ 0 h 282"/>
                <a:gd name="T2" fmla="*/ 39 w 259"/>
                <a:gd name="T3" fmla="*/ 0 h 282"/>
                <a:gd name="T4" fmla="*/ 102 w 259"/>
                <a:gd name="T5" fmla="*/ 0 h 282"/>
                <a:gd name="T6" fmla="*/ 133 w 259"/>
                <a:gd name="T7" fmla="*/ 49 h 282"/>
                <a:gd name="T8" fmla="*/ 165 w 259"/>
                <a:gd name="T9" fmla="*/ 49 h 282"/>
                <a:gd name="T10" fmla="*/ 180 w 259"/>
                <a:gd name="T11" fmla="*/ 35 h 282"/>
                <a:gd name="T12" fmla="*/ 196 w 259"/>
                <a:gd name="T13" fmla="*/ 35 h 282"/>
                <a:gd name="T14" fmla="*/ 219 w 259"/>
                <a:gd name="T15" fmla="*/ 98 h 282"/>
                <a:gd name="T16" fmla="*/ 212 w 259"/>
                <a:gd name="T17" fmla="*/ 120 h 282"/>
                <a:gd name="T18" fmla="*/ 259 w 259"/>
                <a:gd name="T19" fmla="*/ 120 h 282"/>
                <a:gd name="T20" fmla="*/ 259 w 259"/>
                <a:gd name="T21" fmla="*/ 169 h 282"/>
                <a:gd name="T22" fmla="*/ 212 w 259"/>
                <a:gd name="T23" fmla="*/ 169 h 282"/>
                <a:gd name="T24" fmla="*/ 212 w 259"/>
                <a:gd name="T25" fmla="*/ 247 h 282"/>
                <a:gd name="T26" fmla="*/ 243 w 259"/>
                <a:gd name="T27" fmla="*/ 282 h 282"/>
                <a:gd name="T28" fmla="*/ 188 w 259"/>
                <a:gd name="T29" fmla="*/ 282 h 282"/>
                <a:gd name="T30" fmla="*/ 141 w 259"/>
                <a:gd name="T31" fmla="*/ 275 h 282"/>
                <a:gd name="T32" fmla="*/ 0 w 259"/>
                <a:gd name="T33" fmla="*/ 261 h 282"/>
                <a:gd name="T34" fmla="*/ 0 w 259"/>
                <a:gd name="T35" fmla="*/ 233 h 282"/>
                <a:gd name="T36" fmla="*/ 16 w 259"/>
                <a:gd name="T37" fmla="*/ 226 h 282"/>
                <a:gd name="T38" fmla="*/ 16 w 259"/>
                <a:gd name="T39" fmla="*/ 183 h 282"/>
                <a:gd name="T40" fmla="*/ 39 w 259"/>
                <a:gd name="T41" fmla="*/ 155 h 282"/>
                <a:gd name="T42" fmla="*/ 23 w 259"/>
                <a:gd name="T43" fmla="*/ 63 h 282"/>
                <a:gd name="T44" fmla="*/ 23 w 259"/>
                <a:gd name="T45" fmla="*/ 28 h 282"/>
                <a:gd name="T46" fmla="*/ 16 w 259"/>
                <a:gd name="T47" fmla="*/ 14 h 282"/>
                <a:gd name="T48" fmla="*/ 16 w 259"/>
                <a:gd name="T49" fmla="*/ 14 h 282"/>
                <a:gd name="T50" fmla="*/ 6 w 259"/>
                <a:gd name="T51" fmla="*/ 0 h 282"/>
                <a:gd name="T52" fmla="*/ 6 w 259"/>
                <a:gd name="T53" fmla="*/ 0 h 28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59" h="282">
                  <a:moveTo>
                    <a:pt x="6" y="0"/>
                  </a:moveTo>
                  <a:lnTo>
                    <a:pt x="39" y="0"/>
                  </a:lnTo>
                  <a:lnTo>
                    <a:pt x="102" y="0"/>
                  </a:lnTo>
                  <a:lnTo>
                    <a:pt x="133" y="49"/>
                  </a:lnTo>
                  <a:lnTo>
                    <a:pt x="165" y="49"/>
                  </a:lnTo>
                  <a:lnTo>
                    <a:pt x="180" y="35"/>
                  </a:lnTo>
                  <a:lnTo>
                    <a:pt x="196" y="35"/>
                  </a:lnTo>
                  <a:lnTo>
                    <a:pt x="219" y="98"/>
                  </a:lnTo>
                  <a:lnTo>
                    <a:pt x="212" y="120"/>
                  </a:lnTo>
                  <a:lnTo>
                    <a:pt x="259" y="120"/>
                  </a:lnTo>
                  <a:lnTo>
                    <a:pt x="259" y="169"/>
                  </a:lnTo>
                  <a:lnTo>
                    <a:pt x="212" y="169"/>
                  </a:lnTo>
                  <a:lnTo>
                    <a:pt x="212" y="247"/>
                  </a:lnTo>
                  <a:lnTo>
                    <a:pt x="243" y="282"/>
                  </a:lnTo>
                  <a:lnTo>
                    <a:pt x="188" y="282"/>
                  </a:lnTo>
                  <a:lnTo>
                    <a:pt x="141" y="275"/>
                  </a:lnTo>
                  <a:lnTo>
                    <a:pt x="0" y="261"/>
                  </a:lnTo>
                  <a:lnTo>
                    <a:pt x="0" y="233"/>
                  </a:lnTo>
                  <a:lnTo>
                    <a:pt x="16" y="226"/>
                  </a:lnTo>
                  <a:lnTo>
                    <a:pt x="16" y="183"/>
                  </a:lnTo>
                  <a:lnTo>
                    <a:pt x="39" y="155"/>
                  </a:lnTo>
                  <a:lnTo>
                    <a:pt x="23" y="63"/>
                  </a:lnTo>
                  <a:lnTo>
                    <a:pt x="23" y="28"/>
                  </a:lnTo>
                  <a:lnTo>
                    <a:pt x="16" y="14"/>
                  </a:lnTo>
                  <a:lnTo>
                    <a:pt x="6" y="0"/>
                  </a:lnTo>
                  <a:close/>
                </a:path>
              </a:pathLst>
            </a:custGeom>
            <a:pattFill prst="dkUpDiag">
              <a:fgClr>
                <a:srgbClr val="ED1C24"/>
              </a:fgClr>
              <a:bgClr>
                <a:srgbClr val="FFFFFF"/>
              </a:bgClr>
            </a:pattFill>
            <a:ln w="6350" cap="flat" cmpd="sng">
              <a:solidFill>
                <a:srgbClr val="272525"/>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211" name="Freeform 109" descr="Dark upward diagonal"/>
            <p:cNvSpPr>
              <a:spLocks/>
            </p:cNvSpPr>
            <p:nvPr/>
          </p:nvSpPr>
          <p:spPr bwMode="auto">
            <a:xfrm>
              <a:off x="2725" y="2598"/>
              <a:ext cx="71" cy="135"/>
            </a:xfrm>
            <a:custGeom>
              <a:avLst/>
              <a:gdLst>
                <a:gd name="T0" fmla="*/ 8 w 71"/>
                <a:gd name="T1" fmla="*/ 135 h 135"/>
                <a:gd name="T2" fmla="*/ 0 w 71"/>
                <a:gd name="T3" fmla="*/ 92 h 135"/>
                <a:gd name="T4" fmla="*/ 8 w 71"/>
                <a:gd name="T5" fmla="*/ 64 h 135"/>
                <a:gd name="T6" fmla="*/ 8 w 71"/>
                <a:gd name="T7" fmla="*/ 36 h 135"/>
                <a:gd name="T8" fmla="*/ 8 w 71"/>
                <a:gd name="T9" fmla="*/ 15 h 135"/>
                <a:gd name="T10" fmla="*/ 8 w 71"/>
                <a:gd name="T11" fmla="*/ 0 h 135"/>
                <a:gd name="T12" fmla="*/ 63 w 71"/>
                <a:gd name="T13" fmla="*/ 8 h 135"/>
                <a:gd name="T14" fmla="*/ 71 w 71"/>
                <a:gd name="T15" fmla="*/ 15 h 135"/>
                <a:gd name="T16" fmla="*/ 71 w 71"/>
                <a:gd name="T17" fmla="*/ 71 h 135"/>
                <a:gd name="T18" fmla="*/ 71 w 71"/>
                <a:gd name="T19" fmla="*/ 127 h 135"/>
                <a:gd name="T20" fmla="*/ 8 w 71"/>
                <a:gd name="T21" fmla="*/ 135 h 135"/>
                <a:gd name="T22" fmla="*/ 8 w 71"/>
                <a:gd name="T23" fmla="*/ 135 h 135"/>
                <a:gd name="T24" fmla="*/ 8 w 71"/>
                <a:gd name="T25" fmla="*/ 135 h 1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1" h="135">
                  <a:moveTo>
                    <a:pt x="8" y="135"/>
                  </a:moveTo>
                  <a:lnTo>
                    <a:pt x="0" y="92"/>
                  </a:lnTo>
                  <a:lnTo>
                    <a:pt x="8" y="64"/>
                  </a:lnTo>
                  <a:lnTo>
                    <a:pt x="8" y="36"/>
                  </a:lnTo>
                  <a:lnTo>
                    <a:pt x="8" y="15"/>
                  </a:lnTo>
                  <a:lnTo>
                    <a:pt x="8" y="0"/>
                  </a:lnTo>
                  <a:lnTo>
                    <a:pt x="63" y="8"/>
                  </a:lnTo>
                  <a:lnTo>
                    <a:pt x="71" y="15"/>
                  </a:lnTo>
                  <a:lnTo>
                    <a:pt x="71" y="71"/>
                  </a:lnTo>
                  <a:lnTo>
                    <a:pt x="71" y="127"/>
                  </a:lnTo>
                  <a:lnTo>
                    <a:pt x="8" y="135"/>
                  </a:lnTo>
                  <a:close/>
                </a:path>
              </a:pathLst>
            </a:custGeom>
            <a:pattFill prst="dkUpDiag">
              <a:fgClr>
                <a:srgbClr val="ED1C24"/>
              </a:fgClr>
              <a:bgClr>
                <a:srgbClr val="FFFFFF"/>
              </a:bgClr>
            </a:pattFill>
            <a:ln w="6350" cap="flat" cmpd="sng">
              <a:solidFill>
                <a:srgbClr val="272525"/>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212" name="Freeform 110" descr="Dark upward diagonal"/>
            <p:cNvSpPr>
              <a:spLocks/>
            </p:cNvSpPr>
            <p:nvPr/>
          </p:nvSpPr>
          <p:spPr bwMode="auto">
            <a:xfrm>
              <a:off x="3423" y="3022"/>
              <a:ext cx="86" cy="212"/>
            </a:xfrm>
            <a:custGeom>
              <a:avLst/>
              <a:gdLst>
                <a:gd name="T0" fmla="*/ 0 w 86"/>
                <a:gd name="T1" fmla="*/ 14 h 212"/>
                <a:gd name="T2" fmla="*/ 15 w 86"/>
                <a:gd name="T3" fmla="*/ 21 h 212"/>
                <a:gd name="T4" fmla="*/ 39 w 86"/>
                <a:gd name="T5" fmla="*/ 49 h 212"/>
                <a:gd name="T6" fmla="*/ 15 w 86"/>
                <a:gd name="T7" fmla="*/ 120 h 212"/>
                <a:gd name="T8" fmla="*/ 37 w 86"/>
                <a:gd name="T9" fmla="*/ 162 h 212"/>
                <a:gd name="T10" fmla="*/ 47 w 86"/>
                <a:gd name="T11" fmla="*/ 162 h 212"/>
                <a:gd name="T12" fmla="*/ 62 w 86"/>
                <a:gd name="T13" fmla="*/ 183 h 212"/>
                <a:gd name="T14" fmla="*/ 62 w 86"/>
                <a:gd name="T15" fmla="*/ 212 h 212"/>
                <a:gd name="T16" fmla="*/ 82 w 86"/>
                <a:gd name="T17" fmla="*/ 212 h 212"/>
                <a:gd name="T18" fmla="*/ 86 w 86"/>
                <a:gd name="T19" fmla="*/ 148 h 212"/>
                <a:gd name="T20" fmla="*/ 64 w 86"/>
                <a:gd name="T21" fmla="*/ 132 h 212"/>
                <a:gd name="T22" fmla="*/ 62 w 86"/>
                <a:gd name="T23" fmla="*/ 88 h 212"/>
                <a:gd name="T24" fmla="*/ 58 w 86"/>
                <a:gd name="T25" fmla="*/ 49 h 212"/>
                <a:gd name="T26" fmla="*/ 47 w 86"/>
                <a:gd name="T27" fmla="*/ 35 h 212"/>
                <a:gd name="T28" fmla="*/ 39 w 86"/>
                <a:gd name="T29" fmla="*/ 14 h 212"/>
                <a:gd name="T30" fmla="*/ 15 w 86"/>
                <a:gd name="T31" fmla="*/ 0 h 212"/>
                <a:gd name="T32" fmla="*/ 0 w 86"/>
                <a:gd name="T33" fmla="*/ 14 h 212"/>
                <a:gd name="T34" fmla="*/ 0 w 86"/>
                <a:gd name="T35" fmla="*/ 14 h 212"/>
                <a:gd name="T36" fmla="*/ 0 w 86"/>
                <a:gd name="T37" fmla="*/ 14 h 2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86" h="212">
                  <a:moveTo>
                    <a:pt x="0" y="14"/>
                  </a:moveTo>
                  <a:lnTo>
                    <a:pt x="15" y="21"/>
                  </a:lnTo>
                  <a:lnTo>
                    <a:pt x="39" y="49"/>
                  </a:lnTo>
                  <a:lnTo>
                    <a:pt x="15" y="120"/>
                  </a:lnTo>
                  <a:lnTo>
                    <a:pt x="37" y="162"/>
                  </a:lnTo>
                  <a:lnTo>
                    <a:pt x="47" y="162"/>
                  </a:lnTo>
                  <a:lnTo>
                    <a:pt x="62" y="183"/>
                  </a:lnTo>
                  <a:lnTo>
                    <a:pt x="62" y="212"/>
                  </a:lnTo>
                  <a:lnTo>
                    <a:pt x="82" y="212"/>
                  </a:lnTo>
                  <a:lnTo>
                    <a:pt x="86" y="148"/>
                  </a:lnTo>
                  <a:lnTo>
                    <a:pt x="64" y="132"/>
                  </a:lnTo>
                  <a:lnTo>
                    <a:pt x="62" y="88"/>
                  </a:lnTo>
                  <a:lnTo>
                    <a:pt x="58" y="49"/>
                  </a:lnTo>
                  <a:lnTo>
                    <a:pt x="47" y="35"/>
                  </a:lnTo>
                  <a:lnTo>
                    <a:pt x="39" y="14"/>
                  </a:lnTo>
                  <a:lnTo>
                    <a:pt x="15" y="0"/>
                  </a:lnTo>
                  <a:lnTo>
                    <a:pt x="0" y="14"/>
                  </a:lnTo>
                  <a:close/>
                </a:path>
              </a:pathLst>
            </a:custGeom>
            <a:pattFill prst="dkUpDiag">
              <a:fgClr>
                <a:srgbClr val="ED1C24"/>
              </a:fgClr>
              <a:bgClr>
                <a:srgbClr val="FFFFFF"/>
              </a:bgClr>
            </a:pattFill>
            <a:ln w="6350" cap="flat" cmpd="sng">
              <a:solidFill>
                <a:srgbClr val="272525"/>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213" name="Freeform 111"/>
            <p:cNvSpPr>
              <a:spLocks/>
            </p:cNvSpPr>
            <p:nvPr/>
          </p:nvSpPr>
          <p:spPr bwMode="auto">
            <a:xfrm>
              <a:off x="2451" y="2196"/>
              <a:ext cx="164" cy="155"/>
            </a:xfrm>
            <a:custGeom>
              <a:avLst/>
              <a:gdLst>
                <a:gd name="T0" fmla="*/ 78 w 164"/>
                <a:gd name="T1" fmla="*/ 0 h 155"/>
                <a:gd name="T2" fmla="*/ 164 w 164"/>
                <a:gd name="T3" fmla="*/ 7 h 155"/>
                <a:gd name="T4" fmla="*/ 164 w 164"/>
                <a:gd name="T5" fmla="*/ 42 h 155"/>
                <a:gd name="T6" fmla="*/ 117 w 164"/>
                <a:gd name="T7" fmla="*/ 42 h 155"/>
                <a:gd name="T8" fmla="*/ 109 w 164"/>
                <a:gd name="T9" fmla="*/ 57 h 155"/>
                <a:gd name="T10" fmla="*/ 102 w 164"/>
                <a:gd name="T11" fmla="*/ 99 h 155"/>
                <a:gd name="T12" fmla="*/ 78 w 164"/>
                <a:gd name="T13" fmla="*/ 120 h 155"/>
                <a:gd name="T14" fmla="*/ 78 w 164"/>
                <a:gd name="T15" fmla="*/ 155 h 155"/>
                <a:gd name="T16" fmla="*/ 0 w 164"/>
                <a:gd name="T17" fmla="*/ 155 h 155"/>
                <a:gd name="T18" fmla="*/ 23 w 164"/>
                <a:gd name="T19" fmla="*/ 99 h 155"/>
                <a:gd name="T20" fmla="*/ 62 w 164"/>
                <a:gd name="T21" fmla="*/ 28 h 155"/>
                <a:gd name="T22" fmla="*/ 78 w 164"/>
                <a:gd name="T23" fmla="*/ 0 h 155"/>
                <a:gd name="T24" fmla="*/ 78 w 164"/>
                <a:gd name="T25" fmla="*/ 0 h 15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64" h="155">
                  <a:moveTo>
                    <a:pt x="78" y="0"/>
                  </a:moveTo>
                  <a:lnTo>
                    <a:pt x="164" y="7"/>
                  </a:lnTo>
                  <a:lnTo>
                    <a:pt x="164" y="42"/>
                  </a:lnTo>
                  <a:lnTo>
                    <a:pt x="117" y="42"/>
                  </a:lnTo>
                  <a:lnTo>
                    <a:pt x="109" y="57"/>
                  </a:lnTo>
                  <a:lnTo>
                    <a:pt x="102" y="99"/>
                  </a:lnTo>
                  <a:lnTo>
                    <a:pt x="78" y="120"/>
                  </a:lnTo>
                  <a:lnTo>
                    <a:pt x="78" y="155"/>
                  </a:lnTo>
                  <a:lnTo>
                    <a:pt x="0" y="155"/>
                  </a:lnTo>
                  <a:lnTo>
                    <a:pt x="23" y="99"/>
                  </a:lnTo>
                  <a:lnTo>
                    <a:pt x="62" y="28"/>
                  </a:lnTo>
                  <a:lnTo>
                    <a:pt x="78" y="0"/>
                  </a:lnTo>
                  <a:close/>
                </a:path>
              </a:pathLst>
            </a:custGeom>
            <a:solidFill>
              <a:srgbClr val="FFFFFF"/>
            </a:solidFill>
            <a:ln w="6350">
              <a:solidFill>
                <a:srgbClr val="272525"/>
              </a:solidFill>
              <a:prstDash val="solid"/>
              <a:round/>
              <a:headEnd/>
              <a:tailEnd/>
            </a:ln>
          </p:spPr>
          <p:txBody>
            <a:bodyPr/>
            <a:lstStyle/>
            <a:p>
              <a:endParaRPr lang="en-US"/>
            </a:p>
          </p:txBody>
        </p:sp>
        <p:sp>
          <p:nvSpPr>
            <p:cNvPr id="4214" name="Freeform 112" descr="Dark upward diagonal"/>
            <p:cNvSpPr>
              <a:spLocks/>
            </p:cNvSpPr>
            <p:nvPr/>
          </p:nvSpPr>
          <p:spPr bwMode="auto">
            <a:xfrm>
              <a:off x="2451" y="2203"/>
              <a:ext cx="251" cy="318"/>
            </a:xfrm>
            <a:custGeom>
              <a:avLst/>
              <a:gdLst>
                <a:gd name="T0" fmla="*/ 164 w 251"/>
                <a:gd name="T1" fmla="*/ 0 h 318"/>
                <a:gd name="T2" fmla="*/ 251 w 251"/>
                <a:gd name="T3" fmla="*/ 71 h 318"/>
                <a:gd name="T4" fmla="*/ 235 w 251"/>
                <a:gd name="T5" fmla="*/ 78 h 318"/>
                <a:gd name="T6" fmla="*/ 219 w 251"/>
                <a:gd name="T7" fmla="*/ 78 h 318"/>
                <a:gd name="T8" fmla="*/ 219 w 251"/>
                <a:gd name="T9" fmla="*/ 120 h 318"/>
                <a:gd name="T10" fmla="*/ 235 w 251"/>
                <a:gd name="T11" fmla="*/ 134 h 318"/>
                <a:gd name="T12" fmla="*/ 235 w 251"/>
                <a:gd name="T13" fmla="*/ 275 h 318"/>
                <a:gd name="T14" fmla="*/ 203 w 251"/>
                <a:gd name="T15" fmla="*/ 290 h 318"/>
                <a:gd name="T16" fmla="*/ 141 w 251"/>
                <a:gd name="T17" fmla="*/ 283 h 318"/>
                <a:gd name="T18" fmla="*/ 109 w 251"/>
                <a:gd name="T19" fmla="*/ 290 h 318"/>
                <a:gd name="T20" fmla="*/ 94 w 251"/>
                <a:gd name="T21" fmla="*/ 304 h 318"/>
                <a:gd name="T22" fmla="*/ 86 w 251"/>
                <a:gd name="T23" fmla="*/ 318 h 318"/>
                <a:gd name="T24" fmla="*/ 39 w 251"/>
                <a:gd name="T25" fmla="*/ 283 h 318"/>
                <a:gd name="T26" fmla="*/ 0 w 251"/>
                <a:gd name="T27" fmla="*/ 275 h 318"/>
                <a:gd name="T28" fmla="*/ 15 w 251"/>
                <a:gd name="T29" fmla="*/ 240 h 318"/>
                <a:gd name="T30" fmla="*/ 8 w 251"/>
                <a:gd name="T31" fmla="*/ 177 h 318"/>
                <a:gd name="T32" fmla="*/ 0 w 251"/>
                <a:gd name="T33" fmla="*/ 163 h 318"/>
                <a:gd name="T34" fmla="*/ 0 w 251"/>
                <a:gd name="T35" fmla="*/ 148 h 318"/>
                <a:gd name="T36" fmla="*/ 78 w 251"/>
                <a:gd name="T37" fmla="*/ 148 h 318"/>
                <a:gd name="T38" fmla="*/ 78 w 251"/>
                <a:gd name="T39" fmla="*/ 113 h 318"/>
                <a:gd name="T40" fmla="*/ 102 w 251"/>
                <a:gd name="T41" fmla="*/ 92 h 318"/>
                <a:gd name="T42" fmla="*/ 109 w 251"/>
                <a:gd name="T43" fmla="*/ 50 h 318"/>
                <a:gd name="T44" fmla="*/ 117 w 251"/>
                <a:gd name="T45" fmla="*/ 35 h 318"/>
                <a:gd name="T46" fmla="*/ 164 w 251"/>
                <a:gd name="T47" fmla="*/ 35 h 318"/>
                <a:gd name="T48" fmla="*/ 164 w 251"/>
                <a:gd name="T49" fmla="*/ 0 h 318"/>
                <a:gd name="T50" fmla="*/ 251 w 251"/>
                <a:gd name="T51" fmla="*/ 71 h 318"/>
                <a:gd name="T52" fmla="*/ 164 w 251"/>
                <a:gd name="T53" fmla="*/ 0 h 318"/>
                <a:gd name="T54" fmla="*/ 164 w 251"/>
                <a:gd name="T55" fmla="*/ 0 h 31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51" h="318">
                  <a:moveTo>
                    <a:pt x="164" y="0"/>
                  </a:moveTo>
                  <a:lnTo>
                    <a:pt x="251" y="71"/>
                  </a:lnTo>
                  <a:lnTo>
                    <a:pt x="235" y="78"/>
                  </a:lnTo>
                  <a:lnTo>
                    <a:pt x="219" y="78"/>
                  </a:lnTo>
                  <a:lnTo>
                    <a:pt x="219" y="120"/>
                  </a:lnTo>
                  <a:lnTo>
                    <a:pt x="235" y="134"/>
                  </a:lnTo>
                  <a:lnTo>
                    <a:pt x="235" y="275"/>
                  </a:lnTo>
                  <a:lnTo>
                    <a:pt x="203" y="290"/>
                  </a:lnTo>
                  <a:lnTo>
                    <a:pt x="141" y="283"/>
                  </a:lnTo>
                  <a:lnTo>
                    <a:pt x="109" y="290"/>
                  </a:lnTo>
                  <a:lnTo>
                    <a:pt x="94" y="304"/>
                  </a:lnTo>
                  <a:lnTo>
                    <a:pt x="86" y="318"/>
                  </a:lnTo>
                  <a:lnTo>
                    <a:pt x="39" y="283"/>
                  </a:lnTo>
                  <a:lnTo>
                    <a:pt x="0" y="275"/>
                  </a:lnTo>
                  <a:lnTo>
                    <a:pt x="15" y="240"/>
                  </a:lnTo>
                  <a:lnTo>
                    <a:pt x="8" y="177"/>
                  </a:lnTo>
                  <a:lnTo>
                    <a:pt x="0" y="163"/>
                  </a:lnTo>
                  <a:lnTo>
                    <a:pt x="0" y="148"/>
                  </a:lnTo>
                  <a:lnTo>
                    <a:pt x="78" y="148"/>
                  </a:lnTo>
                  <a:lnTo>
                    <a:pt x="78" y="113"/>
                  </a:lnTo>
                  <a:lnTo>
                    <a:pt x="102" y="92"/>
                  </a:lnTo>
                  <a:lnTo>
                    <a:pt x="109" y="50"/>
                  </a:lnTo>
                  <a:lnTo>
                    <a:pt x="117" y="35"/>
                  </a:lnTo>
                  <a:lnTo>
                    <a:pt x="164" y="35"/>
                  </a:lnTo>
                  <a:lnTo>
                    <a:pt x="164" y="0"/>
                  </a:lnTo>
                  <a:lnTo>
                    <a:pt x="251" y="71"/>
                  </a:lnTo>
                  <a:lnTo>
                    <a:pt x="164" y="0"/>
                  </a:lnTo>
                  <a:close/>
                </a:path>
              </a:pathLst>
            </a:custGeom>
            <a:pattFill prst="dkUpDiag">
              <a:fgClr>
                <a:srgbClr val="ED1C24"/>
              </a:fgClr>
              <a:bgClr>
                <a:srgbClr val="FFFFFF"/>
              </a:bgClr>
            </a:pattFill>
            <a:ln w="6350" cap="flat" cmpd="sng">
              <a:solidFill>
                <a:srgbClr val="272525"/>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215" name="Freeform 113" descr="Dark upward diagonal"/>
            <p:cNvSpPr>
              <a:spLocks/>
            </p:cNvSpPr>
            <p:nvPr/>
          </p:nvSpPr>
          <p:spPr bwMode="auto">
            <a:xfrm>
              <a:off x="2435" y="2478"/>
              <a:ext cx="118" cy="92"/>
            </a:xfrm>
            <a:custGeom>
              <a:avLst/>
              <a:gdLst>
                <a:gd name="T0" fmla="*/ 16 w 118"/>
                <a:gd name="T1" fmla="*/ 0 h 92"/>
                <a:gd name="T2" fmla="*/ 55 w 118"/>
                <a:gd name="T3" fmla="*/ 8 h 92"/>
                <a:gd name="T4" fmla="*/ 102 w 118"/>
                <a:gd name="T5" fmla="*/ 43 h 92"/>
                <a:gd name="T6" fmla="*/ 110 w 118"/>
                <a:gd name="T7" fmla="*/ 64 h 92"/>
                <a:gd name="T8" fmla="*/ 118 w 118"/>
                <a:gd name="T9" fmla="*/ 92 h 92"/>
                <a:gd name="T10" fmla="*/ 118 w 118"/>
                <a:gd name="T11" fmla="*/ 92 h 92"/>
                <a:gd name="T12" fmla="*/ 110 w 118"/>
                <a:gd name="T13" fmla="*/ 92 h 92"/>
                <a:gd name="T14" fmla="*/ 94 w 118"/>
                <a:gd name="T15" fmla="*/ 78 h 92"/>
                <a:gd name="T16" fmla="*/ 78 w 118"/>
                <a:gd name="T17" fmla="*/ 85 h 92"/>
                <a:gd name="T18" fmla="*/ 24 w 118"/>
                <a:gd name="T19" fmla="*/ 85 h 92"/>
                <a:gd name="T20" fmla="*/ 16 w 118"/>
                <a:gd name="T21" fmla="*/ 85 h 92"/>
                <a:gd name="T22" fmla="*/ 16 w 118"/>
                <a:gd name="T23" fmla="*/ 71 h 92"/>
                <a:gd name="T24" fmla="*/ 16 w 118"/>
                <a:gd name="T25" fmla="*/ 50 h 92"/>
                <a:gd name="T26" fmla="*/ 0 w 118"/>
                <a:gd name="T27" fmla="*/ 36 h 92"/>
                <a:gd name="T28" fmla="*/ 16 w 118"/>
                <a:gd name="T29" fmla="*/ 0 h 92"/>
                <a:gd name="T30" fmla="*/ 16 w 118"/>
                <a:gd name="T31" fmla="*/ 0 h 92"/>
                <a:gd name="T32" fmla="*/ 16 w 118"/>
                <a:gd name="T33" fmla="*/ 0 h 9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18" h="92">
                  <a:moveTo>
                    <a:pt x="16" y="0"/>
                  </a:moveTo>
                  <a:lnTo>
                    <a:pt x="55" y="8"/>
                  </a:lnTo>
                  <a:lnTo>
                    <a:pt x="102" y="43"/>
                  </a:lnTo>
                  <a:lnTo>
                    <a:pt x="110" y="64"/>
                  </a:lnTo>
                  <a:lnTo>
                    <a:pt x="118" y="92"/>
                  </a:lnTo>
                  <a:lnTo>
                    <a:pt x="110" y="92"/>
                  </a:lnTo>
                  <a:lnTo>
                    <a:pt x="94" y="78"/>
                  </a:lnTo>
                  <a:lnTo>
                    <a:pt x="78" y="85"/>
                  </a:lnTo>
                  <a:lnTo>
                    <a:pt x="24" y="85"/>
                  </a:lnTo>
                  <a:lnTo>
                    <a:pt x="16" y="85"/>
                  </a:lnTo>
                  <a:lnTo>
                    <a:pt x="16" y="71"/>
                  </a:lnTo>
                  <a:lnTo>
                    <a:pt x="16" y="50"/>
                  </a:lnTo>
                  <a:lnTo>
                    <a:pt x="0" y="36"/>
                  </a:lnTo>
                  <a:lnTo>
                    <a:pt x="16" y="0"/>
                  </a:lnTo>
                  <a:close/>
                </a:path>
              </a:pathLst>
            </a:custGeom>
            <a:pattFill prst="dkUpDiag">
              <a:fgClr>
                <a:srgbClr val="ED1C24"/>
              </a:fgClr>
              <a:bgClr>
                <a:srgbClr val="FFFFFF"/>
              </a:bgClr>
            </a:pattFill>
            <a:ln w="6350" cap="flat" cmpd="sng">
              <a:solidFill>
                <a:srgbClr val="272525"/>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216" name="Freeform 114" descr="Dark upward diagonal"/>
            <p:cNvSpPr>
              <a:spLocks/>
            </p:cNvSpPr>
            <p:nvPr/>
          </p:nvSpPr>
          <p:spPr bwMode="auto">
            <a:xfrm>
              <a:off x="2451" y="2563"/>
              <a:ext cx="62" cy="35"/>
            </a:xfrm>
            <a:custGeom>
              <a:avLst/>
              <a:gdLst>
                <a:gd name="T0" fmla="*/ 0 w 62"/>
                <a:gd name="T1" fmla="*/ 0 h 35"/>
                <a:gd name="T2" fmla="*/ 62 w 62"/>
                <a:gd name="T3" fmla="*/ 0 h 35"/>
                <a:gd name="T4" fmla="*/ 55 w 62"/>
                <a:gd name="T5" fmla="*/ 21 h 35"/>
                <a:gd name="T6" fmla="*/ 39 w 62"/>
                <a:gd name="T7" fmla="*/ 35 h 35"/>
                <a:gd name="T8" fmla="*/ 23 w 62"/>
                <a:gd name="T9" fmla="*/ 35 h 35"/>
                <a:gd name="T10" fmla="*/ 8 w 62"/>
                <a:gd name="T11" fmla="*/ 14 h 35"/>
                <a:gd name="T12" fmla="*/ 0 w 62"/>
                <a:gd name="T13" fmla="*/ 0 h 35"/>
                <a:gd name="T14" fmla="*/ 0 w 62"/>
                <a:gd name="T15" fmla="*/ 0 h 35"/>
                <a:gd name="T16" fmla="*/ 0 w 62"/>
                <a:gd name="T17" fmla="*/ 0 h 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2" h="35">
                  <a:moveTo>
                    <a:pt x="0" y="0"/>
                  </a:moveTo>
                  <a:lnTo>
                    <a:pt x="62" y="0"/>
                  </a:lnTo>
                  <a:lnTo>
                    <a:pt x="55" y="21"/>
                  </a:lnTo>
                  <a:lnTo>
                    <a:pt x="39" y="35"/>
                  </a:lnTo>
                  <a:lnTo>
                    <a:pt x="23" y="35"/>
                  </a:lnTo>
                  <a:lnTo>
                    <a:pt x="8" y="14"/>
                  </a:lnTo>
                  <a:lnTo>
                    <a:pt x="0" y="0"/>
                  </a:lnTo>
                  <a:close/>
                </a:path>
              </a:pathLst>
            </a:custGeom>
            <a:pattFill prst="dkUpDiag">
              <a:fgClr>
                <a:srgbClr val="ED1C24"/>
              </a:fgClr>
              <a:bgClr>
                <a:srgbClr val="FFFFFF"/>
              </a:bgClr>
            </a:pattFill>
            <a:ln w="6350" cap="flat" cmpd="sng">
              <a:solidFill>
                <a:srgbClr val="272525"/>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217" name="Freeform 115" descr="Dark upward diagonal"/>
            <p:cNvSpPr>
              <a:spLocks/>
            </p:cNvSpPr>
            <p:nvPr/>
          </p:nvSpPr>
          <p:spPr bwMode="auto">
            <a:xfrm>
              <a:off x="2474" y="2556"/>
              <a:ext cx="149" cy="120"/>
            </a:xfrm>
            <a:custGeom>
              <a:avLst/>
              <a:gdLst>
                <a:gd name="T0" fmla="*/ 0 w 149"/>
                <a:gd name="T1" fmla="*/ 42 h 120"/>
                <a:gd name="T2" fmla="*/ 16 w 149"/>
                <a:gd name="T3" fmla="*/ 42 h 120"/>
                <a:gd name="T4" fmla="*/ 32 w 149"/>
                <a:gd name="T5" fmla="*/ 28 h 120"/>
                <a:gd name="T6" fmla="*/ 39 w 149"/>
                <a:gd name="T7" fmla="*/ 7 h 120"/>
                <a:gd name="T8" fmla="*/ 55 w 149"/>
                <a:gd name="T9" fmla="*/ 0 h 120"/>
                <a:gd name="T10" fmla="*/ 71 w 149"/>
                <a:gd name="T11" fmla="*/ 14 h 120"/>
                <a:gd name="T12" fmla="*/ 79 w 149"/>
                <a:gd name="T13" fmla="*/ 14 h 120"/>
                <a:gd name="T14" fmla="*/ 79 w 149"/>
                <a:gd name="T15" fmla="*/ 14 h 120"/>
                <a:gd name="T16" fmla="*/ 126 w 149"/>
                <a:gd name="T17" fmla="*/ 21 h 120"/>
                <a:gd name="T18" fmla="*/ 149 w 149"/>
                <a:gd name="T19" fmla="*/ 50 h 120"/>
                <a:gd name="T20" fmla="*/ 141 w 149"/>
                <a:gd name="T21" fmla="*/ 64 h 120"/>
                <a:gd name="T22" fmla="*/ 149 w 149"/>
                <a:gd name="T23" fmla="*/ 99 h 120"/>
                <a:gd name="T24" fmla="*/ 141 w 149"/>
                <a:gd name="T25" fmla="*/ 120 h 120"/>
                <a:gd name="T26" fmla="*/ 126 w 149"/>
                <a:gd name="T27" fmla="*/ 120 h 120"/>
                <a:gd name="T28" fmla="*/ 110 w 149"/>
                <a:gd name="T29" fmla="*/ 106 h 120"/>
                <a:gd name="T30" fmla="*/ 94 w 149"/>
                <a:gd name="T31" fmla="*/ 99 h 120"/>
                <a:gd name="T32" fmla="*/ 86 w 149"/>
                <a:gd name="T33" fmla="*/ 71 h 120"/>
                <a:gd name="T34" fmla="*/ 63 w 149"/>
                <a:gd name="T35" fmla="*/ 64 h 120"/>
                <a:gd name="T36" fmla="*/ 32 w 149"/>
                <a:gd name="T37" fmla="*/ 92 h 120"/>
                <a:gd name="T38" fmla="*/ 0 w 149"/>
                <a:gd name="T39" fmla="*/ 42 h 120"/>
                <a:gd name="T40" fmla="*/ 0 w 149"/>
                <a:gd name="T41" fmla="*/ 42 h 1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49" h="120">
                  <a:moveTo>
                    <a:pt x="0" y="42"/>
                  </a:moveTo>
                  <a:lnTo>
                    <a:pt x="16" y="42"/>
                  </a:lnTo>
                  <a:lnTo>
                    <a:pt x="32" y="28"/>
                  </a:lnTo>
                  <a:lnTo>
                    <a:pt x="39" y="7"/>
                  </a:lnTo>
                  <a:lnTo>
                    <a:pt x="55" y="0"/>
                  </a:lnTo>
                  <a:lnTo>
                    <a:pt x="71" y="14"/>
                  </a:lnTo>
                  <a:lnTo>
                    <a:pt x="79" y="14"/>
                  </a:lnTo>
                  <a:lnTo>
                    <a:pt x="126" y="21"/>
                  </a:lnTo>
                  <a:lnTo>
                    <a:pt x="149" y="50"/>
                  </a:lnTo>
                  <a:lnTo>
                    <a:pt x="141" y="64"/>
                  </a:lnTo>
                  <a:lnTo>
                    <a:pt x="149" y="99"/>
                  </a:lnTo>
                  <a:lnTo>
                    <a:pt x="141" y="120"/>
                  </a:lnTo>
                  <a:lnTo>
                    <a:pt x="126" y="120"/>
                  </a:lnTo>
                  <a:lnTo>
                    <a:pt x="110" y="106"/>
                  </a:lnTo>
                  <a:lnTo>
                    <a:pt x="94" y="99"/>
                  </a:lnTo>
                  <a:lnTo>
                    <a:pt x="86" y="71"/>
                  </a:lnTo>
                  <a:lnTo>
                    <a:pt x="63" y="64"/>
                  </a:lnTo>
                  <a:lnTo>
                    <a:pt x="32" y="92"/>
                  </a:lnTo>
                  <a:lnTo>
                    <a:pt x="0" y="42"/>
                  </a:lnTo>
                  <a:close/>
                </a:path>
              </a:pathLst>
            </a:custGeom>
            <a:pattFill prst="dkUpDiag">
              <a:fgClr>
                <a:srgbClr val="ED1C24"/>
              </a:fgClr>
              <a:bgClr>
                <a:srgbClr val="FFFFFF"/>
              </a:bgClr>
            </a:pattFill>
            <a:ln w="6350" cap="flat" cmpd="sng">
              <a:solidFill>
                <a:srgbClr val="272525"/>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218" name="Freeform 116" descr="Dark upward diagonal"/>
            <p:cNvSpPr>
              <a:spLocks/>
            </p:cNvSpPr>
            <p:nvPr/>
          </p:nvSpPr>
          <p:spPr bwMode="auto">
            <a:xfrm>
              <a:off x="2553" y="2655"/>
              <a:ext cx="86" cy="92"/>
            </a:xfrm>
            <a:custGeom>
              <a:avLst/>
              <a:gdLst>
                <a:gd name="T0" fmla="*/ 0 w 86"/>
                <a:gd name="T1" fmla="*/ 42 h 92"/>
                <a:gd name="T2" fmla="*/ 7 w 86"/>
                <a:gd name="T3" fmla="*/ 7 h 92"/>
                <a:gd name="T4" fmla="*/ 15 w 86"/>
                <a:gd name="T5" fmla="*/ 0 h 92"/>
                <a:gd name="T6" fmla="*/ 31 w 86"/>
                <a:gd name="T7" fmla="*/ 7 h 92"/>
                <a:gd name="T8" fmla="*/ 47 w 86"/>
                <a:gd name="T9" fmla="*/ 21 h 92"/>
                <a:gd name="T10" fmla="*/ 62 w 86"/>
                <a:gd name="T11" fmla="*/ 21 h 92"/>
                <a:gd name="T12" fmla="*/ 62 w 86"/>
                <a:gd name="T13" fmla="*/ 42 h 92"/>
                <a:gd name="T14" fmla="*/ 86 w 86"/>
                <a:gd name="T15" fmla="*/ 56 h 92"/>
                <a:gd name="T16" fmla="*/ 86 w 86"/>
                <a:gd name="T17" fmla="*/ 85 h 92"/>
                <a:gd name="T18" fmla="*/ 70 w 86"/>
                <a:gd name="T19" fmla="*/ 92 h 92"/>
                <a:gd name="T20" fmla="*/ 54 w 86"/>
                <a:gd name="T21" fmla="*/ 78 h 92"/>
                <a:gd name="T22" fmla="*/ 0 w 86"/>
                <a:gd name="T23" fmla="*/ 42 h 92"/>
                <a:gd name="T24" fmla="*/ 0 w 86"/>
                <a:gd name="T25" fmla="*/ 42 h 92"/>
                <a:gd name="T26" fmla="*/ 0 w 86"/>
                <a:gd name="T27" fmla="*/ 42 h 9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6" h="92">
                  <a:moveTo>
                    <a:pt x="0" y="42"/>
                  </a:moveTo>
                  <a:lnTo>
                    <a:pt x="7" y="7"/>
                  </a:lnTo>
                  <a:lnTo>
                    <a:pt x="15" y="0"/>
                  </a:lnTo>
                  <a:lnTo>
                    <a:pt x="31" y="7"/>
                  </a:lnTo>
                  <a:lnTo>
                    <a:pt x="47" y="21"/>
                  </a:lnTo>
                  <a:lnTo>
                    <a:pt x="62" y="21"/>
                  </a:lnTo>
                  <a:lnTo>
                    <a:pt x="62" y="42"/>
                  </a:lnTo>
                  <a:lnTo>
                    <a:pt x="86" y="56"/>
                  </a:lnTo>
                  <a:lnTo>
                    <a:pt x="86" y="85"/>
                  </a:lnTo>
                  <a:lnTo>
                    <a:pt x="70" y="92"/>
                  </a:lnTo>
                  <a:lnTo>
                    <a:pt x="54" y="78"/>
                  </a:lnTo>
                  <a:lnTo>
                    <a:pt x="0" y="42"/>
                  </a:lnTo>
                  <a:close/>
                </a:path>
              </a:pathLst>
            </a:custGeom>
            <a:pattFill prst="dkUpDiag">
              <a:fgClr>
                <a:srgbClr val="ED1C24"/>
              </a:fgClr>
              <a:bgClr>
                <a:srgbClr val="FFFFFF"/>
              </a:bgClr>
            </a:pattFill>
            <a:ln w="6350" cap="flat" cmpd="sng">
              <a:solidFill>
                <a:srgbClr val="272525"/>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219" name="Freeform 117" descr="Dark upward diagonal"/>
            <p:cNvSpPr>
              <a:spLocks/>
            </p:cNvSpPr>
            <p:nvPr/>
          </p:nvSpPr>
          <p:spPr bwMode="auto">
            <a:xfrm>
              <a:off x="2537" y="2274"/>
              <a:ext cx="329" cy="332"/>
            </a:xfrm>
            <a:custGeom>
              <a:avLst/>
              <a:gdLst>
                <a:gd name="T0" fmla="*/ 165 w 329"/>
                <a:gd name="T1" fmla="*/ 0 h 332"/>
                <a:gd name="T2" fmla="*/ 219 w 329"/>
                <a:gd name="T3" fmla="*/ 42 h 332"/>
                <a:gd name="T4" fmla="*/ 282 w 329"/>
                <a:gd name="T5" fmla="*/ 92 h 332"/>
                <a:gd name="T6" fmla="*/ 290 w 329"/>
                <a:gd name="T7" fmla="*/ 92 h 332"/>
                <a:gd name="T8" fmla="*/ 313 w 329"/>
                <a:gd name="T9" fmla="*/ 106 h 332"/>
                <a:gd name="T10" fmla="*/ 329 w 329"/>
                <a:gd name="T11" fmla="*/ 134 h 332"/>
                <a:gd name="T12" fmla="*/ 313 w 329"/>
                <a:gd name="T13" fmla="*/ 219 h 332"/>
                <a:gd name="T14" fmla="*/ 259 w 329"/>
                <a:gd name="T15" fmla="*/ 219 h 332"/>
                <a:gd name="T16" fmla="*/ 235 w 329"/>
                <a:gd name="T17" fmla="*/ 240 h 332"/>
                <a:gd name="T18" fmla="*/ 196 w 329"/>
                <a:gd name="T19" fmla="*/ 247 h 332"/>
                <a:gd name="T20" fmla="*/ 117 w 329"/>
                <a:gd name="T21" fmla="*/ 332 h 332"/>
                <a:gd name="T22" fmla="*/ 86 w 329"/>
                <a:gd name="T23" fmla="*/ 332 h 332"/>
                <a:gd name="T24" fmla="*/ 63 w 329"/>
                <a:gd name="T25" fmla="*/ 303 h 332"/>
                <a:gd name="T26" fmla="*/ 16 w 329"/>
                <a:gd name="T27" fmla="*/ 296 h 332"/>
                <a:gd name="T28" fmla="*/ 8 w 329"/>
                <a:gd name="T29" fmla="*/ 268 h 332"/>
                <a:gd name="T30" fmla="*/ 0 w 329"/>
                <a:gd name="T31" fmla="*/ 247 h 332"/>
                <a:gd name="T32" fmla="*/ 8 w 329"/>
                <a:gd name="T33" fmla="*/ 233 h 332"/>
                <a:gd name="T34" fmla="*/ 23 w 329"/>
                <a:gd name="T35" fmla="*/ 219 h 332"/>
                <a:gd name="T36" fmla="*/ 55 w 329"/>
                <a:gd name="T37" fmla="*/ 212 h 332"/>
                <a:gd name="T38" fmla="*/ 117 w 329"/>
                <a:gd name="T39" fmla="*/ 219 h 332"/>
                <a:gd name="T40" fmla="*/ 149 w 329"/>
                <a:gd name="T41" fmla="*/ 204 h 332"/>
                <a:gd name="T42" fmla="*/ 149 w 329"/>
                <a:gd name="T43" fmla="*/ 63 h 332"/>
                <a:gd name="T44" fmla="*/ 133 w 329"/>
                <a:gd name="T45" fmla="*/ 49 h 332"/>
                <a:gd name="T46" fmla="*/ 133 w 329"/>
                <a:gd name="T47" fmla="*/ 7 h 332"/>
                <a:gd name="T48" fmla="*/ 149 w 329"/>
                <a:gd name="T49" fmla="*/ 7 h 332"/>
                <a:gd name="T50" fmla="*/ 165 w 329"/>
                <a:gd name="T51" fmla="*/ 0 h 332"/>
                <a:gd name="T52" fmla="*/ 165 w 329"/>
                <a:gd name="T53" fmla="*/ 0 h 332"/>
                <a:gd name="T54" fmla="*/ 165 w 329"/>
                <a:gd name="T55" fmla="*/ 0 h 33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29" h="332">
                  <a:moveTo>
                    <a:pt x="165" y="0"/>
                  </a:moveTo>
                  <a:lnTo>
                    <a:pt x="219" y="42"/>
                  </a:lnTo>
                  <a:lnTo>
                    <a:pt x="282" y="92"/>
                  </a:lnTo>
                  <a:lnTo>
                    <a:pt x="290" y="92"/>
                  </a:lnTo>
                  <a:lnTo>
                    <a:pt x="313" y="106"/>
                  </a:lnTo>
                  <a:lnTo>
                    <a:pt x="329" y="134"/>
                  </a:lnTo>
                  <a:lnTo>
                    <a:pt x="313" y="219"/>
                  </a:lnTo>
                  <a:lnTo>
                    <a:pt x="259" y="219"/>
                  </a:lnTo>
                  <a:lnTo>
                    <a:pt x="235" y="240"/>
                  </a:lnTo>
                  <a:lnTo>
                    <a:pt x="196" y="247"/>
                  </a:lnTo>
                  <a:lnTo>
                    <a:pt x="117" y="332"/>
                  </a:lnTo>
                  <a:lnTo>
                    <a:pt x="86" y="332"/>
                  </a:lnTo>
                  <a:lnTo>
                    <a:pt x="63" y="303"/>
                  </a:lnTo>
                  <a:lnTo>
                    <a:pt x="16" y="296"/>
                  </a:lnTo>
                  <a:lnTo>
                    <a:pt x="8" y="268"/>
                  </a:lnTo>
                  <a:lnTo>
                    <a:pt x="0" y="247"/>
                  </a:lnTo>
                  <a:lnTo>
                    <a:pt x="8" y="233"/>
                  </a:lnTo>
                  <a:lnTo>
                    <a:pt x="23" y="219"/>
                  </a:lnTo>
                  <a:lnTo>
                    <a:pt x="55" y="212"/>
                  </a:lnTo>
                  <a:lnTo>
                    <a:pt x="117" y="219"/>
                  </a:lnTo>
                  <a:lnTo>
                    <a:pt x="149" y="204"/>
                  </a:lnTo>
                  <a:lnTo>
                    <a:pt x="149" y="63"/>
                  </a:lnTo>
                  <a:lnTo>
                    <a:pt x="133" y="49"/>
                  </a:lnTo>
                  <a:lnTo>
                    <a:pt x="133" y="7"/>
                  </a:lnTo>
                  <a:lnTo>
                    <a:pt x="149" y="7"/>
                  </a:lnTo>
                  <a:lnTo>
                    <a:pt x="165" y="0"/>
                  </a:lnTo>
                  <a:close/>
                </a:path>
              </a:pathLst>
            </a:custGeom>
            <a:pattFill prst="dkUpDiag">
              <a:fgClr>
                <a:srgbClr val="ED1C24"/>
              </a:fgClr>
              <a:bgClr>
                <a:srgbClr val="FFFFFF"/>
              </a:bgClr>
            </a:pattFill>
            <a:ln w="6350" cap="flat" cmpd="sng">
              <a:solidFill>
                <a:srgbClr val="272525"/>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220" name="Freeform 118" descr="Dark upward diagonal"/>
            <p:cNvSpPr>
              <a:spLocks/>
            </p:cNvSpPr>
            <p:nvPr/>
          </p:nvSpPr>
          <p:spPr bwMode="auto">
            <a:xfrm>
              <a:off x="2615" y="2606"/>
              <a:ext cx="118" cy="134"/>
            </a:xfrm>
            <a:custGeom>
              <a:avLst/>
              <a:gdLst>
                <a:gd name="T0" fmla="*/ 8 w 118"/>
                <a:gd name="T1" fmla="*/ 0 h 134"/>
                <a:gd name="T2" fmla="*/ 39 w 118"/>
                <a:gd name="T3" fmla="*/ 0 h 134"/>
                <a:gd name="T4" fmla="*/ 39 w 118"/>
                <a:gd name="T5" fmla="*/ 0 h 134"/>
                <a:gd name="T6" fmla="*/ 79 w 118"/>
                <a:gd name="T7" fmla="*/ 0 h 134"/>
                <a:gd name="T8" fmla="*/ 79 w 118"/>
                <a:gd name="T9" fmla="*/ 28 h 134"/>
                <a:gd name="T10" fmla="*/ 118 w 118"/>
                <a:gd name="T11" fmla="*/ 28 h 134"/>
                <a:gd name="T12" fmla="*/ 118 w 118"/>
                <a:gd name="T13" fmla="*/ 56 h 134"/>
                <a:gd name="T14" fmla="*/ 110 w 118"/>
                <a:gd name="T15" fmla="*/ 84 h 134"/>
                <a:gd name="T16" fmla="*/ 118 w 118"/>
                <a:gd name="T17" fmla="*/ 127 h 134"/>
                <a:gd name="T18" fmla="*/ 63 w 118"/>
                <a:gd name="T19" fmla="*/ 127 h 134"/>
                <a:gd name="T20" fmla="*/ 24 w 118"/>
                <a:gd name="T21" fmla="*/ 134 h 134"/>
                <a:gd name="T22" fmla="*/ 24 w 118"/>
                <a:gd name="T23" fmla="*/ 105 h 134"/>
                <a:gd name="T24" fmla="*/ 0 w 118"/>
                <a:gd name="T25" fmla="*/ 91 h 134"/>
                <a:gd name="T26" fmla="*/ 0 w 118"/>
                <a:gd name="T27" fmla="*/ 70 h 134"/>
                <a:gd name="T28" fmla="*/ 8 w 118"/>
                <a:gd name="T29" fmla="*/ 49 h 134"/>
                <a:gd name="T30" fmla="*/ 0 w 118"/>
                <a:gd name="T31" fmla="*/ 14 h 134"/>
                <a:gd name="T32" fmla="*/ 8 w 118"/>
                <a:gd name="T33" fmla="*/ 0 h 134"/>
                <a:gd name="T34" fmla="*/ 8 w 118"/>
                <a:gd name="T35" fmla="*/ 0 h 134"/>
                <a:gd name="T36" fmla="*/ 8 w 118"/>
                <a:gd name="T37" fmla="*/ 0 h 13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18" h="134">
                  <a:moveTo>
                    <a:pt x="8" y="0"/>
                  </a:moveTo>
                  <a:lnTo>
                    <a:pt x="39" y="0"/>
                  </a:lnTo>
                  <a:lnTo>
                    <a:pt x="79" y="0"/>
                  </a:lnTo>
                  <a:lnTo>
                    <a:pt x="79" y="28"/>
                  </a:lnTo>
                  <a:lnTo>
                    <a:pt x="118" y="28"/>
                  </a:lnTo>
                  <a:lnTo>
                    <a:pt x="118" y="56"/>
                  </a:lnTo>
                  <a:lnTo>
                    <a:pt x="110" y="84"/>
                  </a:lnTo>
                  <a:lnTo>
                    <a:pt x="118" y="127"/>
                  </a:lnTo>
                  <a:lnTo>
                    <a:pt x="63" y="127"/>
                  </a:lnTo>
                  <a:lnTo>
                    <a:pt x="24" y="134"/>
                  </a:lnTo>
                  <a:lnTo>
                    <a:pt x="24" y="105"/>
                  </a:lnTo>
                  <a:lnTo>
                    <a:pt x="0" y="91"/>
                  </a:lnTo>
                  <a:lnTo>
                    <a:pt x="0" y="70"/>
                  </a:lnTo>
                  <a:lnTo>
                    <a:pt x="8" y="49"/>
                  </a:lnTo>
                  <a:lnTo>
                    <a:pt x="0" y="14"/>
                  </a:lnTo>
                  <a:lnTo>
                    <a:pt x="8" y="0"/>
                  </a:lnTo>
                  <a:close/>
                </a:path>
              </a:pathLst>
            </a:custGeom>
            <a:pattFill prst="dkUpDiag">
              <a:fgClr>
                <a:srgbClr val="ED1C24"/>
              </a:fgClr>
              <a:bgClr>
                <a:srgbClr val="FFFFFF"/>
              </a:bgClr>
            </a:pattFill>
            <a:ln w="6350" cap="flat" cmpd="sng">
              <a:solidFill>
                <a:srgbClr val="272525"/>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221" name="Freeform 119" descr="Dark upward diagonal"/>
            <p:cNvSpPr>
              <a:spLocks/>
            </p:cNvSpPr>
            <p:nvPr/>
          </p:nvSpPr>
          <p:spPr bwMode="auto">
            <a:xfrm>
              <a:off x="2654" y="2514"/>
              <a:ext cx="173" cy="120"/>
            </a:xfrm>
            <a:custGeom>
              <a:avLst/>
              <a:gdLst>
                <a:gd name="T0" fmla="*/ 118 w 173"/>
                <a:gd name="T1" fmla="*/ 0 h 120"/>
                <a:gd name="T2" fmla="*/ 142 w 173"/>
                <a:gd name="T3" fmla="*/ 28 h 120"/>
                <a:gd name="T4" fmla="*/ 149 w 173"/>
                <a:gd name="T5" fmla="*/ 42 h 120"/>
                <a:gd name="T6" fmla="*/ 157 w 173"/>
                <a:gd name="T7" fmla="*/ 49 h 120"/>
                <a:gd name="T8" fmla="*/ 165 w 173"/>
                <a:gd name="T9" fmla="*/ 49 h 120"/>
                <a:gd name="T10" fmla="*/ 173 w 173"/>
                <a:gd name="T11" fmla="*/ 63 h 120"/>
                <a:gd name="T12" fmla="*/ 134 w 173"/>
                <a:gd name="T13" fmla="*/ 92 h 120"/>
                <a:gd name="T14" fmla="*/ 79 w 173"/>
                <a:gd name="T15" fmla="*/ 84 h 120"/>
                <a:gd name="T16" fmla="*/ 79 w 173"/>
                <a:gd name="T17" fmla="*/ 92 h 120"/>
                <a:gd name="T18" fmla="*/ 79 w 173"/>
                <a:gd name="T19" fmla="*/ 120 h 120"/>
                <a:gd name="T20" fmla="*/ 40 w 173"/>
                <a:gd name="T21" fmla="*/ 120 h 120"/>
                <a:gd name="T22" fmla="*/ 40 w 173"/>
                <a:gd name="T23" fmla="*/ 92 h 120"/>
                <a:gd name="T24" fmla="*/ 0 w 173"/>
                <a:gd name="T25" fmla="*/ 92 h 120"/>
                <a:gd name="T26" fmla="*/ 0 w 173"/>
                <a:gd name="T27" fmla="*/ 92 h 120"/>
                <a:gd name="T28" fmla="*/ 40 w 173"/>
                <a:gd name="T29" fmla="*/ 49 h 120"/>
                <a:gd name="T30" fmla="*/ 79 w 173"/>
                <a:gd name="T31" fmla="*/ 7 h 120"/>
                <a:gd name="T32" fmla="*/ 110 w 173"/>
                <a:gd name="T33" fmla="*/ 0 h 120"/>
                <a:gd name="T34" fmla="*/ 118 w 173"/>
                <a:gd name="T35" fmla="*/ 0 h 120"/>
                <a:gd name="T36" fmla="*/ 118 w 173"/>
                <a:gd name="T37" fmla="*/ 0 h 120"/>
                <a:gd name="T38" fmla="*/ 118 w 173"/>
                <a:gd name="T39" fmla="*/ 0 h 12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73" h="120">
                  <a:moveTo>
                    <a:pt x="118" y="0"/>
                  </a:moveTo>
                  <a:lnTo>
                    <a:pt x="142" y="28"/>
                  </a:lnTo>
                  <a:lnTo>
                    <a:pt x="149" y="42"/>
                  </a:lnTo>
                  <a:lnTo>
                    <a:pt x="157" y="49"/>
                  </a:lnTo>
                  <a:lnTo>
                    <a:pt x="165" y="49"/>
                  </a:lnTo>
                  <a:lnTo>
                    <a:pt x="173" y="63"/>
                  </a:lnTo>
                  <a:lnTo>
                    <a:pt x="134" y="92"/>
                  </a:lnTo>
                  <a:lnTo>
                    <a:pt x="79" y="84"/>
                  </a:lnTo>
                  <a:lnTo>
                    <a:pt x="79" y="92"/>
                  </a:lnTo>
                  <a:lnTo>
                    <a:pt x="79" y="120"/>
                  </a:lnTo>
                  <a:lnTo>
                    <a:pt x="40" y="120"/>
                  </a:lnTo>
                  <a:lnTo>
                    <a:pt x="40" y="92"/>
                  </a:lnTo>
                  <a:lnTo>
                    <a:pt x="0" y="92"/>
                  </a:lnTo>
                  <a:lnTo>
                    <a:pt x="40" y="49"/>
                  </a:lnTo>
                  <a:lnTo>
                    <a:pt x="79" y="7"/>
                  </a:lnTo>
                  <a:lnTo>
                    <a:pt x="110" y="0"/>
                  </a:lnTo>
                  <a:lnTo>
                    <a:pt x="118" y="0"/>
                  </a:lnTo>
                  <a:close/>
                </a:path>
              </a:pathLst>
            </a:custGeom>
            <a:pattFill prst="dkUpDiag">
              <a:fgClr>
                <a:srgbClr val="ED1C24"/>
              </a:fgClr>
              <a:bgClr>
                <a:srgbClr val="FFFFFF"/>
              </a:bgClr>
            </a:pattFill>
            <a:ln w="6350">
              <a:solidFill>
                <a:srgbClr val="272525"/>
              </a:solidFill>
              <a:prstDash val="solid"/>
              <a:round/>
              <a:headEnd/>
              <a:tailEnd/>
            </a:ln>
          </p:spPr>
          <p:txBody>
            <a:bodyPr/>
            <a:lstStyle/>
            <a:p>
              <a:endParaRPr lang="en-US"/>
            </a:p>
          </p:txBody>
        </p:sp>
        <p:sp>
          <p:nvSpPr>
            <p:cNvPr id="4222" name="Freeform 120"/>
            <p:cNvSpPr>
              <a:spLocks/>
            </p:cNvSpPr>
            <p:nvPr/>
          </p:nvSpPr>
          <p:spPr bwMode="auto">
            <a:xfrm>
              <a:off x="2654" y="2514"/>
              <a:ext cx="173" cy="120"/>
            </a:xfrm>
            <a:custGeom>
              <a:avLst/>
              <a:gdLst>
                <a:gd name="T0" fmla="*/ 118 w 173"/>
                <a:gd name="T1" fmla="*/ 0 h 120"/>
                <a:gd name="T2" fmla="*/ 142 w 173"/>
                <a:gd name="T3" fmla="*/ 28 h 120"/>
                <a:gd name="T4" fmla="*/ 149 w 173"/>
                <a:gd name="T5" fmla="*/ 42 h 120"/>
                <a:gd name="T6" fmla="*/ 157 w 173"/>
                <a:gd name="T7" fmla="*/ 49 h 120"/>
                <a:gd name="T8" fmla="*/ 165 w 173"/>
                <a:gd name="T9" fmla="*/ 49 h 120"/>
                <a:gd name="T10" fmla="*/ 173 w 173"/>
                <a:gd name="T11" fmla="*/ 63 h 120"/>
                <a:gd name="T12" fmla="*/ 134 w 173"/>
                <a:gd name="T13" fmla="*/ 92 h 120"/>
                <a:gd name="T14" fmla="*/ 79 w 173"/>
                <a:gd name="T15" fmla="*/ 84 h 120"/>
                <a:gd name="T16" fmla="*/ 79 w 173"/>
                <a:gd name="T17" fmla="*/ 92 h 120"/>
                <a:gd name="T18" fmla="*/ 79 w 173"/>
                <a:gd name="T19" fmla="*/ 120 h 120"/>
                <a:gd name="T20" fmla="*/ 40 w 173"/>
                <a:gd name="T21" fmla="*/ 120 h 120"/>
                <a:gd name="T22" fmla="*/ 40 w 173"/>
                <a:gd name="T23" fmla="*/ 92 h 120"/>
                <a:gd name="T24" fmla="*/ 0 w 173"/>
                <a:gd name="T25" fmla="*/ 92 h 120"/>
                <a:gd name="T26" fmla="*/ 0 w 173"/>
                <a:gd name="T27" fmla="*/ 92 h 120"/>
                <a:gd name="T28" fmla="*/ 40 w 173"/>
                <a:gd name="T29" fmla="*/ 49 h 120"/>
                <a:gd name="T30" fmla="*/ 79 w 173"/>
                <a:gd name="T31" fmla="*/ 7 h 120"/>
                <a:gd name="T32" fmla="*/ 110 w 173"/>
                <a:gd name="T33" fmla="*/ 0 h 120"/>
                <a:gd name="T34" fmla="*/ 118 w 173"/>
                <a:gd name="T35" fmla="*/ 0 h 120"/>
                <a:gd name="T36" fmla="*/ 118 w 173"/>
                <a:gd name="T37" fmla="*/ 0 h 1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73" h="120">
                  <a:moveTo>
                    <a:pt x="118" y="0"/>
                  </a:moveTo>
                  <a:lnTo>
                    <a:pt x="142" y="28"/>
                  </a:lnTo>
                  <a:lnTo>
                    <a:pt x="149" y="42"/>
                  </a:lnTo>
                  <a:lnTo>
                    <a:pt x="157" y="49"/>
                  </a:lnTo>
                  <a:lnTo>
                    <a:pt x="165" y="49"/>
                  </a:lnTo>
                  <a:lnTo>
                    <a:pt x="173" y="63"/>
                  </a:lnTo>
                  <a:lnTo>
                    <a:pt x="134" y="92"/>
                  </a:lnTo>
                  <a:lnTo>
                    <a:pt x="79" y="84"/>
                  </a:lnTo>
                  <a:lnTo>
                    <a:pt x="79" y="92"/>
                  </a:lnTo>
                  <a:lnTo>
                    <a:pt x="79" y="120"/>
                  </a:lnTo>
                  <a:lnTo>
                    <a:pt x="40" y="120"/>
                  </a:lnTo>
                  <a:lnTo>
                    <a:pt x="40" y="92"/>
                  </a:lnTo>
                  <a:lnTo>
                    <a:pt x="0" y="92"/>
                  </a:lnTo>
                  <a:lnTo>
                    <a:pt x="40" y="49"/>
                  </a:lnTo>
                  <a:lnTo>
                    <a:pt x="79" y="7"/>
                  </a:lnTo>
                  <a:lnTo>
                    <a:pt x="110" y="0"/>
                  </a:lnTo>
                  <a:lnTo>
                    <a:pt x="118" y="0"/>
                  </a:lnTo>
                  <a:close/>
                </a:path>
              </a:pathLst>
            </a:custGeom>
            <a:noFill/>
            <a:ln w="6350">
              <a:solidFill>
                <a:srgbClr val="272525"/>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23" name="Freeform 121" descr="Dark upward diagonal"/>
            <p:cNvSpPr>
              <a:spLocks/>
            </p:cNvSpPr>
            <p:nvPr/>
          </p:nvSpPr>
          <p:spPr bwMode="auto">
            <a:xfrm>
              <a:off x="2772" y="2323"/>
              <a:ext cx="321" cy="261"/>
            </a:xfrm>
            <a:custGeom>
              <a:avLst/>
              <a:gdLst>
                <a:gd name="T0" fmla="*/ 94 w 321"/>
                <a:gd name="T1" fmla="*/ 85 h 261"/>
                <a:gd name="T2" fmla="*/ 102 w 321"/>
                <a:gd name="T3" fmla="*/ 71 h 261"/>
                <a:gd name="T4" fmla="*/ 118 w 321"/>
                <a:gd name="T5" fmla="*/ 71 h 261"/>
                <a:gd name="T6" fmla="*/ 149 w 321"/>
                <a:gd name="T7" fmla="*/ 57 h 261"/>
                <a:gd name="T8" fmla="*/ 157 w 321"/>
                <a:gd name="T9" fmla="*/ 57 h 261"/>
                <a:gd name="T10" fmla="*/ 188 w 321"/>
                <a:gd name="T11" fmla="*/ 28 h 261"/>
                <a:gd name="T12" fmla="*/ 196 w 321"/>
                <a:gd name="T13" fmla="*/ 28 h 261"/>
                <a:gd name="T14" fmla="*/ 227 w 321"/>
                <a:gd name="T15" fmla="*/ 7 h 261"/>
                <a:gd name="T16" fmla="*/ 243 w 321"/>
                <a:gd name="T17" fmla="*/ 0 h 261"/>
                <a:gd name="T18" fmla="*/ 251 w 321"/>
                <a:gd name="T19" fmla="*/ 7 h 261"/>
                <a:gd name="T20" fmla="*/ 267 w 321"/>
                <a:gd name="T21" fmla="*/ 7 h 261"/>
                <a:gd name="T22" fmla="*/ 282 w 321"/>
                <a:gd name="T23" fmla="*/ 21 h 261"/>
                <a:gd name="T24" fmla="*/ 298 w 321"/>
                <a:gd name="T25" fmla="*/ 21 h 261"/>
                <a:gd name="T26" fmla="*/ 314 w 321"/>
                <a:gd name="T27" fmla="*/ 35 h 261"/>
                <a:gd name="T28" fmla="*/ 314 w 321"/>
                <a:gd name="T29" fmla="*/ 57 h 261"/>
                <a:gd name="T30" fmla="*/ 321 w 321"/>
                <a:gd name="T31" fmla="*/ 113 h 261"/>
                <a:gd name="T32" fmla="*/ 321 w 321"/>
                <a:gd name="T33" fmla="*/ 127 h 261"/>
                <a:gd name="T34" fmla="*/ 274 w 321"/>
                <a:gd name="T35" fmla="*/ 170 h 261"/>
                <a:gd name="T36" fmla="*/ 267 w 321"/>
                <a:gd name="T37" fmla="*/ 191 h 261"/>
                <a:gd name="T38" fmla="*/ 251 w 321"/>
                <a:gd name="T39" fmla="*/ 212 h 261"/>
                <a:gd name="T40" fmla="*/ 227 w 321"/>
                <a:gd name="T41" fmla="*/ 205 h 261"/>
                <a:gd name="T42" fmla="*/ 212 w 321"/>
                <a:gd name="T43" fmla="*/ 219 h 261"/>
                <a:gd name="T44" fmla="*/ 188 w 321"/>
                <a:gd name="T45" fmla="*/ 219 h 261"/>
                <a:gd name="T46" fmla="*/ 141 w 321"/>
                <a:gd name="T47" fmla="*/ 205 h 261"/>
                <a:gd name="T48" fmla="*/ 118 w 321"/>
                <a:gd name="T49" fmla="*/ 205 h 261"/>
                <a:gd name="T50" fmla="*/ 94 w 321"/>
                <a:gd name="T51" fmla="*/ 240 h 261"/>
                <a:gd name="T52" fmla="*/ 86 w 321"/>
                <a:gd name="T53" fmla="*/ 254 h 261"/>
                <a:gd name="T54" fmla="*/ 78 w 321"/>
                <a:gd name="T55" fmla="*/ 261 h 261"/>
                <a:gd name="T56" fmla="*/ 55 w 321"/>
                <a:gd name="T57" fmla="*/ 254 h 261"/>
                <a:gd name="T58" fmla="*/ 47 w 321"/>
                <a:gd name="T59" fmla="*/ 240 h 261"/>
                <a:gd name="T60" fmla="*/ 39 w 321"/>
                <a:gd name="T61" fmla="*/ 240 h 261"/>
                <a:gd name="T62" fmla="*/ 31 w 321"/>
                <a:gd name="T63" fmla="*/ 240 h 261"/>
                <a:gd name="T64" fmla="*/ 24 w 321"/>
                <a:gd name="T65" fmla="*/ 219 h 261"/>
                <a:gd name="T66" fmla="*/ 0 w 321"/>
                <a:gd name="T67" fmla="*/ 191 h 261"/>
                <a:gd name="T68" fmla="*/ 24 w 321"/>
                <a:gd name="T69" fmla="*/ 170 h 261"/>
                <a:gd name="T70" fmla="*/ 78 w 321"/>
                <a:gd name="T71" fmla="*/ 170 h 261"/>
                <a:gd name="T72" fmla="*/ 94 w 321"/>
                <a:gd name="T73" fmla="*/ 85 h 261"/>
                <a:gd name="T74" fmla="*/ 94 w 321"/>
                <a:gd name="T75" fmla="*/ 85 h 26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21" h="261">
                  <a:moveTo>
                    <a:pt x="94" y="85"/>
                  </a:moveTo>
                  <a:lnTo>
                    <a:pt x="102" y="71"/>
                  </a:lnTo>
                  <a:lnTo>
                    <a:pt x="118" y="71"/>
                  </a:lnTo>
                  <a:lnTo>
                    <a:pt x="149" y="57"/>
                  </a:lnTo>
                  <a:lnTo>
                    <a:pt x="157" y="57"/>
                  </a:lnTo>
                  <a:lnTo>
                    <a:pt x="188" y="28"/>
                  </a:lnTo>
                  <a:lnTo>
                    <a:pt x="196" y="28"/>
                  </a:lnTo>
                  <a:lnTo>
                    <a:pt x="227" y="7"/>
                  </a:lnTo>
                  <a:lnTo>
                    <a:pt x="243" y="0"/>
                  </a:lnTo>
                  <a:lnTo>
                    <a:pt x="251" y="7"/>
                  </a:lnTo>
                  <a:lnTo>
                    <a:pt x="267" y="7"/>
                  </a:lnTo>
                  <a:lnTo>
                    <a:pt x="282" y="21"/>
                  </a:lnTo>
                  <a:lnTo>
                    <a:pt x="298" y="21"/>
                  </a:lnTo>
                  <a:lnTo>
                    <a:pt x="314" y="35"/>
                  </a:lnTo>
                  <a:lnTo>
                    <a:pt x="314" y="57"/>
                  </a:lnTo>
                  <a:lnTo>
                    <a:pt x="321" y="113"/>
                  </a:lnTo>
                  <a:lnTo>
                    <a:pt x="321" y="127"/>
                  </a:lnTo>
                  <a:lnTo>
                    <a:pt x="274" y="170"/>
                  </a:lnTo>
                  <a:lnTo>
                    <a:pt x="267" y="191"/>
                  </a:lnTo>
                  <a:lnTo>
                    <a:pt x="251" y="212"/>
                  </a:lnTo>
                  <a:lnTo>
                    <a:pt x="227" y="205"/>
                  </a:lnTo>
                  <a:lnTo>
                    <a:pt x="212" y="219"/>
                  </a:lnTo>
                  <a:lnTo>
                    <a:pt x="188" y="219"/>
                  </a:lnTo>
                  <a:lnTo>
                    <a:pt x="141" y="205"/>
                  </a:lnTo>
                  <a:lnTo>
                    <a:pt x="118" y="205"/>
                  </a:lnTo>
                  <a:lnTo>
                    <a:pt x="94" y="240"/>
                  </a:lnTo>
                  <a:lnTo>
                    <a:pt x="86" y="254"/>
                  </a:lnTo>
                  <a:lnTo>
                    <a:pt x="78" y="261"/>
                  </a:lnTo>
                  <a:lnTo>
                    <a:pt x="55" y="254"/>
                  </a:lnTo>
                  <a:lnTo>
                    <a:pt x="47" y="240"/>
                  </a:lnTo>
                  <a:lnTo>
                    <a:pt x="39" y="240"/>
                  </a:lnTo>
                  <a:lnTo>
                    <a:pt x="31" y="240"/>
                  </a:lnTo>
                  <a:lnTo>
                    <a:pt x="24" y="219"/>
                  </a:lnTo>
                  <a:lnTo>
                    <a:pt x="0" y="191"/>
                  </a:lnTo>
                  <a:lnTo>
                    <a:pt x="24" y="170"/>
                  </a:lnTo>
                  <a:lnTo>
                    <a:pt x="78" y="170"/>
                  </a:lnTo>
                  <a:lnTo>
                    <a:pt x="94" y="85"/>
                  </a:lnTo>
                  <a:close/>
                </a:path>
              </a:pathLst>
            </a:custGeom>
            <a:pattFill prst="dkUpDiag">
              <a:fgClr>
                <a:srgbClr val="ED1C24"/>
              </a:fgClr>
              <a:bgClr>
                <a:srgbClr val="FFFFFF"/>
              </a:bgClr>
            </a:pattFill>
            <a:ln w="6350" cap="flat" cmpd="sng">
              <a:solidFill>
                <a:srgbClr val="272525"/>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224" name="Freeform 122" descr="Dark upward diagonal"/>
            <p:cNvSpPr>
              <a:spLocks/>
            </p:cNvSpPr>
            <p:nvPr/>
          </p:nvSpPr>
          <p:spPr bwMode="auto">
            <a:xfrm>
              <a:off x="2835" y="2514"/>
              <a:ext cx="235" cy="240"/>
            </a:xfrm>
            <a:custGeom>
              <a:avLst/>
              <a:gdLst>
                <a:gd name="T0" fmla="*/ 8 w 235"/>
                <a:gd name="T1" fmla="*/ 190 h 240"/>
                <a:gd name="T2" fmla="*/ 0 w 235"/>
                <a:gd name="T3" fmla="*/ 127 h 240"/>
                <a:gd name="T4" fmla="*/ 15 w 235"/>
                <a:gd name="T5" fmla="*/ 113 h 240"/>
                <a:gd name="T6" fmla="*/ 23 w 235"/>
                <a:gd name="T7" fmla="*/ 63 h 240"/>
                <a:gd name="T8" fmla="*/ 23 w 235"/>
                <a:gd name="T9" fmla="*/ 63 h 240"/>
                <a:gd name="T10" fmla="*/ 31 w 235"/>
                <a:gd name="T11" fmla="*/ 49 h 240"/>
                <a:gd name="T12" fmla="*/ 55 w 235"/>
                <a:gd name="T13" fmla="*/ 14 h 240"/>
                <a:gd name="T14" fmla="*/ 78 w 235"/>
                <a:gd name="T15" fmla="*/ 14 h 240"/>
                <a:gd name="T16" fmla="*/ 125 w 235"/>
                <a:gd name="T17" fmla="*/ 28 h 240"/>
                <a:gd name="T18" fmla="*/ 149 w 235"/>
                <a:gd name="T19" fmla="*/ 28 h 240"/>
                <a:gd name="T20" fmla="*/ 164 w 235"/>
                <a:gd name="T21" fmla="*/ 14 h 240"/>
                <a:gd name="T22" fmla="*/ 188 w 235"/>
                <a:gd name="T23" fmla="*/ 21 h 240"/>
                <a:gd name="T24" fmla="*/ 204 w 235"/>
                <a:gd name="T25" fmla="*/ 0 h 240"/>
                <a:gd name="T26" fmla="*/ 227 w 235"/>
                <a:gd name="T27" fmla="*/ 21 h 240"/>
                <a:gd name="T28" fmla="*/ 227 w 235"/>
                <a:gd name="T29" fmla="*/ 44 h 240"/>
                <a:gd name="T30" fmla="*/ 235 w 235"/>
                <a:gd name="T31" fmla="*/ 92 h 240"/>
                <a:gd name="T32" fmla="*/ 211 w 235"/>
                <a:gd name="T33" fmla="*/ 127 h 240"/>
                <a:gd name="T34" fmla="*/ 211 w 235"/>
                <a:gd name="T35" fmla="*/ 141 h 240"/>
                <a:gd name="T36" fmla="*/ 157 w 235"/>
                <a:gd name="T37" fmla="*/ 197 h 240"/>
                <a:gd name="T38" fmla="*/ 141 w 235"/>
                <a:gd name="T39" fmla="*/ 190 h 240"/>
                <a:gd name="T40" fmla="*/ 110 w 235"/>
                <a:gd name="T41" fmla="*/ 233 h 240"/>
                <a:gd name="T42" fmla="*/ 62 w 235"/>
                <a:gd name="T43" fmla="*/ 240 h 240"/>
                <a:gd name="T44" fmla="*/ 39 w 235"/>
                <a:gd name="T45" fmla="*/ 190 h 240"/>
                <a:gd name="T46" fmla="*/ 8 w 235"/>
                <a:gd name="T47" fmla="*/ 197 h 240"/>
                <a:gd name="T48" fmla="*/ 8 w 235"/>
                <a:gd name="T49" fmla="*/ 190 h 240"/>
                <a:gd name="T50" fmla="*/ 8 w 235"/>
                <a:gd name="T51" fmla="*/ 190 h 24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35" h="240">
                  <a:moveTo>
                    <a:pt x="8" y="190"/>
                  </a:moveTo>
                  <a:lnTo>
                    <a:pt x="0" y="127"/>
                  </a:lnTo>
                  <a:lnTo>
                    <a:pt x="15" y="113"/>
                  </a:lnTo>
                  <a:lnTo>
                    <a:pt x="23" y="63"/>
                  </a:lnTo>
                  <a:lnTo>
                    <a:pt x="31" y="49"/>
                  </a:lnTo>
                  <a:lnTo>
                    <a:pt x="55" y="14"/>
                  </a:lnTo>
                  <a:lnTo>
                    <a:pt x="78" y="14"/>
                  </a:lnTo>
                  <a:lnTo>
                    <a:pt x="125" y="28"/>
                  </a:lnTo>
                  <a:lnTo>
                    <a:pt x="149" y="28"/>
                  </a:lnTo>
                  <a:lnTo>
                    <a:pt x="164" y="14"/>
                  </a:lnTo>
                  <a:lnTo>
                    <a:pt x="188" y="21"/>
                  </a:lnTo>
                  <a:lnTo>
                    <a:pt x="204" y="0"/>
                  </a:lnTo>
                  <a:lnTo>
                    <a:pt x="227" y="21"/>
                  </a:lnTo>
                  <a:lnTo>
                    <a:pt x="227" y="44"/>
                  </a:lnTo>
                  <a:lnTo>
                    <a:pt x="235" y="92"/>
                  </a:lnTo>
                  <a:lnTo>
                    <a:pt x="211" y="127"/>
                  </a:lnTo>
                  <a:lnTo>
                    <a:pt x="211" y="141"/>
                  </a:lnTo>
                  <a:lnTo>
                    <a:pt x="157" y="197"/>
                  </a:lnTo>
                  <a:lnTo>
                    <a:pt x="141" y="190"/>
                  </a:lnTo>
                  <a:lnTo>
                    <a:pt x="110" y="233"/>
                  </a:lnTo>
                  <a:lnTo>
                    <a:pt x="62" y="240"/>
                  </a:lnTo>
                  <a:lnTo>
                    <a:pt x="39" y="190"/>
                  </a:lnTo>
                  <a:lnTo>
                    <a:pt x="8" y="197"/>
                  </a:lnTo>
                  <a:lnTo>
                    <a:pt x="8" y="190"/>
                  </a:lnTo>
                  <a:close/>
                </a:path>
              </a:pathLst>
            </a:custGeom>
            <a:pattFill prst="dkUpDiag">
              <a:fgClr>
                <a:srgbClr val="ED1C24"/>
              </a:fgClr>
              <a:bgClr>
                <a:srgbClr val="FFFFFF"/>
              </a:bgClr>
            </a:pattFill>
            <a:ln w="6350" cap="flat" cmpd="sng">
              <a:solidFill>
                <a:srgbClr val="272525"/>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225" name="Freeform 123" descr="Dark upward diagonal"/>
            <p:cNvSpPr>
              <a:spLocks/>
            </p:cNvSpPr>
            <p:nvPr/>
          </p:nvSpPr>
          <p:spPr bwMode="auto">
            <a:xfrm>
              <a:off x="2976" y="2796"/>
              <a:ext cx="47" cy="28"/>
            </a:xfrm>
            <a:custGeom>
              <a:avLst/>
              <a:gdLst>
                <a:gd name="T0" fmla="*/ 8 w 47"/>
                <a:gd name="T1" fmla="*/ 0 h 28"/>
                <a:gd name="T2" fmla="*/ 47 w 47"/>
                <a:gd name="T3" fmla="*/ 0 h 28"/>
                <a:gd name="T4" fmla="*/ 39 w 47"/>
                <a:gd name="T5" fmla="*/ 28 h 28"/>
                <a:gd name="T6" fmla="*/ 0 w 47"/>
                <a:gd name="T7" fmla="*/ 28 h 28"/>
                <a:gd name="T8" fmla="*/ 8 w 47"/>
                <a:gd name="T9" fmla="*/ 0 h 28"/>
                <a:gd name="T10" fmla="*/ 8 w 47"/>
                <a:gd name="T11" fmla="*/ 0 h 28"/>
                <a:gd name="T12" fmla="*/ 8 w 47"/>
                <a:gd name="T13" fmla="*/ 0 h 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7" h="28">
                  <a:moveTo>
                    <a:pt x="8" y="0"/>
                  </a:moveTo>
                  <a:lnTo>
                    <a:pt x="47" y="0"/>
                  </a:lnTo>
                  <a:lnTo>
                    <a:pt x="39" y="28"/>
                  </a:lnTo>
                  <a:lnTo>
                    <a:pt x="0" y="28"/>
                  </a:lnTo>
                  <a:lnTo>
                    <a:pt x="8" y="0"/>
                  </a:lnTo>
                  <a:close/>
                </a:path>
              </a:pathLst>
            </a:custGeom>
            <a:pattFill prst="dkUpDiag">
              <a:fgClr>
                <a:srgbClr val="ED1C24"/>
              </a:fgClr>
              <a:bgClr>
                <a:srgbClr val="FFFFFF"/>
              </a:bgClr>
            </a:pattFill>
            <a:ln w="6350" cap="flat" cmpd="sng">
              <a:solidFill>
                <a:srgbClr val="272525"/>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226" name="Freeform 124" descr="Dark upward diagonal"/>
            <p:cNvSpPr>
              <a:spLocks/>
            </p:cNvSpPr>
            <p:nvPr/>
          </p:nvSpPr>
          <p:spPr bwMode="auto">
            <a:xfrm>
              <a:off x="2960" y="2796"/>
              <a:ext cx="126" cy="148"/>
            </a:xfrm>
            <a:custGeom>
              <a:avLst/>
              <a:gdLst>
                <a:gd name="T0" fmla="*/ 16 w 126"/>
                <a:gd name="T1" fmla="*/ 28 h 148"/>
                <a:gd name="T2" fmla="*/ 55 w 126"/>
                <a:gd name="T3" fmla="*/ 28 h 148"/>
                <a:gd name="T4" fmla="*/ 63 w 126"/>
                <a:gd name="T5" fmla="*/ 0 h 148"/>
                <a:gd name="T6" fmla="*/ 110 w 126"/>
                <a:gd name="T7" fmla="*/ 0 h 148"/>
                <a:gd name="T8" fmla="*/ 126 w 126"/>
                <a:gd name="T9" fmla="*/ 35 h 148"/>
                <a:gd name="T10" fmla="*/ 118 w 126"/>
                <a:gd name="T11" fmla="*/ 64 h 148"/>
                <a:gd name="T12" fmla="*/ 126 w 126"/>
                <a:gd name="T13" fmla="*/ 78 h 148"/>
                <a:gd name="T14" fmla="*/ 110 w 126"/>
                <a:gd name="T15" fmla="*/ 120 h 148"/>
                <a:gd name="T16" fmla="*/ 86 w 126"/>
                <a:gd name="T17" fmla="*/ 120 h 148"/>
                <a:gd name="T18" fmla="*/ 47 w 126"/>
                <a:gd name="T19" fmla="*/ 148 h 148"/>
                <a:gd name="T20" fmla="*/ 0 w 126"/>
                <a:gd name="T21" fmla="*/ 78 h 148"/>
                <a:gd name="T22" fmla="*/ 16 w 126"/>
                <a:gd name="T23" fmla="*/ 28 h 148"/>
                <a:gd name="T24" fmla="*/ 16 w 126"/>
                <a:gd name="T25" fmla="*/ 28 h 148"/>
                <a:gd name="T26" fmla="*/ 16 w 126"/>
                <a:gd name="T27" fmla="*/ 28 h 14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26" h="148">
                  <a:moveTo>
                    <a:pt x="16" y="28"/>
                  </a:moveTo>
                  <a:lnTo>
                    <a:pt x="55" y="28"/>
                  </a:lnTo>
                  <a:lnTo>
                    <a:pt x="63" y="0"/>
                  </a:lnTo>
                  <a:lnTo>
                    <a:pt x="110" y="0"/>
                  </a:lnTo>
                  <a:lnTo>
                    <a:pt x="126" y="35"/>
                  </a:lnTo>
                  <a:lnTo>
                    <a:pt x="118" y="64"/>
                  </a:lnTo>
                  <a:lnTo>
                    <a:pt x="126" y="78"/>
                  </a:lnTo>
                  <a:lnTo>
                    <a:pt x="110" y="120"/>
                  </a:lnTo>
                  <a:lnTo>
                    <a:pt x="86" y="120"/>
                  </a:lnTo>
                  <a:lnTo>
                    <a:pt x="47" y="148"/>
                  </a:lnTo>
                  <a:lnTo>
                    <a:pt x="0" y="78"/>
                  </a:lnTo>
                  <a:lnTo>
                    <a:pt x="16" y="28"/>
                  </a:lnTo>
                  <a:close/>
                </a:path>
              </a:pathLst>
            </a:custGeom>
            <a:pattFill prst="dkUpDiag">
              <a:fgClr>
                <a:srgbClr val="ED1C24"/>
              </a:fgClr>
              <a:bgClr>
                <a:srgbClr val="FFFFFF"/>
              </a:bgClr>
            </a:pattFill>
            <a:ln w="6350" cap="flat" cmpd="sng">
              <a:solidFill>
                <a:srgbClr val="272525"/>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227" name="Freeform 125"/>
            <p:cNvSpPr>
              <a:spLocks/>
            </p:cNvSpPr>
            <p:nvPr/>
          </p:nvSpPr>
          <p:spPr bwMode="auto">
            <a:xfrm>
              <a:off x="2960" y="2796"/>
              <a:ext cx="126" cy="148"/>
            </a:xfrm>
            <a:custGeom>
              <a:avLst/>
              <a:gdLst>
                <a:gd name="T0" fmla="*/ 16 w 126"/>
                <a:gd name="T1" fmla="*/ 28 h 148"/>
                <a:gd name="T2" fmla="*/ 55 w 126"/>
                <a:gd name="T3" fmla="*/ 28 h 148"/>
                <a:gd name="T4" fmla="*/ 63 w 126"/>
                <a:gd name="T5" fmla="*/ 0 h 148"/>
                <a:gd name="T6" fmla="*/ 110 w 126"/>
                <a:gd name="T7" fmla="*/ 0 h 148"/>
                <a:gd name="T8" fmla="*/ 126 w 126"/>
                <a:gd name="T9" fmla="*/ 35 h 148"/>
                <a:gd name="T10" fmla="*/ 118 w 126"/>
                <a:gd name="T11" fmla="*/ 64 h 148"/>
                <a:gd name="T12" fmla="*/ 126 w 126"/>
                <a:gd name="T13" fmla="*/ 78 h 148"/>
                <a:gd name="T14" fmla="*/ 110 w 126"/>
                <a:gd name="T15" fmla="*/ 120 h 148"/>
                <a:gd name="T16" fmla="*/ 86 w 126"/>
                <a:gd name="T17" fmla="*/ 120 h 148"/>
                <a:gd name="T18" fmla="*/ 47 w 126"/>
                <a:gd name="T19" fmla="*/ 148 h 148"/>
                <a:gd name="T20" fmla="*/ 0 w 126"/>
                <a:gd name="T21" fmla="*/ 78 h 148"/>
                <a:gd name="T22" fmla="*/ 16 w 126"/>
                <a:gd name="T23" fmla="*/ 28 h 148"/>
                <a:gd name="T24" fmla="*/ 16 w 126"/>
                <a:gd name="T25" fmla="*/ 28 h 1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6" h="148">
                  <a:moveTo>
                    <a:pt x="16" y="28"/>
                  </a:moveTo>
                  <a:lnTo>
                    <a:pt x="55" y="28"/>
                  </a:lnTo>
                  <a:lnTo>
                    <a:pt x="63" y="0"/>
                  </a:lnTo>
                  <a:lnTo>
                    <a:pt x="110" y="0"/>
                  </a:lnTo>
                  <a:lnTo>
                    <a:pt x="126" y="35"/>
                  </a:lnTo>
                  <a:lnTo>
                    <a:pt x="118" y="64"/>
                  </a:lnTo>
                  <a:lnTo>
                    <a:pt x="126" y="78"/>
                  </a:lnTo>
                  <a:lnTo>
                    <a:pt x="110" y="120"/>
                  </a:lnTo>
                  <a:lnTo>
                    <a:pt x="86" y="120"/>
                  </a:lnTo>
                  <a:lnTo>
                    <a:pt x="47" y="148"/>
                  </a:lnTo>
                  <a:lnTo>
                    <a:pt x="0" y="78"/>
                  </a:lnTo>
                  <a:lnTo>
                    <a:pt x="16" y="28"/>
                  </a:lnTo>
                  <a:close/>
                </a:path>
              </a:pathLst>
            </a:custGeom>
            <a:noFill/>
            <a:ln w="6350">
              <a:solidFill>
                <a:srgbClr val="272525"/>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28" name="Freeform 126" descr="Dark upward diagonal"/>
            <p:cNvSpPr>
              <a:spLocks/>
            </p:cNvSpPr>
            <p:nvPr/>
          </p:nvSpPr>
          <p:spPr bwMode="auto">
            <a:xfrm>
              <a:off x="3039" y="2358"/>
              <a:ext cx="227" cy="311"/>
            </a:xfrm>
            <a:custGeom>
              <a:avLst/>
              <a:gdLst>
                <a:gd name="T0" fmla="*/ 47 w 227"/>
                <a:gd name="T1" fmla="*/ 0 h 311"/>
                <a:gd name="T2" fmla="*/ 54 w 227"/>
                <a:gd name="T3" fmla="*/ 0 h 311"/>
                <a:gd name="T4" fmla="*/ 117 w 227"/>
                <a:gd name="T5" fmla="*/ 22 h 311"/>
                <a:gd name="T6" fmla="*/ 133 w 227"/>
                <a:gd name="T7" fmla="*/ 36 h 311"/>
                <a:gd name="T8" fmla="*/ 149 w 227"/>
                <a:gd name="T9" fmla="*/ 36 h 311"/>
                <a:gd name="T10" fmla="*/ 172 w 227"/>
                <a:gd name="T11" fmla="*/ 50 h 311"/>
                <a:gd name="T12" fmla="*/ 188 w 227"/>
                <a:gd name="T13" fmla="*/ 64 h 311"/>
                <a:gd name="T14" fmla="*/ 227 w 227"/>
                <a:gd name="T15" fmla="*/ 71 h 311"/>
                <a:gd name="T16" fmla="*/ 227 w 227"/>
                <a:gd name="T17" fmla="*/ 135 h 311"/>
                <a:gd name="T18" fmla="*/ 211 w 227"/>
                <a:gd name="T19" fmla="*/ 142 h 311"/>
                <a:gd name="T20" fmla="*/ 203 w 227"/>
                <a:gd name="T21" fmla="*/ 163 h 311"/>
                <a:gd name="T22" fmla="*/ 203 w 227"/>
                <a:gd name="T23" fmla="*/ 198 h 311"/>
                <a:gd name="T24" fmla="*/ 219 w 227"/>
                <a:gd name="T25" fmla="*/ 248 h 311"/>
                <a:gd name="T26" fmla="*/ 203 w 227"/>
                <a:gd name="T27" fmla="*/ 262 h 311"/>
                <a:gd name="T28" fmla="*/ 125 w 227"/>
                <a:gd name="T29" fmla="*/ 290 h 311"/>
                <a:gd name="T30" fmla="*/ 133 w 227"/>
                <a:gd name="T31" fmla="*/ 304 h 311"/>
                <a:gd name="T32" fmla="*/ 94 w 227"/>
                <a:gd name="T33" fmla="*/ 311 h 311"/>
                <a:gd name="T34" fmla="*/ 94 w 227"/>
                <a:gd name="T35" fmla="*/ 304 h 311"/>
                <a:gd name="T36" fmla="*/ 70 w 227"/>
                <a:gd name="T37" fmla="*/ 311 h 311"/>
                <a:gd name="T38" fmla="*/ 47 w 227"/>
                <a:gd name="T39" fmla="*/ 276 h 311"/>
                <a:gd name="T40" fmla="*/ 47 w 227"/>
                <a:gd name="T41" fmla="*/ 269 h 311"/>
                <a:gd name="T42" fmla="*/ 54 w 227"/>
                <a:gd name="T43" fmla="*/ 269 h 311"/>
                <a:gd name="T44" fmla="*/ 62 w 227"/>
                <a:gd name="T45" fmla="*/ 269 h 311"/>
                <a:gd name="T46" fmla="*/ 47 w 227"/>
                <a:gd name="T47" fmla="*/ 240 h 311"/>
                <a:gd name="T48" fmla="*/ 54 w 227"/>
                <a:gd name="T49" fmla="*/ 226 h 311"/>
                <a:gd name="T50" fmla="*/ 23 w 227"/>
                <a:gd name="T51" fmla="*/ 198 h 311"/>
                <a:gd name="T52" fmla="*/ 23 w 227"/>
                <a:gd name="T53" fmla="*/ 177 h 311"/>
                <a:gd name="T54" fmla="*/ 0 w 227"/>
                <a:gd name="T55" fmla="*/ 156 h 311"/>
                <a:gd name="T56" fmla="*/ 7 w 227"/>
                <a:gd name="T57" fmla="*/ 135 h 311"/>
                <a:gd name="T58" fmla="*/ 54 w 227"/>
                <a:gd name="T59" fmla="*/ 92 h 311"/>
                <a:gd name="T60" fmla="*/ 54 w 227"/>
                <a:gd name="T61" fmla="*/ 85 h 311"/>
                <a:gd name="T62" fmla="*/ 47 w 227"/>
                <a:gd name="T63" fmla="*/ 22 h 311"/>
                <a:gd name="T64" fmla="*/ 47 w 227"/>
                <a:gd name="T65" fmla="*/ 0 h 311"/>
                <a:gd name="T66" fmla="*/ 47 w 227"/>
                <a:gd name="T67" fmla="*/ 0 h 31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27" h="311">
                  <a:moveTo>
                    <a:pt x="47" y="0"/>
                  </a:moveTo>
                  <a:lnTo>
                    <a:pt x="54" y="0"/>
                  </a:lnTo>
                  <a:lnTo>
                    <a:pt x="117" y="22"/>
                  </a:lnTo>
                  <a:lnTo>
                    <a:pt x="133" y="36"/>
                  </a:lnTo>
                  <a:lnTo>
                    <a:pt x="149" y="36"/>
                  </a:lnTo>
                  <a:lnTo>
                    <a:pt x="172" y="50"/>
                  </a:lnTo>
                  <a:lnTo>
                    <a:pt x="188" y="64"/>
                  </a:lnTo>
                  <a:lnTo>
                    <a:pt x="227" y="71"/>
                  </a:lnTo>
                  <a:lnTo>
                    <a:pt x="227" y="135"/>
                  </a:lnTo>
                  <a:lnTo>
                    <a:pt x="211" y="142"/>
                  </a:lnTo>
                  <a:lnTo>
                    <a:pt x="203" y="163"/>
                  </a:lnTo>
                  <a:lnTo>
                    <a:pt x="203" y="198"/>
                  </a:lnTo>
                  <a:lnTo>
                    <a:pt x="219" y="248"/>
                  </a:lnTo>
                  <a:lnTo>
                    <a:pt x="203" y="262"/>
                  </a:lnTo>
                  <a:lnTo>
                    <a:pt x="125" y="290"/>
                  </a:lnTo>
                  <a:lnTo>
                    <a:pt x="133" y="304"/>
                  </a:lnTo>
                  <a:lnTo>
                    <a:pt x="94" y="311"/>
                  </a:lnTo>
                  <a:lnTo>
                    <a:pt x="94" y="304"/>
                  </a:lnTo>
                  <a:lnTo>
                    <a:pt x="70" y="311"/>
                  </a:lnTo>
                  <a:lnTo>
                    <a:pt x="47" y="276"/>
                  </a:lnTo>
                  <a:lnTo>
                    <a:pt x="47" y="269"/>
                  </a:lnTo>
                  <a:lnTo>
                    <a:pt x="54" y="269"/>
                  </a:lnTo>
                  <a:lnTo>
                    <a:pt x="62" y="269"/>
                  </a:lnTo>
                  <a:lnTo>
                    <a:pt x="47" y="240"/>
                  </a:lnTo>
                  <a:lnTo>
                    <a:pt x="54" y="226"/>
                  </a:lnTo>
                  <a:lnTo>
                    <a:pt x="23" y="198"/>
                  </a:lnTo>
                  <a:lnTo>
                    <a:pt x="23" y="177"/>
                  </a:lnTo>
                  <a:lnTo>
                    <a:pt x="0" y="156"/>
                  </a:lnTo>
                  <a:lnTo>
                    <a:pt x="7" y="135"/>
                  </a:lnTo>
                  <a:lnTo>
                    <a:pt x="54" y="92"/>
                  </a:lnTo>
                  <a:lnTo>
                    <a:pt x="54" y="85"/>
                  </a:lnTo>
                  <a:lnTo>
                    <a:pt x="47" y="22"/>
                  </a:lnTo>
                  <a:lnTo>
                    <a:pt x="47" y="0"/>
                  </a:lnTo>
                  <a:close/>
                </a:path>
              </a:pathLst>
            </a:custGeom>
            <a:pattFill prst="dkUpDiag">
              <a:fgClr>
                <a:srgbClr val="ED1C24"/>
              </a:fgClr>
              <a:bgClr>
                <a:srgbClr val="FFFFFF"/>
              </a:bgClr>
            </a:pattFill>
            <a:ln w="6350" cap="flat" cmpd="sng">
              <a:solidFill>
                <a:srgbClr val="272525"/>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229" name="Freeform 127" descr="Dark upward diagonal"/>
            <p:cNvSpPr>
              <a:spLocks/>
            </p:cNvSpPr>
            <p:nvPr/>
          </p:nvSpPr>
          <p:spPr bwMode="auto">
            <a:xfrm>
              <a:off x="3093" y="2606"/>
              <a:ext cx="251" cy="190"/>
            </a:xfrm>
            <a:custGeom>
              <a:avLst/>
              <a:gdLst>
                <a:gd name="T0" fmla="*/ 24 w 251"/>
                <a:gd name="T1" fmla="*/ 190 h 190"/>
                <a:gd name="T2" fmla="*/ 24 w 251"/>
                <a:gd name="T3" fmla="*/ 190 h 190"/>
                <a:gd name="T4" fmla="*/ 24 w 251"/>
                <a:gd name="T5" fmla="*/ 183 h 190"/>
                <a:gd name="T6" fmla="*/ 0 w 251"/>
                <a:gd name="T7" fmla="*/ 119 h 190"/>
                <a:gd name="T8" fmla="*/ 16 w 251"/>
                <a:gd name="T9" fmla="*/ 63 h 190"/>
                <a:gd name="T10" fmla="*/ 40 w 251"/>
                <a:gd name="T11" fmla="*/ 56 h 190"/>
                <a:gd name="T12" fmla="*/ 40 w 251"/>
                <a:gd name="T13" fmla="*/ 63 h 190"/>
                <a:gd name="T14" fmla="*/ 79 w 251"/>
                <a:gd name="T15" fmla="*/ 56 h 190"/>
                <a:gd name="T16" fmla="*/ 71 w 251"/>
                <a:gd name="T17" fmla="*/ 42 h 190"/>
                <a:gd name="T18" fmla="*/ 149 w 251"/>
                <a:gd name="T19" fmla="*/ 14 h 190"/>
                <a:gd name="T20" fmla="*/ 165 w 251"/>
                <a:gd name="T21" fmla="*/ 0 h 190"/>
                <a:gd name="T22" fmla="*/ 181 w 251"/>
                <a:gd name="T23" fmla="*/ 28 h 190"/>
                <a:gd name="T24" fmla="*/ 189 w 251"/>
                <a:gd name="T25" fmla="*/ 42 h 190"/>
                <a:gd name="T26" fmla="*/ 212 w 251"/>
                <a:gd name="T27" fmla="*/ 42 h 190"/>
                <a:gd name="T28" fmla="*/ 220 w 251"/>
                <a:gd name="T29" fmla="*/ 77 h 190"/>
                <a:gd name="T30" fmla="*/ 228 w 251"/>
                <a:gd name="T31" fmla="*/ 91 h 190"/>
                <a:gd name="T32" fmla="*/ 243 w 251"/>
                <a:gd name="T33" fmla="*/ 98 h 190"/>
                <a:gd name="T34" fmla="*/ 251 w 251"/>
                <a:gd name="T35" fmla="*/ 105 h 190"/>
                <a:gd name="T36" fmla="*/ 251 w 251"/>
                <a:gd name="T37" fmla="*/ 127 h 190"/>
                <a:gd name="T38" fmla="*/ 204 w 251"/>
                <a:gd name="T39" fmla="*/ 127 h 190"/>
                <a:gd name="T40" fmla="*/ 173 w 251"/>
                <a:gd name="T41" fmla="*/ 134 h 190"/>
                <a:gd name="T42" fmla="*/ 134 w 251"/>
                <a:gd name="T43" fmla="*/ 148 h 190"/>
                <a:gd name="T44" fmla="*/ 118 w 251"/>
                <a:gd name="T45" fmla="*/ 127 h 190"/>
                <a:gd name="T46" fmla="*/ 102 w 251"/>
                <a:gd name="T47" fmla="*/ 127 h 190"/>
                <a:gd name="T48" fmla="*/ 79 w 251"/>
                <a:gd name="T49" fmla="*/ 162 h 190"/>
                <a:gd name="T50" fmla="*/ 40 w 251"/>
                <a:gd name="T51" fmla="*/ 162 h 190"/>
                <a:gd name="T52" fmla="*/ 24 w 251"/>
                <a:gd name="T53" fmla="*/ 190 h 190"/>
                <a:gd name="T54" fmla="*/ 24 w 251"/>
                <a:gd name="T55" fmla="*/ 190 h 190"/>
                <a:gd name="T56" fmla="*/ 24 w 251"/>
                <a:gd name="T57" fmla="*/ 190 h 19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51" h="190">
                  <a:moveTo>
                    <a:pt x="24" y="190"/>
                  </a:moveTo>
                  <a:lnTo>
                    <a:pt x="24" y="190"/>
                  </a:lnTo>
                  <a:lnTo>
                    <a:pt x="24" y="183"/>
                  </a:lnTo>
                  <a:lnTo>
                    <a:pt x="0" y="119"/>
                  </a:lnTo>
                  <a:lnTo>
                    <a:pt x="16" y="63"/>
                  </a:lnTo>
                  <a:lnTo>
                    <a:pt x="40" y="56"/>
                  </a:lnTo>
                  <a:lnTo>
                    <a:pt x="40" y="63"/>
                  </a:lnTo>
                  <a:lnTo>
                    <a:pt x="79" y="56"/>
                  </a:lnTo>
                  <a:lnTo>
                    <a:pt x="71" y="42"/>
                  </a:lnTo>
                  <a:lnTo>
                    <a:pt x="149" y="14"/>
                  </a:lnTo>
                  <a:lnTo>
                    <a:pt x="165" y="0"/>
                  </a:lnTo>
                  <a:lnTo>
                    <a:pt x="181" y="28"/>
                  </a:lnTo>
                  <a:lnTo>
                    <a:pt x="189" y="42"/>
                  </a:lnTo>
                  <a:lnTo>
                    <a:pt x="212" y="42"/>
                  </a:lnTo>
                  <a:lnTo>
                    <a:pt x="220" y="77"/>
                  </a:lnTo>
                  <a:lnTo>
                    <a:pt x="228" y="91"/>
                  </a:lnTo>
                  <a:lnTo>
                    <a:pt x="243" y="98"/>
                  </a:lnTo>
                  <a:lnTo>
                    <a:pt x="251" y="105"/>
                  </a:lnTo>
                  <a:lnTo>
                    <a:pt x="251" y="127"/>
                  </a:lnTo>
                  <a:lnTo>
                    <a:pt x="204" y="127"/>
                  </a:lnTo>
                  <a:lnTo>
                    <a:pt x="173" y="134"/>
                  </a:lnTo>
                  <a:lnTo>
                    <a:pt x="134" y="148"/>
                  </a:lnTo>
                  <a:lnTo>
                    <a:pt x="118" y="127"/>
                  </a:lnTo>
                  <a:lnTo>
                    <a:pt x="102" y="127"/>
                  </a:lnTo>
                  <a:lnTo>
                    <a:pt x="79" y="162"/>
                  </a:lnTo>
                  <a:lnTo>
                    <a:pt x="40" y="162"/>
                  </a:lnTo>
                  <a:lnTo>
                    <a:pt x="24" y="190"/>
                  </a:lnTo>
                  <a:close/>
                </a:path>
              </a:pathLst>
            </a:custGeom>
            <a:pattFill prst="dkUpDiag">
              <a:fgClr>
                <a:srgbClr val="ED1C24"/>
              </a:fgClr>
              <a:bgClr>
                <a:srgbClr val="FFFFFF"/>
              </a:bgClr>
            </a:pattFill>
            <a:ln w="6350" cap="flat" cmpd="sng">
              <a:solidFill>
                <a:srgbClr val="272525"/>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230" name="Freeform 128" descr="Dark upward diagonal"/>
            <p:cNvSpPr>
              <a:spLocks/>
            </p:cNvSpPr>
            <p:nvPr/>
          </p:nvSpPr>
          <p:spPr bwMode="auto">
            <a:xfrm>
              <a:off x="3007" y="2768"/>
              <a:ext cx="165" cy="196"/>
            </a:xfrm>
            <a:custGeom>
              <a:avLst/>
              <a:gdLst>
                <a:gd name="T0" fmla="*/ 0 w 165"/>
                <a:gd name="T1" fmla="*/ 176 h 196"/>
                <a:gd name="T2" fmla="*/ 39 w 165"/>
                <a:gd name="T3" fmla="*/ 148 h 196"/>
                <a:gd name="T4" fmla="*/ 63 w 165"/>
                <a:gd name="T5" fmla="*/ 148 h 196"/>
                <a:gd name="T6" fmla="*/ 79 w 165"/>
                <a:gd name="T7" fmla="*/ 106 h 196"/>
                <a:gd name="T8" fmla="*/ 71 w 165"/>
                <a:gd name="T9" fmla="*/ 92 h 196"/>
                <a:gd name="T10" fmla="*/ 79 w 165"/>
                <a:gd name="T11" fmla="*/ 63 h 196"/>
                <a:gd name="T12" fmla="*/ 63 w 165"/>
                <a:gd name="T13" fmla="*/ 28 h 196"/>
                <a:gd name="T14" fmla="*/ 110 w 165"/>
                <a:gd name="T15" fmla="*/ 28 h 196"/>
                <a:gd name="T16" fmla="*/ 110 w 165"/>
                <a:gd name="T17" fmla="*/ 28 h 196"/>
                <a:gd name="T18" fmla="*/ 126 w 165"/>
                <a:gd name="T19" fmla="*/ 0 h 196"/>
                <a:gd name="T20" fmla="*/ 165 w 165"/>
                <a:gd name="T21" fmla="*/ 0 h 196"/>
                <a:gd name="T22" fmla="*/ 149 w 165"/>
                <a:gd name="T23" fmla="*/ 63 h 196"/>
                <a:gd name="T24" fmla="*/ 149 w 165"/>
                <a:gd name="T25" fmla="*/ 85 h 196"/>
                <a:gd name="T26" fmla="*/ 110 w 165"/>
                <a:gd name="T27" fmla="*/ 134 h 196"/>
                <a:gd name="T28" fmla="*/ 110 w 165"/>
                <a:gd name="T29" fmla="*/ 155 h 196"/>
                <a:gd name="T30" fmla="*/ 94 w 165"/>
                <a:gd name="T31" fmla="*/ 176 h 196"/>
                <a:gd name="T32" fmla="*/ 65 w 165"/>
                <a:gd name="T33" fmla="*/ 189 h 196"/>
                <a:gd name="T34" fmla="*/ 43 w 165"/>
                <a:gd name="T35" fmla="*/ 192 h 196"/>
                <a:gd name="T36" fmla="*/ 28 w 165"/>
                <a:gd name="T37" fmla="*/ 185 h 196"/>
                <a:gd name="T38" fmla="*/ 12 w 165"/>
                <a:gd name="T39" fmla="*/ 196 h 196"/>
                <a:gd name="T40" fmla="*/ 0 w 165"/>
                <a:gd name="T41" fmla="*/ 176 h 196"/>
                <a:gd name="T42" fmla="*/ 0 w 165"/>
                <a:gd name="T43" fmla="*/ 176 h 196"/>
                <a:gd name="T44" fmla="*/ 0 w 165"/>
                <a:gd name="T45" fmla="*/ 176 h 19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65" h="196">
                  <a:moveTo>
                    <a:pt x="0" y="176"/>
                  </a:moveTo>
                  <a:lnTo>
                    <a:pt x="39" y="148"/>
                  </a:lnTo>
                  <a:lnTo>
                    <a:pt x="63" y="148"/>
                  </a:lnTo>
                  <a:lnTo>
                    <a:pt x="79" y="106"/>
                  </a:lnTo>
                  <a:lnTo>
                    <a:pt x="71" y="92"/>
                  </a:lnTo>
                  <a:lnTo>
                    <a:pt x="79" y="63"/>
                  </a:lnTo>
                  <a:lnTo>
                    <a:pt x="63" y="28"/>
                  </a:lnTo>
                  <a:lnTo>
                    <a:pt x="110" y="28"/>
                  </a:lnTo>
                  <a:lnTo>
                    <a:pt x="126" y="0"/>
                  </a:lnTo>
                  <a:lnTo>
                    <a:pt x="165" y="0"/>
                  </a:lnTo>
                  <a:lnTo>
                    <a:pt x="149" y="63"/>
                  </a:lnTo>
                  <a:lnTo>
                    <a:pt x="149" y="85"/>
                  </a:lnTo>
                  <a:lnTo>
                    <a:pt x="110" y="134"/>
                  </a:lnTo>
                  <a:lnTo>
                    <a:pt x="110" y="155"/>
                  </a:lnTo>
                  <a:lnTo>
                    <a:pt x="94" y="176"/>
                  </a:lnTo>
                  <a:lnTo>
                    <a:pt x="65" y="189"/>
                  </a:lnTo>
                  <a:lnTo>
                    <a:pt x="43" y="192"/>
                  </a:lnTo>
                  <a:lnTo>
                    <a:pt x="28" y="185"/>
                  </a:lnTo>
                  <a:lnTo>
                    <a:pt x="12" y="196"/>
                  </a:lnTo>
                  <a:lnTo>
                    <a:pt x="0" y="176"/>
                  </a:lnTo>
                  <a:close/>
                </a:path>
              </a:pathLst>
            </a:custGeom>
            <a:pattFill prst="dkUpDiag">
              <a:fgClr>
                <a:srgbClr val="ED1C24"/>
              </a:fgClr>
              <a:bgClr>
                <a:srgbClr val="FFFFFF"/>
              </a:bgClr>
            </a:pattFill>
            <a:ln w="6350" cap="flat" cmpd="sng">
              <a:solidFill>
                <a:srgbClr val="272525"/>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231" name="Freeform 129" descr="Dark upward diagonal"/>
            <p:cNvSpPr>
              <a:spLocks/>
            </p:cNvSpPr>
            <p:nvPr/>
          </p:nvSpPr>
          <p:spPr bwMode="auto">
            <a:xfrm>
              <a:off x="3025" y="2733"/>
              <a:ext cx="398" cy="437"/>
            </a:xfrm>
            <a:custGeom>
              <a:avLst/>
              <a:gdLst>
                <a:gd name="T0" fmla="*/ 23 w 398"/>
                <a:gd name="T1" fmla="*/ 227 h 437"/>
                <a:gd name="T2" fmla="*/ 45 w 398"/>
                <a:gd name="T3" fmla="*/ 224 h 437"/>
                <a:gd name="T4" fmla="*/ 76 w 398"/>
                <a:gd name="T5" fmla="*/ 211 h 437"/>
                <a:gd name="T6" fmla="*/ 92 w 398"/>
                <a:gd name="T7" fmla="*/ 190 h 437"/>
                <a:gd name="T8" fmla="*/ 92 w 398"/>
                <a:gd name="T9" fmla="*/ 169 h 437"/>
                <a:gd name="T10" fmla="*/ 131 w 398"/>
                <a:gd name="T11" fmla="*/ 120 h 437"/>
                <a:gd name="T12" fmla="*/ 131 w 398"/>
                <a:gd name="T13" fmla="*/ 105 h 437"/>
                <a:gd name="T14" fmla="*/ 131 w 398"/>
                <a:gd name="T15" fmla="*/ 98 h 437"/>
                <a:gd name="T16" fmla="*/ 147 w 398"/>
                <a:gd name="T17" fmla="*/ 35 h 437"/>
                <a:gd name="T18" fmla="*/ 170 w 398"/>
                <a:gd name="T19" fmla="*/ 0 h 437"/>
                <a:gd name="T20" fmla="*/ 186 w 398"/>
                <a:gd name="T21" fmla="*/ 0 h 437"/>
                <a:gd name="T22" fmla="*/ 202 w 398"/>
                <a:gd name="T23" fmla="*/ 21 h 437"/>
                <a:gd name="T24" fmla="*/ 241 w 398"/>
                <a:gd name="T25" fmla="*/ 7 h 437"/>
                <a:gd name="T26" fmla="*/ 272 w 398"/>
                <a:gd name="T27" fmla="*/ 0 h 437"/>
                <a:gd name="T28" fmla="*/ 319 w 398"/>
                <a:gd name="T29" fmla="*/ 0 h 437"/>
                <a:gd name="T30" fmla="*/ 335 w 398"/>
                <a:gd name="T31" fmla="*/ 14 h 437"/>
                <a:gd name="T32" fmla="*/ 374 w 398"/>
                <a:gd name="T33" fmla="*/ 21 h 437"/>
                <a:gd name="T34" fmla="*/ 398 w 398"/>
                <a:gd name="T35" fmla="*/ 42 h 437"/>
                <a:gd name="T36" fmla="*/ 398 w 398"/>
                <a:gd name="T37" fmla="*/ 70 h 437"/>
                <a:gd name="T38" fmla="*/ 382 w 398"/>
                <a:gd name="T39" fmla="*/ 98 h 437"/>
                <a:gd name="T40" fmla="*/ 366 w 398"/>
                <a:gd name="T41" fmla="*/ 127 h 437"/>
                <a:gd name="T42" fmla="*/ 366 w 398"/>
                <a:gd name="T43" fmla="*/ 148 h 437"/>
                <a:gd name="T44" fmla="*/ 359 w 398"/>
                <a:gd name="T45" fmla="*/ 204 h 437"/>
                <a:gd name="T46" fmla="*/ 359 w 398"/>
                <a:gd name="T47" fmla="*/ 261 h 437"/>
                <a:gd name="T48" fmla="*/ 390 w 398"/>
                <a:gd name="T49" fmla="*/ 303 h 437"/>
                <a:gd name="T50" fmla="*/ 366 w 398"/>
                <a:gd name="T51" fmla="*/ 310 h 437"/>
                <a:gd name="T52" fmla="*/ 351 w 398"/>
                <a:gd name="T53" fmla="*/ 310 h 437"/>
                <a:gd name="T54" fmla="*/ 351 w 398"/>
                <a:gd name="T55" fmla="*/ 331 h 437"/>
                <a:gd name="T56" fmla="*/ 351 w 398"/>
                <a:gd name="T57" fmla="*/ 395 h 437"/>
                <a:gd name="T58" fmla="*/ 366 w 398"/>
                <a:gd name="T59" fmla="*/ 395 h 437"/>
                <a:gd name="T60" fmla="*/ 359 w 398"/>
                <a:gd name="T61" fmla="*/ 437 h 437"/>
                <a:gd name="T62" fmla="*/ 327 w 398"/>
                <a:gd name="T63" fmla="*/ 402 h 437"/>
                <a:gd name="T64" fmla="*/ 311 w 398"/>
                <a:gd name="T65" fmla="*/ 409 h 437"/>
                <a:gd name="T66" fmla="*/ 264 w 398"/>
                <a:gd name="T67" fmla="*/ 374 h 437"/>
                <a:gd name="T68" fmla="*/ 210 w 398"/>
                <a:gd name="T69" fmla="*/ 374 h 437"/>
                <a:gd name="T70" fmla="*/ 217 w 398"/>
                <a:gd name="T71" fmla="*/ 352 h 437"/>
                <a:gd name="T72" fmla="*/ 210 w 398"/>
                <a:gd name="T73" fmla="*/ 338 h 437"/>
                <a:gd name="T74" fmla="*/ 194 w 398"/>
                <a:gd name="T75" fmla="*/ 289 h 437"/>
                <a:gd name="T76" fmla="*/ 178 w 398"/>
                <a:gd name="T77" fmla="*/ 289 h 437"/>
                <a:gd name="T78" fmla="*/ 163 w 398"/>
                <a:gd name="T79" fmla="*/ 303 h 437"/>
                <a:gd name="T80" fmla="*/ 131 w 398"/>
                <a:gd name="T81" fmla="*/ 303 h 437"/>
                <a:gd name="T82" fmla="*/ 100 w 398"/>
                <a:gd name="T83" fmla="*/ 254 h 437"/>
                <a:gd name="T84" fmla="*/ 37 w 398"/>
                <a:gd name="T85" fmla="*/ 254 h 437"/>
                <a:gd name="T86" fmla="*/ 4 w 398"/>
                <a:gd name="T87" fmla="*/ 254 h 437"/>
                <a:gd name="T88" fmla="*/ 0 w 398"/>
                <a:gd name="T89" fmla="*/ 247 h 437"/>
                <a:gd name="T90" fmla="*/ 23 w 398"/>
                <a:gd name="T91" fmla="*/ 227 h 437"/>
                <a:gd name="T92" fmla="*/ 23 w 398"/>
                <a:gd name="T93" fmla="*/ 227 h 43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398" h="437">
                  <a:moveTo>
                    <a:pt x="23" y="227"/>
                  </a:moveTo>
                  <a:lnTo>
                    <a:pt x="45" y="224"/>
                  </a:lnTo>
                  <a:lnTo>
                    <a:pt x="76" y="211"/>
                  </a:lnTo>
                  <a:lnTo>
                    <a:pt x="92" y="190"/>
                  </a:lnTo>
                  <a:lnTo>
                    <a:pt x="92" y="169"/>
                  </a:lnTo>
                  <a:lnTo>
                    <a:pt x="131" y="120"/>
                  </a:lnTo>
                  <a:lnTo>
                    <a:pt x="131" y="105"/>
                  </a:lnTo>
                  <a:lnTo>
                    <a:pt x="131" y="98"/>
                  </a:lnTo>
                  <a:lnTo>
                    <a:pt x="147" y="35"/>
                  </a:lnTo>
                  <a:lnTo>
                    <a:pt x="170" y="0"/>
                  </a:lnTo>
                  <a:lnTo>
                    <a:pt x="186" y="0"/>
                  </a:lnTo>
                  <a:lnTo>
                    <a:pt x="202" y="21"/>
                  </a:lnTo>
                  <a:lnTo>
                    <a:pt x="241" y="7"/>
                  </a:lnTo>
                  <a:lnTo>
                    <a:pt x="272" y="0"/>
                  </a:lnTo>
                  <a:lnTo>
                    <a:pt x="319" y="0"/>
                  </a:lnTo>
                  <a:lnTo>
                    <a:pt x="335" y="14"/>
                  </a:lnTo>
                  <a:lnTo>
                    <a:pt x="374" y="21"/>
                  </a:lnTo>
                  <a:lnTo>
                    <a:pt x="398" y="42"/>
                  </a:lnTo>
                  <a:lnTo>
                    <a:pt x="398" y="70"/>
                  </a:lnTo>
                  <a:lnTo>
                    <a:pt x="382" y="98"/>
                  </a:lnTo>
                  <a:lnTo>
                    <a:pt x="366" y="127"/>
                  </a:lnTo>
                  <a:lnTo>
                    <a:pt x="366" y="148"/>
                  </a:lnTo>
                  <a:lnTo>
                    <a:pt x="359" y="204"/>
                  </a:lnTo>
                  <a:lnTo>
                    <a:pt x="359" y="261"/>
                  </a:lnTo>
                  <a:lnTo>
                    <a:pt x="390" y="303"/>
                  </a:lnTo>
                  <a:lnTo>
                    <a:pt x="366" y="310"/>
                  </a:lnTo>
                  <a:lnTo>
                    <a:pt x="351" y="310"/>
                  </a:lnTo>
                  <a:lnTo>
                    <a:pt x="351" y="331"/>
                  </a:lnTo>
                  <a:lnTo>
                    <a:pt x="351" y="395"/>
                  </a:lnTo>
                  <a:lnTo>
                    <a:pt x="366" y="395"/>
                  </a:lnTo>
                  <a:lnTo>
                    <a:pt x="359" y="437"/>
                  </a:lnTo>
                  <a:lnTo>
                    <a:pt x="327" y="402"/>
                  </a:lnTo>
                  <a:lnTo>
                    <a:pt x="311" y="409"/>
                  </a:lnTo>
                  <a:lnTo>
                    <a:pt x="264" y="374"/>
                  </a:lnTo>
                  <a:lnTo>
                    <a:pt x="210" y="374"/>
                  </a:lnTo>
                  <a:lnTo>
                    <a:pt x="217" y="352"/>
                  </a:lnTo>
                  <a:lnTo>
                    <a:pt x="210" y="338"/>
                  </a:lnTo>
                  <a:lnTo>
                    <a:pt x="194" y="289"/>
                  </a:lnTo>
                  <a:lnTo>
                    <a:pt x="178" y="289"/>
                  </a:lnTo>
                  <a:lnTo>
                    <a:pt x="163" y="303"/>
                  </a:lnTo>
                  <a:lnTo>
                    <a:pt x="131" y="303"/>
                  </a:lnTo>
                  <a:lnTo>
                    <a:pt x="100" y="254"/>
                  </a:lnTo>
                  <a:lnTo>
                    <a:pt x="37" y="254"/>
                  </a:lnTo>
                  <a:lnTo>
                    <a:pt x="4" y="254"/>
                  </a:lnTo>
                  <a:lnTo>
                    <a:pt x="0" y="247"/>
                  </a:lnTo>
                  <a:lnTo>
                    <a:pt x="23" y="227"/>
                  </a:lnTo>
                  <a:close/>
                </a:path>
              </a:pathLst>
            </a:custGeom>
            <a:pattFill prst="dkUpDiag">
              <a:fgClr>
                <a:srgbClr val="ED1C24"/>
              </a:fgClr>
              <a:bgClr>
                <a:srgbClr val="FFFFFF"/>
              </a:bgClr>
            </a:pattFill>
            <a:ln w="6350" cap="flat" cmpd="sng">
              <a:solidFill>
                <a:srgbClr val="272525"/>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232" name="Freeform 130" descr="Dark upward diagonal"/>
            <p:cNvSpPr>
              <a:spLocks/>
            </p:cNvSpPr>
            <p:nvPr/>
          </p:nvSpPr>
          <p:spPr bwMode="auto">
            <a:xfrm>
              <a:off x="3391" y="2733"/>
              <a:ext cx="110" cy="148"/>
            </a:xfrm>
            <a:custGeom>
              <a:avLst/>
              <a:gdLst>
                <a:gd name="T0" fmla="*/ 32 w 110"/>
                <a:gd name="T1" fmla="*/ 42 h 148"/>
                <a:gd name="T2" fmla="*/ 47 w 110"/>
                <a:gd name="T3" fmla="*/ 35 h 148"/>
                <a:gd name="T4" fmla="*/ 63 w 110"/>
                <a:gd name="T5" fmla="*/ 35 h 148"/>
                <a:gd name="T6" fmla="*/ 79 w 110"/>
                <a:gd name="T7" fmla="*/ 21 h 148"/>
                <a:gd name="T8" fmla="*/ 87 w 110"/>
                <a:gd name="T9" fmla="*/ 21 h 148"/>
                <a:gd name="T10" fmla="*/ 110 w 110"/>
                <a:gd name="T11" fmla="*/ 0 h 148"/>
                <a:gd name="T12" fmla="*/ 102 w 110"/>
                <a:gd name="T13" fmla="*/ 70 h 148"/>
                <a:gd name="T14" fmla="*/ 94 w 110"/>
                <a:gd name="T15" fmla="*/ 91 h 148"/>
                <a:gd name="T16" fmla="*/ 87 w 110"/>
                <a:gd name="T17" fmla="*/ 112 h 148"/>
                <a:gd name="T18" fmla="*/ 63 w 110"/>
                <a:gd name="T19" fmla="*/ 120 h 148"/>
                <a:gd name="T20" fmla="*/ 47 w 110"/>
                <a:gd name="T21" fmla="*/ 148 h 148"/>
                <a:gd name="T22" fmla="*/ 0 w 110"/>
                <a:gd name="T23" fmla="*/ 148 h 148"/>
                <a:gd name="T24" fmla="*/ 0 w 110"/>
                <a:gd name="T25" fmla="*/ 127 h 148"/>
                <a:gd name="T26" fmla="*/ 16 w 110"/>
                <a:gd name="T27" fmla="*/ 98 h 148"/>
                <a:gd name="T28" fmla="*/ 32 w 110"/>
                <a:gd name="T29" fmla="*/ 70 h 148"/>
                <a:gd name="T30" fmla="*/ 32 w 110"/>
                <a:gd name="T31" fmla="*/ 42 h 148"/>
                <a:gd name="T32" fmla="*/ 32 w 110"/>
                <a:gd name="T33" fmla="*/ 42 h 148"/>
                <a:gd name="T34" fmla="*/ 32 w 110"/>
                <a:gd name="T35" fmla="*/ 42 h 148"/>
                <a:gd name="T36" fmla="*/ 32 w 110"/>
                <a:gd name="T37" fmla="*/ 42 h 14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10" h="148">
                  <a:moveTo>
                    <a:pt x="32" y="42"/>
                  </a:moveTo>
                  <a:lnTo>
                    <a:pt x="47" y="35"/>
                  </a:lnTo>
                  <a:lnTo>
                    <a:pt x="63" y="35"/>
                  </a:lnTo>
                  <a:lnTo>
                    <a:pt x="79" y="21"/>
                  </a:lnTo>
                  <a:lnTo>
                    <a:pt x="87" y="21"/>
                  </a:lnTo>
                  <a:lnTo>
                    <a:pt x="110" y="0"/>
                  </a:lnTo>
                  <a:lnTo>
                    <a:pt x="102" y="70"/>
                  </a:lnTo>
                  <a:lnTo>
                    <a:pt x="94" y="91"/>
                  </a:lnTo>
                  <a:lnTo>
                    <a:pt x="87" y="112"/>
                  </a:lnTo>
                  <a:lnTo>
                    <a:pt x="63" y="120"/>
                  </a:lnTo>
                  <a:lnTo>
                    <a:pt x="47" y="148"/>
                  </a:lnTo>
                  <a:lnTo>
                    <a:pt x="0" y="148"/>
                  </a:lnTo>
                  <a:lnTo>
                    <a:pt x="0" y="127"/>
                  </a:lnTo>
                  <a:lnTo>
                    <a:pt x="16" y="98"/>
                  </a:lnTo>
                  <a:lnTo>
                    <a:pt x="32" y="70"/>
                  </a:lnTo>
                  <a:lnTo>
                    <a:pt x="32" y="42"/>
                  </a:lnTo>
                  <a:close/>
                </a:path>
              </a:pathLst>
            </a:custGeom>
            <a:pattFill prst="dkUpDiag">
              <a:fgClr>
                <a:srgbClr val="ED1C24"/>
              </a:fgClr>
              <a:bgClr>
                <a:srgbClr val="FFFFFF"/>
              </a:bgClr>
            </a:pattFill>
            <a:ln w="6350" cap="flat" cmpd="sng">
              <a:solidFill>
                <a:srgbClr val="272525"/>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233" name="Freeform 131" descr="Dark upward diagonal"/>
            <p:cNvSpPr>
              <a:spLocks/>
            </p:cNvSpPr>
            <p:nvPr/>
          </p:nvSpPr>
          <p:spPr bwMode="auto">
            <a:xfrm>
              <a:off x="3387" y="2881"/>
              <a:ext cx="28" cy="28"/>
            </a:xfrm>
            <a:custGeom>
              <a:avLst/>
              <a:gdLst>
                <a:gd name="T0" fmla="*/ 4 w 28"/>
                <a:gd name="T1" fmla="*/ 0 h 28"/>
                <a:gd name="T2" fmla="*/ 28 w 28"/>
                <a:gd name="T3" fmla="*/ 0 h 28"/>
                <a:gd name="T4" fmla="*/ 28 w 28"/>
                <a:gd name="T5" fmla="*/ 21 h 28"/>
                <a:gd name="T6" fmla="*/ 20 w 28"/>
                <a:gd name="T7" fmla="*/ 28 h 28"/>
                <a:gd name="T8" fmla="*/ 0 w 28"/>
                <a:gd name="T9" fmla="*/ 28 h 28"/>
                <a:gd name="T10" fmla="*/ 4 w 28"/>
                <a:gd name="T11" fmla="*/ 0 h 28"/>
                <a:gd name="T12" fmla="*/ 4 w 28"/>
                <a:gd name="T13" fmla="*/ 0 h 28"/>
                <a:gd name="T14" fmla="*/ 4 w 28"/>
                <a:gd name="T15" fmla="*/ 0 h 2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8" h="28">
                  <a:moveTo>
                    <a:pt x="4" y="0"/>
                  </a:moveTo>
                  <a:lnTo>
                    <a:pt x="28" y="0"/>
                  </a:lnTo>
                  <a:lnTo>
                    <a:pt x="28" y="21"/>
                  </a:lnTo>
                  <a:lnTo>
                    <a:pt x="20" y="28"/>
                  </a:lnTo>
                  <a:lnTo>
                    <a:pt x="0" y="28"/>
                  </a:lnTo>
                  <a:lnTo>
                    <a:pt x="4" y="0"/>
                  </a:lnTo>
                  <a:close/>
                </a:path>
              </a:pathLst>
            </a:custGeom>
            <a:pattFill prst="dkUpDiag">
              <a:fgClr>
                <a:srgbClr val="ED1C24"/>
              </a:fgClr>
              <a:bgClr>
                <a:srgbClr val="FFFFFF"/>
              </a:bgClr>
            </a:pattFill>
            <a:ln w="6350" cap="flat" cmpd="sng">
              <a:solidFill>
                <a:srgbClr val="272525"/>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234" name="Freeform 132" descr="Dark upward diagonal"/>
            <p:cNvSpPr>
              <a:spLocks/>
            </p:cNvSpPr>
            <p:nvPr/>
          </p:nvSpPr>
          <p:spPr bwMode="auto">
            <a:xfrm>
              <a:off x="3634" y="2549"/>
              <a:ext cx="47" cy="57"/>
            </a:xfrm>
            <a:custGeom>
              <a:avLst/>
              <a:gdLst>
                <a:gd name="T0" fmla="*/ 24 w 47"/>
                <a:gd name="T1" fmla="*/ 0 h 57"/>
                <a:gd name="T2" fmla="*/ 0 w 47"/>
                <a:gd name="T3" fmla="*/ 14 h 57"/>
                <a:gd name="T4" fmla="*/ 0 w 47"/>
                <a:gd name="T5" fmla="*/ 49 h 57"/>
                <a:gd name="T6" fmla="*/ 8 w 47"/>
                <a:gd name="T7" fmla="*/ 57 h 57"/>
                <a:gd name="T8" fmla="*/ 32 w 47"/>
                <a:gd name="T9" fmla="*/ 57 h 57"/>
                <a:gd name="T10" fmla="*/ 47 w 47"/>
                <a:gd name="T11" fmla="*/ 35 h 57"/>
                <a:gd name="T12" fmla="*/ 32 w 47"/>
                <a:gd name="T13" fmla="*/ 28 h 57"/>
                <a:gd name="T14" fmla="*/ 32 w 47"/>
                <a:gd name="T15" fmla="*/ 14 h 57"/>
                <a:gd name="T16" fmla="*/ 24 w 47"/>
                <a:gd name="T17" fmla="*/ 0 h 57"/>
                <a:gd name="T18" fmla="*/ 24 w 47"/>
                <a:gd name="T19" fmla="*/ 0 h 57"/>
                <a:gd name="T20" fmla="*/ 24 w 47"/>
                <a:gd name="T21" fmla="*/ 0 h 5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7" h="57">
                  <a:moveTo>
                    <a:pt x="24" y="0"/>
                  </a:moveTo>
                  <a:lnTo>
                    <a:pt x="0" y="14"/>
                  </a:lnTo>
                  <a:lnTo>
                    <a:pt x="0" y="49"/>
                  </a:lnTo>
                  <a:lnTo>
                    <a:pt x="8" y="57"/>
                  </a:lnTo>
                  <a:lnTo>
                    <a:pt x="32" y="57"/>
                  </a:lnTo>
                  <a:lnTo>
                    <a:pt x="47" y="35"/>
                  </a:lnTo>
                  <a:lnTo>
                    <a:pt x="32" y="28"/>
                  </a:lnTo>
                  <a:lnTo>
                    <a:pt x="32" y="14"/>
                  </a:lnTo>
                  <a:lnTo>
                    <a:pt x="24" y="0"/>
                  </a:lnTo>
                  <a:close/>
                </a:path>
              </a:pathLst>
            </a:custGeom>
            <a:pattFill prst="dkUpDiag">
              <a:fgClr>
                <a:srgbClr val="ED1C24"/>
              </a:fgClr>
              <a:bgClr>
                <a:srgbClr val="FFFFFF"/>
              </a:bgClr>
            </a:pattFill>
            <a:ln w="6350" cap="flat" cmpd="sng">
              <a:solidFill>
                <a:srgbClr val="272525"/>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235" name="Freeform 133" descr="Dark upward diagonal"/>
            <p:cNvSpPr>
              <a:spLocks/>
            </p:cNvSpPr>
            <p:nvPr/>
          </p:nvSpPr>
          <p:spPr bwMode="auto">
            <a:xfrm>
              <a:off x="3619" y="2563"/>
              <a:ext cx="203" cy="311"/>
            </a:xfrm>
            <a:custGeom>
              <a:avLst/>
              <a:gdLst>
                <a:gd name="T0" fmla="*/ 62 w 203"/>
                <a:gd name="T1" fmla="*/ 21 h 311"/>
                <a:gd name="T2" fmla="*/ 78 w 203"/>
                <a:gd name="T3" fmla="*/ 35 h 311"/>
                <a:gd name="T4" fmla="*/ 196 w 203"/>
                <a:gd name="T5" fmla="*/ 0 h 311"/>
                <a:gd name="T6" fmla="*/ 203 w 203"/>
                <a:gd name="T7" fmla="*/ 7 h 311"/>
                <a:gd name="T8" fmla="*/ 180 w 203"/>
                <a:gd name="T9" fmla="*/ 113 h 311"/>
                <a:gd name="T10" fmla="*/ 141 w 203"/>
                <a:gd name="T11" fmla="*/ 177 h 311"/>
                <a:gd name="T12" fmla="*/ 109 w 203"/>
                <a:gd name="T13" fmla="*/ 233 h 311"/>
                <a:gd name="T14" fmla="*/ 78 w 203"/>
                <a:gd name="T15" fmla="*/ 240 h 311"/>
                <a:gd name="T16" fmla="*/ 23 w 203"/>
                <a:gd name="T17" fmla="*/ 311 h 311"/>
                <a:gd name="T18" fmla="*/ 15 w 203"/>
                <a:gd name="T19" fmla="*/ 311 h 311"/>
                <a:gd name="T20" fmla="*/ 0 w 203"/>
                <a:gd name="T21" fmla="*/ 304 h 311"/>
                <a:gd name="T22" fmla="*/ 8 w 203"/>
                <a:gd name="T23" fmla="*/ 212 h 311"/>
                <a:gd name="T24" fmla="*/ 15 w 203"/>
                <a:gd name="T25" fmla="*/ 198 h 311"/>
                <a:gd name="T26" fmla="*/ 23 w 203"/>
                <a:gd name="T27" fmla="*/ 184 h 311"/>
                <a:gd name="T28" fmla="*/ 55 w 203"/>
                <a:gd name="T29" fmla="*/ 184 h 311"/>
                <a:gd name="T30" fmla="*/ 133 w 203"/>
                <a:gd name="T31" fmla="*/ 92 h 311"/>
                <a:gd name="T32" fmla="*/ 86 w 203"/>
                <a:gd name="T33" fmla="*/ 78 h 311"/>
                <a:gd name="T34" fmla="*/ 70 w 203"/>
                <a:gd name="T35" fmla="*/ 78 h 311"/>
                <a:gd name="T36" fmla="*/ 62 w 203"/>
                <a:gd name="T37" fmla="*/ 71 h 311"/>
                <a:gd name="T38" fmla="*/ 55 w 203"/>
                <a:gd name="T39" fmla="*/ 71 h 311"/>
                <a:gd name="T40" fmla="*/ 55 w 203"/>
                <a:gd name="T41" fmla="*/ 64 h 311"/>
                <a:gd name="T42" fmla="*/ 47 w 203"/>
                <a:gd name="T43" fmla="*/ 43 h 311"/>
                <a:gd name="T44" fmla="*/ 62 w 203"/>
                <a:gd name="T45" fmla="*/ 21 h 311"/>
                <a:gd name="T46" fmla="*/ 62 w 203"/>
                <a:gd name="T47" fmla="*/ 21 h 311"/>
                <a:gd name="T48" fmla="*/ 62 w 203"/>
                <a:gd name="T49" fmla="*/ 21 h 31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03" h="311">
                  <a:moveTo>
                    <a:pt x="62" y="21"/>
                  </a:moveTo>
                  <a:lnTo>
                    <a:pt x="78" y="35"/>
                  </a:lnTo>
                  <a:lnTo>
                    <a:pt x="196" y="0"/>
                  </a:lnTo>
                  <a:lnTo>
                    <a:pt x="203" y="7"/>
                  </a:lnTo>
                  <a:lnTo>
                    <a:pt x="180" y="113"/>
                  </a:lnTo>
                  <a:lnTo>
                    <a:pt x="141" y="177"/>
                  </a:lnTo>
                  <a:lnTo>
                    <a:pt x="109" y="233"/>
                  </a:lnTo>
                  <a:lnTo>
                    <a:pt x="78" y="240"/>
                  </a:lnTo>
                  <a:lnTo>
                    <a:pt x="23" y="311"/>
                  </a:lnTo>
                  <a:lnTo>
                    <a:pt x="15" y="311"/>
                  </a:lnTo>
                  <a:lnTo>
                    <a:pt x="0" y="304"/>
                  </a:lnTo>
                  <a:lnTo>
                    <a:pt x="8" y="212"/>
                  </a:lnTo>
                  <a:lnTo>
                    <a:pt x="15" y="198"/>
                  </a:lnTo>
                  <a:lnTo>
                    <a:pt x="23" y="184"/>
                  </a:lnTo>
                  <a:lnTo>
                    <a:pt x="55" y="184"/>
                  </a:lnTo>
                  <a:lnTo>
                    <a:pt x="133" y="92"/>
                  </a:lnTo>
                  <a:lnTo>
                    <a:pt x="86" y="78"/>
                  </a:lnTo>
                  <a:lnTo>
                    <a:pt x="70" y="78"/>
                  </a:lnTo>
                  <a:lnTo>
                    <a:pt x="62" y="71"/>
                  </a:lnTo>
                  <a:lnTo>
                    <a:pt x="55" y="71"/>
                  </a:lnTo>
                  <a:lnTo>
                    <a:pt x="55" y="64"/>
                  </a:lnTo>
                  <a:lnTo>
                    <a:pt x="47" y="43"/>
                  </a:lnTo>
                  <a:lnTo>
                    <a:pt x="62" y="21"/>
                  </a:lnTo>
                  <a:close/>
                </a:path>
              </a:pathLst>
            </a:custGeom>
            <a:pattFill prst="dkUpDiag">
              <a:fgClr>
                <a:srgbClr val="ED1C24"/>
              </a:fgClr>
              <a:bgClr>
                <a:srgbClr val="FFFFFF"/>
              </a:bgClr>
            </a:pattFill>
            <a:ln w="6350" cap="flat" cmpd="sng">
              <a:solidFill>
                <a:srgbClr val="272525"/>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236" name="Freeform 134" descr="Dark upward diagonal"/>
            <p:cNvSpPr>
              <a:spLocks/>
            </p:cNvSpPr>
            <p:nvPr/>
          </p:nvSpPr>
          <p:spPr bwMode="auto">
            <a:xfrm>
              <a:off x="3289" y="3220"/>
              <a:ext cx="165" cy="155"/>
            </a:xfrm>
            <a:custGeom>
              <a:avLst/>
              <a:gdLst>
                <a:gd name="T0" fmla="*/ 0 w 165"/>
                <a:gd name="T1" fmla="*/ 42 h 155"/>
                <a:gd name="T2" fmla="*/ 47 w 165"/>
                <a:gd name="T3" fmla="*/ 49 h 155"/>
                <a:gd name="T4" fmla="*/ 87 w 165"/>
                <a:gd name="T5" fmla="*/ 0 h 155"/>
                <a:gd name="T6" fmla="*/ 118 w 165"/>
                <a:gd name="T7" fmla="*/ 0 h 155"/>
                <a:gd name="T8" fmla="*/ 126 w 165"/>
                <a:gd name="T9" fmla="*/ 7 h 155"/>
                <a:gd name="T10" fmla="*/ 142 w 165"/>
                <a:gd name="T11" fmla="*/ 7 h 155"/>
                <a:gd name="T12" fmla="*/ 165 w 165"/>
                <a:gd name="T13" fmla="*/ 35 h 155"/>
                <a:gd name="T14" fmla="*/ 149 w 165"/>
                <a:gd name="T15" fmla="*/ 141 h 155"/>
                <a:gd name="T16" fmla="*/ 126 w 165"/>
                <a:gd name="T17" fmla="*/ 155 h 155"/>
                <a:gd name="T18" fmla="*/ 110 w 165"/>
                <a:gd name="T19" fmla="*/ 155 h 155"/>
                <a:gd name="T20" fmla="*/ 0 w 165"/>
                <a:gd name="T21" fmla="*/ 49 h 155"/>
                <a:gd name="T22" fmla="*/ 0 w 165"/>
                <a:gd name="T23" fmla="*/ 42 h 155"/>
                <a:gd name="T24" fmla="*/ 0 w 165"/>
                <a:gd name="T25" fmla="*/ 42 h 155"/>
                <a:gd name="T26" fmla="*/ 0 w 165"/>
                <a:gd name="T27" fmla="*/ 42 h 15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65" h="155">
                  <a:moveTo>
                    <a:pt x="0" y="42"/>
                  </a:moveTo>
                  <a:lnTo>
                    <a:pt x="47" y="49"/>
                  </a:lnTo>
                  <a:lnTo>
                    <a:pt x="87" y="0"/>
                  </a:lnTo>
                  <a:lnTo>
                    <a:pt x="118" y="0"/>
                  </a:lnTo>
                  <a:lnTo>
                    <a:pt x="126" y="7"/>
                  </a:lnTo>
                  <a:lnTo>
                    <a:pt x="142" y="7"/>
                  </a:lnTo>
                  <a:lnTo>
                    <a:pt x="165" y="35"/>
                  </a:lnTo>
                  <a:lnTo>
                    <a:pt x="149" y="141"/>
                  </a:lnTo>
                  <a:lnTo>
                    <a:pt x="126" y="155"/>
                  </a:lnTo>
                  <a:lnTo>
                    <a:pt x="110" y="155"/>
                  </a:lnTo>
                  <a:lnTo>
                    <a:pt x="0" y="49"/>
                  </a:lnTo>
                  <a:lnTo>
                    <a:pt x="0" y="42"/>
                  </a:lnTo>
                  <a:close/>
                </a:path>
              </a:pathLst>
            </a:custGeom>
            <a:pattFill prst="dkUpDiag">
              <a:fgClr>
                <a:srgbClr val="ED1C24"/>
              </a:fgClr>
              <a:bgClr>
                <a:srgbClr val="FFFFFF"/>
              </a:bgClr>
            </a:pattFill>
            <a:ln w="6350" cap="flat" cmpd="sng">
              <a:solidFill>
                <a:srgbClr val="272525"/>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237" name="Freeform 135" descr="Dark upward diagonal"/>
            <p:cNvSpPr>
              <a:spLocks/>
            </p:cNvSpPr>
            <p:nvPr/>
          </p:nvSpPr>
          <p:spPr bwMode="auto">
            <a:xfrm>
              <a:off x="3023" y="3248"/>
              <a:ext cx="266" cy="282"/>
            </a:xfrm>
            <a:custGeom>
              <a:avLst/>
              <a:gdLst>
                <a:gd name="T0" fmla="*/ 0 w 266"/>
                <a:gd name="T1" fmla="*/ 0 h 282"/>
                <a:gd name="T2" fmla="*/ 141 w 266"/>
                <a:gd name="T3" fmla="*/ 14 h 282"/>
                <a:gd name="T4" fmla="*/ 188 w 266"/>
                <a:gd name="T5" fmla="*/ 21 h 282"/>
                <a:gd name="T6" fmla="*/ 243 w 266"/>
                <a:gd name="T7" fmla="*/ 21 h 282"/>
                <a:gd name="T8" fmla="*/ 251 w 266"/>
                <a:gd name="T9" fmla="*/ 14 h 282"/>
                <a:gd name="T10" fmla="*/ 266 w 266"/>
                <a:gd name="T11" fmla="*/ 14 h 282"/>
                <a:gd name="T12" fmla="*/ 266 w 266"/>
                <a:gd name="T13" fmla="*/ 28 h 282"/>
                <a:gd name="T14" fmla="*/ 251 w 266"/>
                <a:gd name="T15" fmla="*/ 35 h 282"/>
                <a:gd name="T16" fmla="*/ 196 w 266"/>
                <a:gd name="T17" fmla="*/ 35 h 282"/>
                <a:gd name="T18" fmla="*/ 196 w 266"/>
                <a:gd name="T19" fmla="*/ 120 h 282"/>
                <a:gd name="T20" fmla="*/ 172 w 266"/>
                <a:gd name="T21" fmla="*/ 120 h 282"/>
                <a:gd name="T22" fmla="*/ 172 w 266"/>
                <a:gd name="T23" fmla="*/ 254 h 282"/>
                <a:gd name="T24" fmla="*/ 133 w 266"/>
                <a:gd name="T25" fmla="*/ 282 h 282"/>
                <a:gd name="T26" fmla="*/ 118 w 266"/>
                <a:gd name="T27" fmla="*/ 268 h 282"/>
                <a:gd name="T28" fmla="*/ 94 w 266"/>
                <a:gd name="T29" fmla="*/ 275 h 282"/>
                <a:gd name="T30" fmla="*/ 84 w 266"/>
                <a:gd name="T31" fmla="*/ 257 h 282"/>
                <a:gd name="T32" fmla="*/ 31 w 266"/>
                <a:gd name="T33" fmla="*/ 63 h 282"/>
                <a:gd name="T34" fmla="*/ 0 w 266"/>
                <a:gd name="T35" fmla="*/ 21 h 282"/>
                <a:gd name="T36" fmla="*/ 0 w 266"/>
                <a:gd name="T37" fmla="*/ 0 h 282"/>
                <a:gd name="T38" fmla="*/ 0 w 266"/>
                <a:gd name="T39" fmla="*/ 0 h 282"/>
                <a:gd name="T40" fmla="*/ 0 w 266"/>
                <a:gd name="T41" fmla="*/ 0 h 282"/>
                <a:gd name="T42" fmla="*/ 0 w 266"/>
                <a:gd name="T43" fmla="*/ 0 h 28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66" h="282">
                  <a:moveTo>
                    <a:pt x="0" y="0"/>
                  </a:moveTo>
                  <a:lnTo>
                    <a:pt x="141" y="14"/>
                  </a:lnTo>
                  <a:lnTo>
                    <a:pt x="188" y="21"/>
                  </a:lnTo>
                  <a:lnTo>
                    <a:pt x="243" y="21"/>
                  </a:lnTo>
                  <a:lnTo>
                    <a:pt x="251" y="14"/>
                  </a:lnTo>
                  <a:lnTo>
                    <a:pt x="266" y="14"/>
                  </a:lnTo>
                  <a:lnTo>
                    <a:pt x="266" y="28"/>
                  </a:lnTo>
                  <a:lnTo>
                    <a:pt x="251" y="35"/>
                  </a:lnTo>
                  <a:lnTo>
                    <a:pt x="196" y="35"/>
                  </a:lnTo>
                  <a:lnTo>
                    <a:pt x="196" y="120"/>
                  </a:lnTo>
                  <a:lnTo>
                    <a:pt x="172" y="120"/>
                  </a:lnTo>
                  <a:lnTo>
                    <a:pt x="172" y="254"/>
                  </a:lnTo>
                  <a:lnTo>
                    <a:pt x="133" y="282"/>
                  </a:lnTo>
                  <a:lnTo>
                    <a:pt x="118" y="268"/>
                  </a:lnTo>
                  <a:lnTo>
                    <a:pt x="94" y="275"/>
                  </a:lnTo>
                  <a:lnTo>
                    <a:pt x="84" y="257"/>
                  </a:lnTo>
                  <a:lnTo>
                    <a:pt x="31" y="63"/>
                  </a:lnTo>
                  <a:lnTo>
                    <a:pt x="0" y="21"/>
                  </a:lnTo>
                  <a:lnTo>
                    <a:pt x="0" y="0"/>
                  </a:lnTo>
                  <a:close/>
                </a:path>
              </a:pathLst>
            </a:custGeom>
            <a:pattFill prst="dkUpDiag">
              <a:fgClr>
                <a:srgbClr val="ED1C24"/>
              </a:fgClr>
              <a:bgClr>
                <a:srgbClr val="FFFFFF"/>
              </a:bgClr>
            </a:pattFill>
            <a:ln w="6350">
              <a:solidFill>
                <a:srgbClr val="272525"/>
              </a:solidFill>
              <a:prstDash val="solid"/>
              <a:round/>
              <a:headEnd/>
              <a:tailEnd/>
            </a:ln>
          </p:spPr>
          <p:txBody>
            <a:bodyPr/>
            <a:lstStyle/>
            <a:p>
              <a:endParaRPr lang="en-US"/>
            </a:p>
          </p:txBody>
        </p:sp>
        <p:sp>
          <p:nvSpPr>
            <p:cNvPr id="4238" name="Freeform 136" descr="Dark upward diagonal"/>
            <p:cNvSpPr>
              <a:spLocks/>
            </p:cNvSpPr>
            <p:nvPr/>
          </p:nvSpPr>
          <p:spPr bwMode="auto">
            <a:xfrm>
              <a:off x="3393" y="3465"/>
              <a:ext cx="24" cy="30"/>
            </a:xfrm>
            <a:custGeom>
              <a:avLst/>
              <a:gdLst>
                <a:gd name="T0" fmla="*/ 6 w 24"/>
                <a:gd name="T1" fmla="*/ 2 h 30"/>
                <a:gd name="T2" fmla="*/ 16 w 24"/>
                <a:gd name="T3" fmla="*/ 0 h 30"/>
                <a:gd name="T4" fmla="*/ 24 w 24"/>
                <a:gd name="T5" fmla="*/ 18 h 30"/>
                <a:gd name="T6" fmla="*/ 14 w 24"/>
                <a:gd name="T7" fmla="*/ 30 h 30"/>
                <a:gd name="T8" fmla="*/ 0 w 24"/>
                <a:gd name="T9" fmla="*/ 23 h 30"/>
                <a:gd name="T10" fmla="*/ 6 w 24"/>
                <a:gd name="T11" fmla="*/ 2 h 30"/>
                <a:gd name="T12" fmla="*/ 6 w 24"/>
                <a:gd name="T13" fmla="*/ 2 h 30"/>
                <a:gd name="T14" fmla="*/ 6 w 24"/>
                <a:gd name="T15" fmla="*/ 2 h 3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4" h="30">
                  <a:moveTo>
                    <a:pt x="6" y="2"/>
                  </a:moveTo>
                  <a:lnTo>
                    <a:pt x="16" y="0"/>
                  </a:lnTo>
                  <a:lnTo>
                    <a:pt x="24" y="18"/>
                  </a:lnTo>
                  <a:lnTo>
                    <a:pt x="14" y="30"/>
                  </a:lnTo>
                  <a:lnTo>
                    <a:pt x="0" y="23"/>
                  </a:lnTo>
                  <a:lnTo>
                    <a:pt x="6" y="2"/>
                  </a:lnTo>
                  <a:close/>
                </a:path>
              </a:pathLst>
            </a:custGeom>
            <a:pattFill prst="dkUpDiag">
              <a:fgClr>
                <a:srgbClr val="ED1C24"/>
              </a:fgClr>
              <a:bgClr>
                <a:srgbClr val="FFFFFF"/>
              </a:bgClr>
            </a:pattFill>
            <a:ln w="6350" cap="flat" cmpd="sng">
              <a:solidFill>
                <a:srgbClr val="272525"/>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239" name="Freeform 137" descr="Dark upward diagonal"/>
            <p:cNvSpPr>
              <a:spLocks/>
            </p:cNvSpPr>
            <p:nvPr/>
          </p:nvSpPr>
          <p:spPr bwMode="auto">
            <a:xfrm>
              <a:off x="3352" y="3516"/>
              <a:ext cx="32" cy="35"/>
            </a:xfrm>
            <a:custGeom>
              <a:avLst/>
              <a:gdLst>
                <a:gd name="T0" fmla="*/ 8 w 32"/>
                <a:gd name="T1" fmla="*/ 0 h 35"/>
                <a:gd name="T2" fmla="*/ 32 w 32"/>
                <a:gd name="T3" fmla="*/ 0 h 35"/>
                <a:gd name="T4" fmla="*/ 32 w 32"/>
                <a:gd name="T5" fmla="*/ 14 h 35"/>
                <a:gd name="T6" fmla="*/ 16 w 32"/>
                <a:gd name="T7" fmla="*/ 35 h 35"/>
                <a:gd name="T8" fmla="*/ 0 w 32"/>
                <a:gd name="T9" fmla="*/ 21 h 35"/>
                <a:gd name="T10" fmla="*/ 8 w 32"/>
                <a:gd name="T11" fmla="*/ 0 h 35"/>
                <a:gd name="T12" fmla="*/ 8 w 32"/>
                <a:gd name="T13" fmla="*/ 0 h 35"/>
                <a:gd name="T14" fmla="*/ 8 w 32"/>
                <a:gd name="T15" fmla="*/ 0 h 35"/>
                <a:gd name="T16" fmla="*/ 8 w 32"/>
                <a:gd name="T17" fmla="*/ 0 h 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2" h="35">
                  <a:moveTo>
                    <a:pt x="8" y="0"/>
                  </a:moveTo>
                  <a:lnTo>
                    <a:pt x="32" y="0"/>
                  </a:lnTo>
                  <a:lnTo>
                    <a:pt x="32" y="14"/>
                  </a:lnTo>
                  <a:lnTo>
                    <a:pt x="16" y="35"/>
                  </a:lnTo>
                  <a:lnTo>
                    <a:pt x="0" y="21"/>
                  </a:lnTo>
                  <a:lnTo>
                    <a:pt x="8" y="0"/>
                  </a:lnTo>
                  <a:close/>
                </a:path>
              </a:pathLst>
            </a:custGeom>
            <a:pattFill prst="dkUpDiag">
              <a:fgClr>
                <a:srgbClr val="ED1C24"/>
              </a:fgClr>
              <a:bgClr>
                <a:srgbClr val="FFFFFF"/>
              </a:bgClr>
            </a:pattFill>
            <a:ln w="6350" cap="flat" cmpd="sng">
              <a:solidFill>
                <a:srgbClr val="272525"/>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240" name="Freeform 138" descr="Dark upward diagonal"/>
            <p:cNvSpPr>
              <a:spLocks/>
            </p:cNvSpPr>
            <p:nvPr/>
          </p:nvSpPr>
          <p:spPr bwMode="auto">
            <a:xfrm>
              <a:off x="3650" y="3135"/>
              <a:ext cx="165" cy="310"/>
            </a:xfrm>
            <a:custGeom>
              <a:avLst/>
              <a:gdLst>
                <a:gd name="T0" fmla="*/ 141 w 165"/>
                <a:gd name="T1" fmla="*/ 0 h 310"/>
                <a:gd name="T2" fmla="*/ 157 w 165"/>
                <a:gd name="T3" fmla="*/ 14 h 310"/>
                <a:gd name="T4" fmla="*/ 165 w 165"/>
                <a:gd name="T5" fmla="*/ 92 h 310"/>
                <a:gd name="T6" fmla="*/ 141 w 165"/>
                <a:gd name="T7" fmla="*/ 85 h 310"/>
                <a:gd name="T8" fmla="*/ 141 w 165"/>
                <a:gd name="T9" fmla="*/ 134 h 310"/>
                <a:gd name="T10" fmla="*/ 86 w 165"/>
                <a:gd name="T11" fmla="*/ 296 h 310"/>
                <a:gd name="T12" fmla="*/ 39 w 165"/>
                <a:gd name="T13" fmla="*/ 310 h 310"/>
                <a:gd name="T14" fmla="*/ 16 w 165"/>
                <a:gd name="T15" fmla="*/ 296 h 310"/>
                <a:gd name="T16" fmla="*/ 0 w 165"/>
                <a:gd name="T17" fmla="*/ 226 h 310"/>
                <a:gd name="T18" fmla="*/ 31 w 165"/>
                <a:gd name="T19" fmla="*/ 190 h 310"/>
                <a:gd name="T20" fmla="*/ 31 w 165"/>
                <a:gd name="T21" fmla="*/ 183 h 310"/>
                <a:gd name="T22" fmla="*/ 24 w 165"/>
                <a:gd name="T23" fmla="*/ 148 h 310"/>
                <a:gd name="T24" fmla="*/ 39 w 165"/>
                <a:gd name="T25" fmla="*/ 99 h 310"/>
                <a:gd name="T26" fmla="*/ 78 w 165"/>
                <a:gd name="T27" fmla="*/ 85 h 310"/>
                <a:gd name="T28" fmla="*/ 86 w 165"/>
                <a:gd name="T29" fmla="*/ 78 h 310"/>
                <a:gd name="T30" fmla="*/ 133 w 165"/>
                <a:gd name="T31" fmla="*/ 0 h 310"/>
                <a:gd name="T32" fmla="*/ 141 w 165"/>
                <a:gd name="T33" fmla="*/ 0 h 310"/>
                <a:gd name="T34" fmla="*/ 141 w 165"/>
                <a:gd name="T35" fmla="*/ 0 h 310"/>
                <a:gd name="T36" fmla="*/ 141 w 165"/>
                <a:gd name="T37" fmla="*/ 0 h 3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65" h="310">
                  <a:moveTo>
                    <a:pt x="141" y="0"/>
                  </a:moveTo>
                  <a:lnTo>
                    <a:pt x="157" y="14"/>
                  </a:lnTo>
                  <a:lnTo>
                    <a:pt x="165" y="92"/>
                  </a:lnTo>
                  <a:lnTo>
                    <a:pt x="141" y="85"/>
                  </a:lnTo>
                  <a:lnTo>
                    <a:pt x="141" y="134"/>
                  </a:lnTo>
                  <a:lnTo>
                    <a:pt x="86" y="296"/>
                  </a:lnTo>
                  <a:lnTo>
                    <a:pt x="39" y="310"/>
                  </a:lnTo>
                  <a:lnTo>
                    <a:pt x="16" y="296"/>
                  </a:lnTo>
                  <a:lnTo>
                    <a:pt x="0" y="226"/>
                  </a:lnTo>
                  <a:lnTo>
                    <a:pt x="31" y="190"/>
                  </a:lnTo>
                  <a:lnTo>
                    <a:pt x="31" y="183"/>
                  </a:lnTo>
                  <a:lnTo>
                    <a:pt x="24" y="148"/>
                  </a:lnTo>
                  <a:lnTo>
                    <a:pt x="39" y="99"/>
                  </a:lnTo>
                  <a:lnTo>
                    <a:pt x="78" y="85"/>
                  </a:lnTo>
                  <a:lnTo>
                    <a:pt x="86" y="78"/>
                  </a:lnTo>
                  <a:lnTo>
                    <a:pt x="133" y="0"/>
                  </a:lnTo>
                  <a:lnTo>
                    <a:pt x="141" y="0"/>
                  </a:lnTo>
                  <a:close/>
                </a:path>
              </a:pathLst>
            </a:custGeom>
            <a:pattFill prst="dkUpDiag">
              <a:fgClr>
                <a:srgbClr val="ED1C24"/>
              </a:fgClr>
              <a:bgClr>
                <a:srgbClr val="FFFFFF"/>
              </a:bgClr>
            </a:pattFill>
            <a:ln w="6350" cap="flat" cmpd="sng">
              <a:solidFill>
                <a:srgbClr val="272525"/>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241" name="Freeform 139"/>
            <p:cNvSpPr>
              <a:spLocks/>
            </p:cNvSpPr>
            <p:nvPr/>
          </p:nvSpPr>
          <p:spPr bwMode="auto">
            <a:xfrm>
              <a:off x="3548" y="1963"/>
              <a:ext cx="180" cy="191"/>
            </a:xfrm>
            <a:custGeom>
              <a:avLst/>
              <a:gdLst>
                <a:gd name="T0" fmla="*/ 94 w 180"/>
                <a:gd name="T1" fmla="*/ 0 h 191"/>
                <a:gd name="T2" fmla="*/ 110 w 180"/>
                <a:gd name="T3" fmla="*/ 28 h 191"/>
                <a:gd name="T4" fmla="*/ 133 w 180"/>
                <a:gd name="T5" fmla="*/ 43 h 191"/>
                <a:gd name="T6" fmla="*/ 118 w 180"/>
                <a:gd name="T7" fmla="*/ 64 h 191"/>
                <a:gd name="T8" fmla="*/ 126 w 180"/>
                <a:gd name="T9" fmla="*/ 85 h 191"/>
                <a:gd name="T10" fmla="*/ 149 w 180"/>
                <a:gd name="T11" fmla="*/ 113 h 191"/>
                <a:gd name="T12" fmla="*/ 173 w 180"/>
                <a:gd name="T13" fmla="*/ 127 h 191"/>
                <a:gd name="T14" fmla="*/ 180 w 180"/>
                <a:gd name="T15" fmla="*/ 155 h 191"/>
                <a:gd name="T16" fmla="*/ 180 w 180"/>
                <a:gd name="T17" fmla="*/ 177 h 191"/>
                <a:gd name="T18" fmla="*/ 157 w 180"/>
                <a:gd name="T19" fmla="*/ 191 h 191"/>
                <a:gd name="T20" fmla="*/ 126 w 180"/>
                <a:gd name="T21" fmla="*/ 191 h 191"/>
                <a:gd name="T22" fmla="*/ 110 w 180"/>
                <a:gd name="T23" fmla="*/ 184 h 191"/>
                <a:gd name="T24" fmla="*/ 110 w 180"/>
                <a:gd name="T25" fmla="*/ 177 h 191"/>
                <a:gd name="T26" fmla="*/ 110 w 180"/>
                <a:gd name="T27" fmla="*/ 163 h 191"/>
                <a:gd name="T28" fmla="*/ 0 w 180"/>
                <a:gd name="T29" fmla="*/ 127 h 191"/>
                <a:gd name="T30" fmla="*/ 0 w 180"/>
                <a:gd name="T31" fmla="*/ 87 h 191"/>
                <a:gd name="T32" fmla="*/ 24 w 180"/>
                <a:gd name="T33" fmla="*/ 78 h 191"/>
                <a:gd name="T34" fmla="*/ 47 w 180"/>
                <a:gd name="T35" fmla="*/ 7 h 191"/>
                <a:gd name="T36" fmla="*/ 94 w 180"/>
                <a:gd name="T37" fmla="*/ 0 h 191"/>
                <a:gd name="T38" fmla="*/ 94 w 180"/>
                <a:gd name="T39" fmla="*/ 0 h 191"/>
                <a:gd name="T40" fmla="*/ 94 w 180"/>
                <a:gd name="T41" fmla="*/ 0 h 19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80" h="191">
                  <a:moveTo>
                    <a:pt x="94" y="0"/>
                  </a:moveTo>
                  <a:lnTo>
                    <a:pt x="110" y="28"/>
                  </a:lnTo>
                  <a:lnTo>
                    <a:pt x="133" y="43"/>
                  </a:lnTo>
                  <a:lnTo>
                    <a:pt x="118" y="64"/>
                  </a:lnTo>
                  <a:lnTo>
                    <a:pt x="126" y="85"/>
                  </a:lnTo>
                  <a:lnTo>
                    <a:pt x="149" y="113"/>
                  </a:lnTo>
                  <a:lnTo>
                    <a:pt x="173" y="127"/>
                  </a:lnTo>
                  <a:lnTo>
                    <a:pt x="180" y="155"/>
                  </a:lnTo>
                  <a:lnTo>
                    <a:pt x="180" y="177"/>
                  </a:lnTo>
                  <a:lnTo>
                    <a:pt x="157" y="191"/>
                  </a:lnTo>
                  <a:lnTo>
                    <a:pt x="126" y="191"/>
                  </a:lnTo>
                  <a:lnTo>
                    <a:pt x="110" y="184"/>
                  </a:lnTo>
                  <a:lnTo>
                    <a:pt x="110" y="177"/>
                  </a:lnTo>
                  <a:lnTo>
                    <a:pt x="110" y="163"/>
                  </a:lnTo>
                  <a:lnTo>
                    <a:pt x="0" y="127"/>
                  </a:lnTo>
                  <a:lnTo>
                    <a:pt x="0" y="87"/>
                  </a:lnTo>
                  <a:lnTo>
                    <a:pt x="24" y="78"/>
                  </a:lnTo>
                  <a:lnTo>
                    <a:pt x="47" y="7"/>
                  </a:lnTo>
                  <a:lnTo>
                    <a:pt x="94" y="0"/>
                  </a:lnTo>
                  <a:close/>
                </a:path>
              </a:pathLst>
            </a:custGeom>
            <a:solidFill>
              <a:srgbClr val="FFFFFF"/>
            </a:solidFill>
            <a:ln w="6350">
              <a:solidFill>
                <a:srgbClr val="272525"/>
              </a:solidFill>
              <a:prstDash val="solid"/>
              <a:round/>
              <a:headEnd/>
              <a:tailEnd/>
            </a:ln>
          </p:spPr>
          <p:txBody>
            <a:bodyPr/>
            <a:lstStyle/>
            <a:p>
              <a:endParaRPr lang="en-US"/>
            </a:p>
          </p:txBody>
        </p:sp>
        <p:sp>
          <p:nvSpPr>
            <p:cNvPr id="4242" name="Freeform 140"/>
            <p:cNvSpPr>
              <a:spLocks/>
            </p:cNvSpPr>
            <p:nvPr/>
          </p:nvSpPr>
          <p:spPr bwMode="auto">
            <a:xfrm>
              <a:off x="3705" y="2140"/>
              <a:ext cx="31" cy="28"/>
            </a:xfrm>
            <a:custGeom>
              <a:avLst/>
              <a:gdLst>
                <a:gd name="T0" fmla="*/ 23 w 31"/>
                <a:gd name="T1" fmla="*/ 0 h 28"/>
                <a:gd name="T2" fmla="*/ 31 w 31"/>
                <a:gd name="T3" fmla="*/ 28 h 28"/>
                <a:gd name="T4" fmla="*/ 0 w 31"/>
                <a:gd name="T5" fmla="*/ 28 h 28"/>
                <a:gd name="T6" fmla="*/ 0 w 31"/>
                <a:gd name="T7" fmla="*/ 14 h 28"/>
                <a:gd name="T8" fmla="*/ 23 w 31"/>
                <a:gd name="T9" fmla="*/ 0 h 28"/>
                <a:gd name="T10" fmla="*/ 23 w 31"/>
                <a:gd name="T11" fmla="*/ 0 h 28"/>
                <a:gd name="T12" fmla="*/ 23 w 31"/>
                <a:gd name="T13" fmla="*/ 0 h 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 h="28">
                  <a:moveTo>
                    <a:pt x="23" y="0"/>
                  </a:moveTo>
                  <a:lnTo>
                    <a:pt x="31" y="28"/>
                  </a:lnTo>
                  <a:lnTo>
                    <a:pt x="0" y="28"/>
                  </a:lnTo>
                  <a:lnTo>
                    <a:pt x="0" y="14"/>
                  </a:lnTo>
                  <a:lnTo>
                    <a:pt x="23" y="0"/>
                  </a:lnTo>
                  <a:close/>
                </a:path>
              </a:pathLst>
            </a:custGeom>
            <a:solidFill>
              <a:srgbClr val="FFFFFF"/>
            </a:solidFill>
            <a:ln w="6350">
              <a:solidFill>
                <a:srgbClr val="272525"/>
              </a:solidFill>
              <a:prstDash val="solid"/>
              <a:round/>
              <a:headEnd/>
              <a:tailEnd/>
            </a:ln>
          </p:spPr>
          <p:txBody>
            <a:bodyPr/>
            <a:lstStyle/>
            <a:p>
              <a:endParaRPr lang="en-US"/>
            </a:p>
          </p:txBody>
        </p:sp>
        <p:sp>
          <p:nvSpPr>
            <p:cNvPr id="4243" name="Freeform 141"/>
            <p:cNvSpPr>
              <a:spLocks/>
            </p:cNvSpPr>
            <p:nvPr/>
          </p:nvSpPr>
          <p:spPr bwMode="auto">
            <a:xfrm>
              <a:off x="3783" y="2231"/>
              <a:ext cx="32" cy="50"/>
            </a:xfrm>
            <a:custGeom>
              <a:avLst/>
              <a:gdLst>
                <a:gd name="T0" fmla="*/ 16 w 32"/>
                <a:gd name="T1" fmla="*/ 0 h 50"/>
                <a:gd name="T2" fmla="*/ 32 w 32"/>
                <a:gd name="T3" fmla="*/ 15 h 50"/>
                <a:gd name="T4" fmla="*/ 32 w 32"/>
                <a:gd name="T5" fmla="*/ 43 h 50"/>
                <a:gd name="T6" fmla="*/ 16 w 32"/>
                <a:gd name="T7" fmla="*/ 50 h 50"/>
                <a:gd name="T8" fmla="*/ 0 w 32"/>
                <a:gd name="T9" fmla="*/ 43 h 50"/>
                <a:gd name="T10" fmla="*/ 16 w 32"/>
                <a:gd name="T11" fmla="*/ 0 h 50"/>
                <a:gd name="T12" fmla="*/ 16 w 32"/>
                <a:gd name="T13" fmla="*/ 0 h 50"/>
                <a:gd name="T14" fmla="*/ 16 w 32"/>
                <a:gd name="T15" fmla="*/ 0 h 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2" h="50">
                  <a:moveTo>
                    <a:pt x="16" y="0"/>
                  </a:moveTo>
                  <a:lnTo>
                    <a:pt x="32" y="15"/>
                  </a:lnTo>
                  <a:lnTo>
                    <a:pt x="32" y="43"/>
                  </a:lnTo>
                  <a:lnTo>
                    <a:pt x="16" y="50"/>
                  </a:lnTo>
                  <a:lnTo>
                    <a:pt x="0" y="43"/>
                  </a:lnTo>
                  <a:lnTo>
                    <a:pt x="16" y="0"/>
                  </a:lnTo>
                  <a:close/>
                </a:path>
              </a:pathLst>
            </a:custGeom>
            <a:solidFill>
              <a:srgbClr val="FFFFFF"/>
            </a:solidFill>
            <a:ln w="6350">
              <a:solidFill>
                <a:srgbClr val="272525"/>
              </a:solidFill>
              <a:prstDash val="solid"/>
              <a:round/>
              <a:headEnd/>
              <a:tailEnd/>
            </a:ln>
          </p:spPr>
          <p:txBody>
            <a:bodyPr/>
            <a:lstStyle/>
            <a:p>
              <a:endParaRPr lang="en-US"/>
            </a:p>
          </p:txBody>
        </p:sp>
        <p:sp>
          <p:nvSpPr>
            <p:cNvPr id="4244" name="Freeform 142"/>
            <p:cNvSpPr>
              <a:spLocks/>
            </p:cNvSpPr>
            <p:nvPr/>
          </p:nvSpPr>
          <p:spPr bwMode="auto">
            <a:xfrm>
              <a:off x="3948" y="1935"/>
              <a:ext cx="266" cy="205"/>
            </a:xfrm>
            <a:custGeom>
              <a:avLst/>
              <a:gdLst>
                <a:gd name="T0" fmla="*/ 8 w 266"/>
                <a:gd name="T1" fmla="*/ 71 h 205"/>
                <a:gd name="T2" fmla="*/ 37 w 266"/>
                <a:gd name="T3" fmla="*/ 71 h 205"/>
                <a:gd name="T4" fmla="*/ 88 w 266"/>
                <a:gd name="T5" fmla="*/ 28 h 205"/>
                <a:gd name="T6" fmla="*/ 119 w 266"/>
                <a:gd name="T7" fmla="*/ 23 h 205"/>
                <a:gd name="T8" fmla="*/ 141 w 266"/>
                <a:gd name="T9" fmla="*/ 21 h 205"/>
                <a:gd name="T10" fmla="*/ 165 w 266"/>
                <a:gd name="T11" fmla="*/ 0 h 205"/>
                <a:gd name="T12" fmla="*/ 188 w 266"/>
                <a:gd name="T13" fmla="*/ 0 h 205"/>
                <a:gd name="T14" fmla="*/ 204 w 266"/>
                <a:gd name="T15" fmla="*/ 14 h 205"/>
                <a:gd name="T16" fmla="*/ 251 w 266"/>
                <a:gd name="T17" fmla="*/ 7 h 205"/>
                <a:gd name="T18" fmla="*/ 266 w 266"/>
                <a:gd name="T19" fmla="*/ 21 h 205"/>
                <a:gd name="T20" fmla="*/ 204 w 266"/>
                <a:gd name="T21" fmla="*/ 35 h 205"/>
                <a:gd name="T22" fmla="*/ 204 w 266"/>
                <a:gd name="T23" fmla="*/ 56 h 205"/>
                <a:gd name="T24" fmla="*/ 196 w 266"/>
                <a:gd name="T25" fmla="*/ 78 h 205"/>
                <a:gd name="T26" fmla="*/ 180 w 266"/>
                <a:gd name="T27" fmla="*/ 92 h 205"/>
                <a:gd name="T28" fmla="*/ 172 w 266"/>
                <a:gd name="T29" fmla="*/ 141 h 205"/>
                <a:gd name="T30" fmla="*/ 149 w 266"/>
                <a:gd name="T31" fmla="*/ 155 h 205"/>
                <a:gd name="T32" fmla="*/ 133 w 266"/>
                <a:gd name="T33" fmla="*/ 162 h 205"/>
                <a:gd name="T34" fmla="*/ 125 w 266"/>
                <a:gd name="T35" fmla="*/ 183 h 205"/>
                <a:gd name="T36" fmla="*/ 94 w 266"/>
                <a:gd name="T37" fmla="*/ 198 h 205"/>
                <a:gd name="T38" fmla="*/ 86 w 266"/>
                <a:gd name="T39" fmla="*/ 205 h 205"/>
                <a:gd name="T40" fmla="*/ 39 w 266"/>
                <a:gd name="T41" fmla="*/ 198 h 205"/>
                <a:gd name="T42" fmla="*/ 39 w 266"/>
                <a:gd name="T43" fmla="*/ 198 h 205"/>
                <a:gd name="T44" fmla="*/ 39 w 266"/>
                <a:gd name="T45" fmla="*/ 191 h 205"/>
                <a:gd name="T46" fmla="*/ 39 w 266"/>
                <a:gd name="T47" fmla="*/ 176 h 205"/>
                <a:gd name="T48" fmla="*/ 16 w 266"/>
                <a:gd name="T49" fmla="*/ 155 h 205"/>
                <a:gd name="T50" fmla="*/ 23 w 266"/>
                <a:gd name="T51" fmla="*/ 148 h 205"/>
                <a:gd name="T52" fmla="*/ 23 w 266"/>
                <a:gd name="T53" fmla="*/ 120 h 205"/>
                <a:gd name="T54" fmla="*/ 0 w 266"/>
                <a:gd name="T55" fmla="*/ 106 h 205"/>
                <a:gd name="T56" fmla="*/ 8 w 266"/>
                <a:gd name="T57" fmla="*/ 71 h 205"/>
                <a:gd name="T58" fmla="*/ 8 w 266"/>
                <a:gd name="T59" fmla="*/ 71 h 205"/>
                <a:gd name="T60" fmla="*/ 8 w 266"/>
                <a:gd name="T61" fmla="*/ 71 h 20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66" h="205">
                  <a:moveTo>
                    <a:pt x="8" y="71"/>
                  </a:moveTo>
                  <a:lnTo>
                    <a:pt x="37" y="71"/>
                  </a:lnTo>
                  <a:lnTo>
                    <a:pt x="88" y="28"/>
                  </a:lnTo>
                  <a:lnTo>
                    <a:pt x="119" y="23"/>
                  </a:lnTo>
                  <a:lnTo>
                    <a:pt x="141" y="21"/>
                  </a:lnTo>
                  <a:lnTo>
                    <a:pt x="165" y="0"/>
                  </a:lnTo>
                  <a:lnTo>
                    <a:pt x="188" y="0"/>
                  </a:lnTo>
                  <a:lnTo>
                    <a:pt x="204" y="14"/>
                  </a:lnTo>
                  <a:lnTo>
                    <a:pt x="251" y="7"/>
                  </a:lnTo>
                  <a:lnTo>
                    <a:pt x="266" y="21"/>
                  </a:lnTo>
                  <a:lnTo>
                    <a:pt x="204" y="35"/>
                  </a:lnTo>
                  <a:lnTo>
                    <a:pt x="204" y="56"/>
                  </a:lnTo>
                  <a:lnTo>
                    <a:pt x="196" y="78"/>
                  </a:lnTo>
                  <a:lnTo>
                    <a:pt x="180" y="92"/>
                  </a:lnTo>
                  <a:lnTo>
                    <a:pt x="172" y="141"/>
                  </a:lnTo>
                  <a:lnTo>
                    <a:pt x="149" y="155"/>
                  </a:lnTo>
                  <a:lnTo>
                    <a:pt x="133" y="162"/>
                  </a:lnTo>
                  <a:lnTo>
                    <a:pt x="125" y="183"/>
                  </a:lnTo>
                  <a:lnTo>
                    <a:pt x="94" y="198"/>
                  </a:lnTo>
                  <a:lnTo>
                    <a:pt x="86" y="205"/>
                  </a:lnTo>
                  <a:lnTo>
                    <a:pt x="39" y="198"/>
                  </a:lnTo>
                  <a:lnTo>
                    <a:pt x="39" y="191"/>
                  </a:lnTo>
                  <a:lnTo>
                    <a:pt x="39" y="176"/>
                  </a:lnTo>
                  <a:lnTo>
                    <a:pt x="16" y="155"/>
                  </a:lnTo>
                  <a:lnTo>
                    <a:pt x="23" y="148"/>
                  </a:lnTo>
                  <a:lnTo>
                    <a:pt x="23" y="120"/>
                  </a:lnTo>
                  <a:lnTo>
                    <a:pt x="0" y="106"/>
                  </a:lnTo>
                  <a:lnTo>
                    <a:pt x="8" y="71"/>
                  </a:lnTo>
                  <a:close/>
                </a:path>
              </a:pathLst>
            </a:custGeom>
            <a:solidFill>
              <a:srgbClr val="FFFFFF"/>
            </a:solidFill>
            <a:ln w="3175">
              <a:solidFill>
                <a:srgbClr val="272525"/>
              </a:solidFill>
              <a:prstDash val="solid"/>
              <a:round/>
              <a:headEnd/>
              <a:tailEnd/>
            </a:ln>
          </p:spPr>
          <p:txBody>
            <a:bodyPr/>
            <a:lstStyle/>
            <a:p>
              <a:endParaRPr lang="en-US"/>
            </a:p>
          </p:txBody>
        </p:sp>
        <p:sp>
          <p:nvSpPr>
            <p:cNvPr id="4245" name="Freeform 143"/>
            <p:cNvSpPr>
              <a:spLocks/>
            </p:cNvSpPr>
            <p:nvPr/>
          </p:nvSpPr>
          <p:spPr bwMode="auto">
            <a:xfrm>
              <a:off x="4528" y="2147"/>
              <a:ext cx="55" cy="35"/>
            </a:xfrm>
            <a:custGeom>
              <a:avLst/>
              <a:gdLst>
                <a:gd name="T0" fmla="*/ 0 w 55"/>
                <a:gd name="T1" fmla="*/ 14 h 35"/>
                <a:gd name="T2" fmla="*/ 47 w 55"/>
                <a:gd name="T3" fmla="*/ 0 h 35"/>
                <a:gd name="T4" fmla="*/ 47 w 55"/>
                <a:gd name="T5" fmla="*/ 0 h 35"/>
                <a:gd name="T6" fmla="*/ 55 w 55"/>
                <a:gd name="T7" fmla="*/ 7 h 35"/>
                <a:gd name="T8" fmla="*/ 47 w 55"/>
                <a:gd name="T9" fmla="*/ 28 h 35"/>
                <a:gd name="T10" fmla="*/ 31 w 55"/>
                <a:gd name="T11" fmla="*/ 35 h 35"/>
                <a:gd name="T12" fmla="*/ 8 w 55"/>
                <a:gd name="T13" fmla="*/ 35 h 35"/>
                <a:gd name="T14" fmla="*/ 0 w 55"/>
                <a:gd name="T15" fmla="*/ 21 h 35"/>
                <a:gd name="T16" fmla="*/ 0 w 55"/>
                <a:gd name="T17" fmla="*/ 14 h 35"/>
                <a:gd name="T18" fmla="*/ 0 w 55"/>
                <a:gd name="T19" fmla="*/ 14 h 35"/>
                <a:gd name="T20" fmla="*/ 0 w 55"/>
                <a:gd name="T21" fmla="*/ 14 h 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5" h="35">
                  <a:moveTo>
                    <a:pt x="0" y="14"/>
                  </a:moveTo>
                  <a:lnTo>
                    <a:pt x="47" y="0"/>
                  </a:lnTo>
                  <a:lnTo>
                    <a:pt x="55" y="7"/>
                  </a:lnTo>
                  <a:lnTo>
                    <a:pt x="47" y="28"/>
                  </a:lnTo>
                  <a:lnTo>
                    <a:pt x="31" y="35"/>
                  </a:lnTo>
                  <a:lnTo>
                    <a:pt x="8" y="35"/>
                  </a:lnTo>
                  <a:lnTo>
                    <a:pt x="0" y="21"/>
                  </a:lnTo>
                  <a:lnTo>
                    <a:pt x="0" y="14"/>
                  </a:lnTo>
                  <a:close/>
                </a:path>
              </a:pathLst>
            </a:custGeom>
            <a:solidFill>
              <a:srgbClr val="FFFFFF"/>
            </a:solidFill>
            <a:ln w="6350">
              <a:solidFill>
                <a:srgbClr val="272525"/>
              </a:solidFill>
              <a:prstDash val="solid"/>
              <a:round/>
              <a:headEnd/>
              <a:tailEnd/>
            </a:ln>
          </p:spPr>
          <p:txBody>
            <a:bodyPr/>
            <a:lstStyle/>
            <a:p>
              <a:endParaRPr lang="en-US"/>
            </a:p>
          </p:txBody>
        </p:sp>
        <p:sp>
          <p:nvSpPr>
            <p:cNvPr id="4246" name="Freeform 144"/>
            <p:cNvSpPr>
              <a:spLocks/>
            </p:cNvSpPr>
            <p:nvPr/>
          </p:nvSpPr>
          <p:spPr bwMode="auto">
            <a:xfrm>
              <a:off x="4536" y="2203"/>
              <a:ext cx="98" cy="134"/>
            </a:xfrm>
            <a:custGeom>
              <a:avLst/>
              <a:gdLst>
                <a:gd name="T0" fmla="*/ 78 w 98"/>
                <a:gd name="T1" fmla="*/ 134 h 134"/>
                <a:gd name="T2" fmla="*/ 98 w 98"/>
                <a:gd name="T3" fmla="*/ 115 h 134"/>
                <a:gd name="T4" fmla="*/ 86 w 98"/>
                <a:gd name="T5" fmla="*/ 92 h 134"/>
                <a:gd name="T6" fmla="*/ 94 w 98"/>
                <a:gd name="T7" fmla="*/ 71 h 134"/>
                <a:gd name="T8" fmla="*/ 94 w 98"/>
                <a:gd name="T9" fmla="*/ 57 h 134"/>
                <a:gd name="T10" fmla="*/ 86 w 98"/>
                <a:gd name="T11" fmla="*/ 57 h 134"/>
                <a:gd name="T12" fmla="*/ 86 w 98"/>
                <a:gd name="T13" fmla="*/ 43 h 134"/>
                <a:gd name="T14" fmla="*/ 78 w 98"/>
                <a:gd name="T15" fmla="*/ 43 h 134"/>
                <a:gd name="T16" fmla="*/ 86 w 98"/>
                <a:gd name="T17" fmla="*/ 21 h 134"/>
                <a:gd name="T18" fmla="*/ 78 w 98"/>
                <a:gd name="T19" fmla="*/ 14 h 134"/>
                <a:gd name="T20" fmla="*/ 63 w 98"/>
                <a:gd name="T21" fmla="*/ 14 h 134"/>
                <a:gd name="T22" fmla="*/ 55 w 98"/>
                <a:gd name="T23" fmla="*/ 7 h 134"/>
                <a:gd name="T24" fmla="*/ 39 w 98"/>
                <a:gd name="T25" fmla="*/ 7 h 134"/>
                <a:gd name="T26" fmla="*/ 31 w 98"/>
                <a:gd name="T27" fmla="*/ 0 h 134"/>
                <a:gd name="T28" fmla="*/ 0 w 98"/>
                <a:gd name="T29" fmla="*/ 0 h 134"/>
                <a:gd name="T30" fmla="*/ 0 w 98"/>
                <a:gd name="T31" fmla="*/ 35 h 134"/>
                <a:gd name="T32" fmla="*/ 8 w 98"/>
                <a:gd name="T33" fmla="*/ 35 h 134"/>
                <a:gd name="T34" fmla="*/ 23 w 98"/>
                <a:gd name="T35" fmla="*/ 50 h 134"/>
                <a:gd name="T36" fmla="*/ 8 w 98"/>
                <a:gd name="T37" fmla="*/ 71 h 134"/>
                <a:gd name="T38" fmla="*/ 16 w 98"/>
                <a:gd name="T39" fmla="*/ 92 h 134"/>
                <a:gd name="T40" fmla="*/ 16 w 98"/>
                <a:gd name="T41" fmla="*/ 106 h 134"/>
                <a:gd name="T42" fmla="*/ 39 w 98"/>
                <a:gd name="T43" fmla="*/ 106 h 134"/>
                <a:gd name="T44" fmla="*/ 39 w 98"/>
                <a:gd name="T45" fmla="*/ 85 h 134"/>
                <a:gd name="T46" fmla="*/ 55 w 98"/>
                <a:gd name="T47" fmla="*/ 85 h 134"/>
                <a:gd name="T48" fmla="*/ 70 w 98"/>
                <a:gd name="T49" fmla="*/ 92 h 134"/>
                <a:gd name="T50" fmla="*/ 70 w 98"/>
                <a:gd name="T51" fmla="*/ 120 h 134"/>
                <a:gd name="T52" fmla="*/ 78 w 98"/>
                <a:gd name="T53" fmla="*/ 134 h 134"/>
                <a:gd name="T54" fmla="*/ 78 w 98"/>
                <a:gd name="T55" fmla="*/ 134 h 134"/>
                <a:gd name="T56" fmla="*/ 78 w 98"/>
                <a:gd name="T57" fmla="*/ 134 h 13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98" h="134">
                  <a:moveTo>
                    <a:pt x="78" y="134"/>
                  </a:moveTo>
                  <a:lnTo>
                    <a:pt x="98" y="115"/>
                  </a:lnTo>
                  <a:lnTo>
                    <a:pt x="86" y="92"/>
                  </a:lnTo>
                  <a:lnTo>
                    <a:pt x="94" y="71"/>
                  </a:lnTo>
                  <a:lnTo>
                    <a:pt x="94" y="57"/>
                  </a:lnTo>
                  <a:lnTo>
                    <a:pt x="86" y="57"/>
                  </a:lnTo>
                  <a:lnTo>
                    <a:pt x="86" y="43"/>
                  </a:lnTo>
                  <a:lnTo>
                    <a:pt x="78" y="43"/>
                  </a:lnTo>
                  <a:lnTo>
                    <a:pt x="86" y="21"/>
                  </a:lnTo>
                  <a:lnTo>
                    <a:pt x="78" y="14"/>
                  </a:lnTo>
                  <a:lnTo>
                    <a:pt x="63" y="14"/>
                  </a:lnTo>
                  <a:lnTo>
                    <a:pt x="55" y="7"/>
                  </a:lnTo>
                  <a:lnTo>
                    <a:pt x="39" y="7"/>
                  </a:lnTo>
                  <a:lnTo>
                    <a:pt x="31" y="0"/>
                  </a:lnTo>
                  <a:lnTo>
                    <a:pt x="0" y="0"/>
                  </a:lnTo>
                  <a:lnTo>
                    <a:pt x="0" y="35"/>
                  </a:lnTo>
                  <a:lnTo>
                    <a:pt x="8" y="35"/>
                  </a:lnTo>
                  <a:lnTo>
                    <a:pt x="23" y="50"/>
                  </a:lnTo>
                  <a:lnTo>
                    <a:pt x="8" y="71"/>
                  </a:lnTo>
                  <a:lnTo>
                    <a:pt x="16" y="92"/>
                  </a:lnTo>
                  <a:lnTo>
                    <a:pt x="16" y="106"/>
                  </a:lnTo>
                  <a:lnTo>
                    <a:pt x="39" y="106"/>
                  </a:lnTo>
                  <a:lnTo>
                    <a:pt x="39" y="85"/>
                  </a:lnTo>
                  <a:lnTo>
                    <a:pt x="55" y="85"/>
                  </a:lnTo>
                  <a:lnTo>
                    <a:pt x="70" y="92"/>
                  </a:lnTo>
                  <a:lnTo>
                    <a:pt x="70" y="120"/>
                  </a:lnTo>
                  <a:lnTo>
                    <a:pt x="78" y="134"/>
                  </a:lnTo>
                  <a:close/>
                </a:path>
              </a:pathLst>
            </a:custGeom>
            <a:solidFill>
              <a:srgbClr val="ED1C24"/>
            </a:solidFill>
            <a:ln w="6350">
              <a:solidFill>
                <a:srgbClr val="272525"/>
              </a:solidFill>
              <a:prstDash val="solid"/>
              <a:round/>
              <a:headEnd/>
              <a:tailEnd/>
            </a:ln>
          </p:spPr>
          <p:txBody>
            <a:bodyPr/>
            <a:lstStyle/>
            <a:p>
              <a:endParaRPr lang="en-US"/>
            </a:p>
          </p:txBody>
        </p:sp>
        <p:sp>
          <p:nvSpPr>
            <p:cNvPr id="4247" name="Freeform 145"/>
            <p:cNvSpPr>
              <a:spLocks/>
            </p:cNvSpPr>
            <p:nvPr/>
          </p:nvSpPr>
          <p:spPr bwMode="auto">
            <a:xfrm>
              <a:off x="4403" y="2620"/>
              <a:ext cx="47" cy="91"/>
            </a:xfrm>
            <a:custGeom>
              <a:avLst/>
              <a:gdLst>
                <a:gd name="T0" fmla="*/ 15 w 47"/>
                <a:gd name="T1" fmla="*/ 0 h 91"/>
                <a:gd name="T2" fmla="*/ 47 w 47"/>
                <a:gd name="T3" fmla="*/ 49 h 91"/>
                <a:gd name="T4" fmla="*/ 47 w 47"/>
                <a:gd name="T5" fmla="*/ 70 h 91"/>
                <a:gd name="T6" fmla="*/ 7 w 47"/>
                <a:gd name="T7" fmla="*/ 91 h 91"/>
                <a:gd name="T8" fmla="*/ 0 w 47"/>
                <a:gd name="T9" fmla="*/ 49 h 91"/>
                <a:gd name="T10" fmla="*/ 7 w 47"/>
                <a:gd name="T11" fmla="*/ 28 h 91"/>
                <a:gd name="T12" fmla="*/ 15 w 47"/>
                <a:gd name="T13" fmla="*/ 0 h 91"/>
                <a:gd name="T14" fmla="*/ 15 w 47"/>
                <a:gd name="T15" fmla="*/ 0 h 9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7" h="91">
                  <a:moveTo>
                    <a:pt x="15" y="0"/>
                  </a:moveTo>
                  <a:lnTo>
                    <a:pt x="47" y="49"/>
                  </a:lnTo>
                  <a:lnTo>
                    <a:pt x="47" y="70"/>
                  </a:lnTo>
                  <a:lnTo>
                    <a:pt x="7" y="91"/>
                  </a:lnTo>
                  <a:lnTo>
                    <a:pt x="0" y="49"/>
                  </a:lnTo>
                  <a:lnTo>
                    <a:pt x="7" y="28"/>
                  </a:lnTo>
                  <a:lnTo>
                    <a:pt x="15" y="0"/>
                  </a:lnTo>
                  <a:close/>
                </a:path>
              </a:pathLst>
            </a:custGeom>
            <a:solidFill>
              <a:srgbClr val="FFFFFF"/>
            </a:solidFill>
            <a:ln w="6350">
              <a:solidFill>
                <a:srgbClr val="272525"/>
              </a:solidFill>
              <a:prstDash val="solid"/>
              <a:round/>
              <a:headEnd/>
              <a:tailEnd/>
            </a:ln>
          </p:spPr>
          <p:txBody>
            <a:bodyPr/>
            <a:lstStyle/>
            <a:p>
              <a:endParaRPr lang="en-US"/>
            </a:p>
          </p:txBody>
        </p:sp>
        <p:sp>
          <p:nvSpPr>
            <p:cNvPr id="4248" name="Freeform 146"/>
            <p:cNvSpPr>
              <a:spLocks/>
            </p:cNvSpPr>
            <p:nvPr/>
          </p:nvSpPr>
          <p:spPr bwMode="auto">
            <a:xfrm>
              <a:off x="4614" y="2140"/>
              <a:ext cx="182" cy="466"/>
            </a:xfrm>
            <a:custGeom>
              <a:avLst/>
              <a:gdLst>
                <a:gd name="T0" fmla="*/ 79 w 182"/>
                <a:gd name="T1" fmla="*/ 0 h 466"/>
                <a:gd name="T2" fmla="*/ 79 w 182"/>
                <a:gd name="T3" fmla="*/ 0 h 466"/>
                <a:gd name="T4" fmla="*/ 94 w 182"/>
                <a:gd name="T5" fmla="*/ 42 h 466"/>
                <a:gd name="T6" fmla="*/ 94 w 182"/>
                <a:gd name="T7" fmla="*/ 106 h 466"/>
                <a:gd name="T8" fmla="*/ 133 w 182"/>
                <a:gd name="T9" fmla="*/ 113 h 466"/>
                <a:gd name="T10" fmla="*/ 141 w 182"/>
                <a:gd name="T11" fmla="*/ 155 h 466"/>
                <a:gd name="T12" fmla="*/ 182 w 182"/>
                <a:gd name="T13" fmla="*/ 167 h 466"/>
                <a:gd name="T14" fmla="*/ 173 w 182"/>
                <a:gd name="T15" fmla="*/ 183 h 466"/>
                <a:gd name="T16" fmla="*/ 163 w 182"/>
                <a:gd name="T17" fmla="*/ 206 h 466"/>
                <a:gd name="T18" fmla="*/ 133 w 182"/>
                <a:gd name="T19" fmla="*/ 211 h 466"/>
                <a:gd name="T20" fmla="*/ 133 w 182"/>
                <a:gd name="T21" fmla="*/ 261 h 466"/>
                <a:gd name="T22" fmla="*/ 157 w 182"/>
                <a:gd name="T23" fmla="*/ 303 h 466"/>
                <a:gd name="T24" fmla="*/ 165 w 182"/>
                <a:gd name="T25" fmla="*/ 346 h 466"/>
                <a:gd name="T26" fmla="*/ 181 w 182"/>
                <a:gd name="T27" fmla="*/ 367 h 466"/>
                <a:gd name="T28" fmla="*/ 181 w 182"/>
                <a:gd name="T29" fmla="*/ 374 h 466"/>
                <a:gd name="T30" fmla="*/ 181 w 182"/>
                <a:gd name="T31" fmla="*/ 458 h 466"/>
                <a:gd name="T32" fmla="*/ 173 w 182"/>
                <a:gd name="T33" fmla="*/ 466 h 466"/>
                <a:gd name="T34" fmla="*/ 165 w 182"/>
                <a:gd name="T35" fmla="*/ 395 h 466"/>
                <a:gd name="T36" fmla="*/ 141 w 182"/>
                <a:gd name="T37" fmla="*/ 346 h 466"/>
                <a:gd name="T38" fmla="*/ 133 w 182"/>
                <a:gd name="T39" fmla="*/ 317 h 466"/>
                <a:gd name="T40" fmla="*/ 118 w 182"/>
                <a:gd name="T41" fmla="*/ 289 h 466"/>
                <a:gd name="T42" fmla="*/ 110 w 182"/>
                <a:gd name="T43" fmla="*/ 282 h 466"/>
                <a:gd name="T44" fmla="*/ 86 w 182"/>
                <a:gd name="T45" fmla="*/ 310 h 466"/>
                <a:gd name="T46" fmla="*/ 63 w 182"/>
                <a:gd name="T47" fmla="*/ 303 h 466"/>
                <a:gd name="T48" fmla="*/ 63 w 182"/>
                <a:gd name="T49" fmla="*/ 261 h 466"/>
                <a:gd name="T50" fmla="*/ 0 w 182"/>
                <a:gd name="T51" fmla="*/ 197 h 466"/>
                <a:gd name="T52" fmla="*/ 16 w 182"/>
                <a:gd name="T53" fmla="*/ 183 h 466"/>
                <a:gd name="T54" fmla="*/ 32 w 182"/>
                <a:gd name="T55" fmla="*/ 169 h 466"/>
                <a:gd name="T56" fmla="*/ 32 w 182"/>
                <a:gd name="T57" fmla="*/ 155 h 466"/>
                <a:gd name="T58" fmla="*/ 39 w 182"/>
                <a:gd name="T59" fmla="*/ 141 h 466"/>
                <a:gd name="T60" fmla="*/ 32 w 182"/>
                <a:gd name="T61" fmla="*/ 84 h 466"/>
                <a:gd name="T62" fmla="*/ 55 w 182"/>
                <a:gd name="T63" fmla="*/ 63 h 466"/>
                <a:gd name="T64" fmla="*/ 71 w 182"/>
                <a:gd name="T65" fmla="*/ 7 h 466"/>
                <a:gd name="T66" fmla="*/ 79 w 182"/>
                <a:gd name="T67" fmla="*/ 0 h 466"/>
                <a:gd name="T68" fmla="*/ 79 w 182"/>
                <a:gd name="T69" fmla="*/ 0 h 466"/>
                <a:gd name="T70" fmla="*/ 79 w 182"/>
                <a:gd name="T71" fmla="*/ 0 h 46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82" h="466">
                  <a:moveTo>
                    <a:pt x="79" y="0"/>
                  </a:moveTo>
                  <a:lnTo>
                    <a:pt x="79" y="0"/>
                  </a:lnTo>
                  <a:lnTo>
                    <a:pt x="94" y="42"/>
                  </a:lnTo>
                  <a:lnTo>
                    <a:pt x="94" y="106"/>
                  </a:lnTo>
                  <a:lnTo>
                    <a:pt x="133" y="113"/>
                  </a:lnTo>
                  <a:lnTo>
                    <a:pt x="141" y="155"/>
                  </a:lnTo>
                  <a:lnTo>
                    <a:pt x="182" y="167"/>
                  </a:lnTo>
                  <a:lnTo>
                    <a:pt x="173" y="183"/>
                  </a:lnTo>
                  <a:lnTo>
                    <a:pt x="163" y="206"/>
                  </a:lnTo>
                  <a:lnTo>
                    <a:pt x="133" y="211"/>
                  </a:lnTo>
                  <a:lnTo>
                    <a:pt x="133" y="261"/>
                  </a:lnTo>
                  <a:lnTo>
                    <a:pt x="157" y="303"/>
                  </a:lnTo>
                  <a:lnTo>
                    <a:pt x="165" y="346"/>
                  </a:lnTo>
                  <a:lnTo>
                    <a:pt x="181" y="367"/>
                  </a:lnTo>
                  <a:lnTo>
                    <a:pt x="181" y="374"/>
                  </a:lnTo>
                  <a:lnTo>
                    <a:pt x="181" y="458"/>
                  </a:lnTo>
                  <a:lnTo>
                    <a:pt x="173" y="466"/>
                  </a:lnTo>
                  <a:lnTo>
                    <a:pt x="165" y="395"/>
                  </a:lnTo>
                  <a:lnTo>
                    <a:pt x="141" y="346"/>
                  </a:lnTo>
                  <a:lnTo>
                    <a:pt x="133" y="317"/>
                  </a:lnTo>
                  <a:lnTo>
                    <a:pt x="118" y="289"/>
                  </a:lnTo>
                  <a:lnTo>
                    <a:pt x="110" y="282"/>
                  </a:lnTo>
                  <a:lnTo>
                    <a:pt x="86" y="310"/>
                  </a:lnTo>
                  <a:lnTo>
                    <a:pt x="63" y="303"/>
                  </a:lnTo>
                  <a:lnTo>
                    <a:pt x="63" y="261"/>
                  </a:lnTo>
                  <a:lnTo>
                    <a:pt x="0" y="197"/>
                  </a:lnTo>
                  <a:lnTo>
                    <a:pt x="16" y="183"/>
                  </a:lnTo>
                  <a:lnTo>
                    <a:pt x="32" y="169"/>
                  </a:lnTo>
                  <a:lnTo>
                    <a:pt x="32" y="155"/>
                  </a:lnTo>
                  <a:lnTo>
                    <a:pt x="39" y="141"/>
                  </a:lnTo>
                  <a:lnTo>
                    <a:pt x="32" y="84"/>
                  </a:lnTo>
                  <a:lnTo>
                    <a:pt x="55" y="63"/>
                  </a:lnTo>
                  <a:lnTo>
                    <a:pt x="71" y="7"/>
                  </a:lnTo>
                  <a:lnTo>
                    <a:pt x="79" y="0"/>
                  </a:lnTo>
                  <a:close/>
                </a:path>
              </a:pathLst>
            </a:custGeom>
            <a:solidFill>
              <a:srgbClr val="FFFFFF"/>
            </a:solidFill>
            <a:ln w="6350">
              <a:solidFill>
                <a:srgbClr val="272525"/>
              </a:solidFill>
              <a:prstDash val="solid"/>
              <a:round/>
              <a:headEnd/>
              <a:tailEnd/>
            </a:ln>
          </p:spPr>
          <p:txBody>
            <a:bodyPr/>
            <a:lstStyle/>
            <a:p>
              <a:endParaRPr lang="en-US"/>
            </a:p>
          </p:txBody>
        </p:sp>
        <p:sp>
          <p:nvSpPr>
            <p:cNvPr id="4249" name="Freeform 147"/>
            <p:cNvSpPr>
              <a:spLocks/>
            </p:cNvSpPr>
            <p:nvPr/>
          </p:nvSpPr>
          <p:spPr bwMode="auto">
            <a:xfrm>
              <a:off x="4747" y="2344"/>
              <a:ext cx="165" cy="360"/>
            </a:xfrm>
            <a:custGeom>
              <a:avLst/>
              <a:gdLst>
                <a:gd name="T0" fmla="*/ 40 w 165"/>
                <a:gd name="T1" fmla="*/ 0 h 360"/>
                <a:gd name="T2" fmla="*/ 48 w 165"/>
                <a:gd name="T3" fmla="*/ 29 h 360"/>
                <a:gd name="T4" fmla="*/ 63 w 165"/>
                <a:gd name="T5" fmla="*/ 29 h 360"/>
                <a:gd name="T6" fmla="*/ 63 w 165"/>
                <a:gd name="T7" fmla="*/ 50 h 360"/>
                <a:gd name="T8" fmla="*/ 87 w 165"/>
                <a:gd name="T9" fmla="*/ 50 h 360"/>
                <a:gd name="T10" fmla="*/ 95 w 165"/>
                <a:gd name="T11" fmla="*/ 43 h 360"/>
                <a:gd name="T12" fmla="*/ 110 w 165"/>
                <a:gd name="T13" fmla="*/ 43 h 360"/>
                <a:gd name="T14" fmla="*/ 126 w 165"/>
                <a:gd name="T15" fmla="*/ 57 h 360"/>
                <a:gd name="T16" fmla="*/ 149 w 165"/>
                <a:gd name="T17" fmla="*/ 99 h 360"/>
                <a:gd name="T18" fmla="*/ 149 w 165"/>
                <a:gd name="T19" fmla="*/ 99 h 360"/>
                <a:gd name="T20" fmla="*/ 165 w 165"/>
                <a:gd name="T21" fmla="*/ 113 h 360"/>
                <a:gd name="T22" fmla="*/ 165 w 165"/>
                <a:gd name="T23" fmla="*/ 127 h 360"/>
                <a:gd name="T24" fmla="*/ 149 w 165"/>
                <a:gd name="T25" fmla="*/ 149 h 360"/>
                <a:gd name="T26" fmla="*/ 134 w 165"/>
                <a:gd name="T27" fmla="*/ 142 h 360"/>
                <a:gd name="T28" fmla="*/ 118 w 165"/>
                <a:gd name="T29" fmla="*/ 142 h 360"/>
                <a:gd name="T30" fmla="*/ 110 w 165"/>
                <a:gd name="T31" fmla="*/ 156 h 360"/>
                <a:gd name="T32" fmla="*/ 110 w 165"/>
                <a:gd name="T33" fmla="*/ 191 h 360"/>
                <a:gd name="T34" fmla="*/ 87 w 165"/>
                <a:gd name="T35" fmla="*/ 191 h 360"/>
                <a:gd name="T36" fmla="*/ 79 w 165"/>
                <a:gd name="T37" fmla="*/ 170 h 360"/>
                <a:gd name="T38" fmla="*/ 71 w 165"/>
                <a:gd name="T39" fmla="*/ 170 h 360"/>
                <a:gd name="T40" fmla="*/ 63 w 165"/>
                <a:gd name="T41" fmla="*/ 177 h 360"/>
                <a:gd name="T42" fmla="*/ 63 w 165"/>
                <a:gd name="T43" fmla="*/ 254 h 360"/>
                <a:gd name="T44" fmla="*/ 63 w 165"/>
                <a:gd name="T45" fmla="*/ 276 h 360"/>
                <a:gd name="T46" fmla="*/ 79 w 165"/>
                <a:gd name="T47" fmla="*/ 297 h 360"/>
                <a:gd name="T48" fmla="*/ 79 w 165"/>
                <a:gd name="T49" fmla="*/ 304 h 360"/>
                <a:gd name="T50" fmla="*/ 102 w 165"/>
                <a:gd name="T51" fmla="*/ 332 h 360"/>
                <a:gd name="T52" fmla="*/ 110 w 165"/>
                <a:gd name="T53" fmla="*/ 332 h 360"/>
                <a:gd name="T54" fmla="*/ 142 w 165"/>
                <a:gd name="T55" fmla="*/ 360 h 360"/>
                <a:gd name="T56" fmla="*/ 95 w 165"/>
                <a:gd name="T57" fmla="*/ 353 h 360"/>
                <a:gd name="T58" fmla="*/ 63 w 165"/>
                <a:gd name="T59" fmla="*/ 332 h 360"/>
                <a:gd name="T60" fmla="*/ 63 w 165"/>
                <a:gd name="T61" fmla="*/ 318 h 360"/>
                <a:gd name="T62" fmla="*/ 40 w 165"/>
                <a:gd name="T63" fmla="*/ 297 h 360"/>
                <a:gd name="T64" fmla="*/ 32 w 165"/>
                <a:gd name="T65" fmla="*/ 283 h 360"/>
                <a:gd name="T66" fmla="*/ 40 w 165"/>
                <a:gd name="T67" fmla="*/ 262 h 360"/>
                <a:gd name="T68" fmla="*/ 48 w 165"/>
                <a:gd name="T69" fmla="*/ 254 h 360"/>
                <a:gd name="T70" fmla="*/ 48 w 165"/>
                <a:gd name="T71" fmla="*/ 163 h 360"/>
                <a:gd name="T72" fmla="*/ 32 w 165"/>
                <a:gd name="T73" fmla="*/ 142 h 360"/>
                <a:gd name="T74" fmla="*/ 24 w 165"/>
                <a:gd name="T75" fmla="*/ 99 h 360"/>
                <a:gd name="T76" fmla="*/ 0 w 165"/>
                <a:gd name="T77" fmla="*/ 57 h 360"/>
                <a:gd name="T78" fmla="*/ 0 w 165"/>
                <a:gd name="T79" fmla="*/ 7 h 360"/>
                <a:gd name="T80" fmla="*/ 30 w 165"/>
                <a:gd name="T81" fmla="*/ 2 h 360"/>
                <a:gd name="T82" fmla="*/ 40 w 165"/>
                <a:gd name="T83" fmla="*/ 0 h 360"/>
                <a:gd name="T84" fmla="*/ 40 w 165"/>
                <a:gd name="T85" fmla="*/ 0 h 36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65" h="360">
                  <a:moveTo>
                    <a:pt x="40" y="0"/>
                  </a:moveTo>
                  <a:lnTo>
                    <a:pt x="48" y="29"/>
                  </a:lnTo>
                  <a:lnTo>
                    <a:pt x="63" y="29"/>
                  </a:lnTo>
                  <a:lnTo>
                    <a:pt x="63" y="50"/>
                  </a:lnTo>
                  <a:lnTo>
                    <a:pt x="87" y="50"/>
                  </a:lnTo>
                  <a:lnTo>
                    <a:pt x="95" y="43"/>
                  </a:lnTo>
                  <a:lnTo>
                    <a:pt x="110" y="43"/>
                  </a:lnTo>
                  <a:lnTo>
                    <a:pt x="126" y="57"/>
                  </a:lnTo>
                  <a:lnTo>
                    <a:pt x="149" y="99"/>
                  </a:lnTo>
                  <a:lnTo>
                    <a:pt x="165" y="113"/>
                  </a:lnTo>
                  <a:lnTo>
                    <a:pt x="165" y="127"/>
                  </a:lnTo>
                  <a:lnTo>
                    <a:pt x="149" y="149"/>
                  </a:lnTo>
                  <a:lnTo>
                    <a:pt x="134" y="142"/>
                  </a:lnTo>
                  <a:lnTo>
                    <a:pt x="118" y="142"/>
                  </a:lnTo>
                  <a:lnTo>
                    <a:pt x="110" y="156"/>
                  </a:lnTo>
                  <a:lnTo>
                    <a:pt x="110" y="191"/>
                  </a:lnTo>
                  <a:lnTo>
                    <a:pt x="87" y="191"/>
                  </a:lnTo>
                  <a:lnTo>
                    <a:pt x="79" y="170"/>
                  </a:lnTo>
                  <a:lnTo>
                    <a:pt x="71" y="170"/>
                  </a:lnTo>
                  <a:lnTo>
                    <a:pt x="63" y="177"/>
                  </a:lnTo>
                  <a:lnTo>
                    <a:pt x="63" y="254"/>
                  </a:lnTo>
                  <a:lnTo>
                    <a:pt x="63" y="276"/>
                  </a:lnTo>
                  <a:lnTo>
                    <a:pt x="79" y="297"/>
                  </a:lnTo>
                  <a:lnTo>
                    <a:pt x="79" y="304"/>
                  </a:lnTo>
                  <a:lnTo>
                    <a:pt x="102" y="332"/>
                  </a:lnTo>
                  <a:lnTo>
                    <a:pt x="110" y="332"/>
                  </a:lnTo>
                  <a:lnTo>
                    <a:pt x="142" y="360"/>
                  </a:lnTo>
                  <a:lnTo>
                    <a:pt x="95" y="353"/>
                  </a:lnTo>
                  <a:lnTo>
                    <a:pt x="63" y="332"/>
                  </a:lnTo>
                  <a:lnTo>
                    <a:pt x="63" y="318"/>
                  </a:lnTo>
                  <a:lnTo>
                    <a:pt x="40" y="297"/>
                  </a:lnTo>
                  <a:lnTo>
                    <a:pt x="32" y="283"/>
                  </a:lnTo>
                  <a:lnTo>
                    <a:pt x="40" y="262"/>
                  </a:lnTo>
                  <a:lnTo>
                    <a:pt x="48" y="254"/>
                  </a:lnTo>
                  <a:lnTo>
                    <a:pt x="48" y="163"/>
                  </a:lnTo>
                  <a:lnTo>
                    <a:pt x="32" y="142"/>
                  </a:lnTo>
                  <a:lnTo>
                    <a:pt x="24" y="99"/>
                  </a:lnTo>
                  <a:lnTo>
                    <a:pt x="0" y="57"/>
                  </a:lnTo>
                  <a:lnTo>
                    <a:pt x="0" y="7"/>
                  </a:lnTo>
                  <a:lnTo>
                    <a:pt x="30" y="2"/>
                  </a:lnTo>
                  <a:lnTo>
                    <a:pt x="40" y="0"/>
                  </a:lnTo>
                  <a:close/>
                </a:path>
              </a:pathLst>
            </a:custGeom>
            <a:solidFill>
              <a:srgbClr val="ED1C24"/>
            </a:solidFill>
            <a:ln w="6350">
              <a:solidFill>
                <a:srgbClr val="272525"/>
              </a:solidFill>
              <a:prstDash val="solid"/>
              <a:round/>
              <a:headEnd/>
              <a:tailEnd/>
            </a:ln>
          </p:spPr>
          <p:txBody>
            <a:bodyPr/>
            <a:lstStyle/>
            <a:p>
              <a:endParaRPr lang="en-US"/>
            </a:p>
          </p:txBody>
        </p:sp>
        <p:sp>
          <p:nvSpPr>
            <p:cNvPr id="4250" name="Freeform 148"/>
            <p:cNvSpPr>
              <a:spLocks/>
            </p:cNvSpPr>
            <p:nvPr/>
          </p:nvSpPr>
          <p:spPr bwMode="auto">
            <a:xfrm>
              <a:off x="4779" y="2295"/>
              <a:ext cx="172" cy="191"/>
            </a:xfrm>
            <a:custGeom>
              <a:avLst/>
              <a:gdLst>
                <a:gd name="T0" fmla="*/ 23 w 172"/>
                <a:gd name="T1" fmla="*/ 14 h 191"/>
                <a:gd name="T2" fmla="*/ 31 w 172"/>
                <a:gd name="T3" fmla="*/ 0 h 191"/>
                <a:gd name="T4" fmla="*/ 47 w 172"/>
                <a:gd name="T5" fmla="*/ 0 h 191"/>
                <a:gd name="T6" fmla="*/ 63 w 172"/>
                <a:gd name="T7" fmla="*/ 35 h 191"/>
                <a:gd name="T8" fmla="*/ 94 w 172"/>
                <a:gd name="T9" fmla="*/ 35 h 191"/>
                <a:gd name="T10" fmla="*/ 117 w 172"/>
                <a:gd name="T11" fmla="*/ 99 h 191"/>
                <a:gd name="T12" fmla="*/ 141 w 172"/>
                <a:gd name="T13" fmla="*/ 148 h 191"/>
                <a:gd name="T14" fmla="*/ 172 w 172"/>
                <a:gd name="T15" fmla="*/ 176 h 191"/>
                <a:gd name="T16" fmla="*/ 157 w 172"/>
                <a:gd name="T17" fmla="*/ 191 h 191"/>
                <a:gd name="T18" fmla="*/ 141 w 172"/>
                <a:gd name="T19" fmla="*/ 191 h 191"/>
                <a:gd name="T20" fmla="*/ 125 w 172"/>
                <a:gd name="T21" fmla="*/ 183 h 191"/>
                <a:gd name="T22" fmla="*/ 133 w 172"/>
                <a:gd name="T23" fmla="*/ 176 h 191"/>
                <a:gd name="T24" fmla="*/ 133 w 172"/>
                <a:gd name="T25" fmla="*/ 162 h 191"/>
                <a:gd name="T26" fmla="*/ 117 w 172"/>
                <a:gd name="T27" fmla="*/ 148 h 191"/>
                <a:gd name="T28" fmla="*/ 117 w 172"/>
                <a:gd name="T29" fmla="*/ 148 h 191"/>
                <a:gd name="T30" fmla="*/ 94 w 172"/>
                <a:gd name="T31" fmla="*/ 106 h 191"/>
                <a:gd name="T32" fmla="*/ 78 w 172"/>
                <a:gd name="T33" fmla="*/ 92 h 191"/>
                <a:gd name="T34" fmla="*/ 63 w 172"/>
                <a:gd name="T35" fmla="*/ 92 h 191"/>
                <a:gd name="T36" fmla="*/ 55 w 172"/>
                <a:gd name="T37" fmla="*/ 99 h 191"/>
                <a:gd name="T38" fmla="*/ 31 w 172"/>
                <a:gd name="T39" fmla="*/ 99 h 191"/>
                <a:gd name="T40" fmla="*/ 31 w 172"/>
                <a:gd name="T41" fmla="*/ 78 h 191"/>
                <a:gd name="T42" fmla="*/ 16 w 172"/>
                <a:gd name="T43" fmla="*/ 78 h 191"/>
                <a:gd name="T44" fmla="*/ 8 w 172"/>
                <a:gd name="T45" fmla="*/ 49 h 191"/>
                <a:gd name="T46" fmla="*/ 0 w 172"/>
                <a:gd name="T47" fmla="*/ 49 h 191"/>
                <a:gd name="T48" fmla="*/ 8 w 172"/>
                <a:gd name="T49" fmla="*/ 28 h 191"/>
                <a:gd name="T50" fmla="*/ 16 w 172"/>
                <a:gd name="T51" fmla="*/ 12 h 191"/>
                <a:gd name="T52" fmla="*/ 23 w 172"/>
                <a:gd name="T53" fmla="*/ 14 h 191"/>
                <a:gd name="T54" fmla="*/ 23 w 172"/>
                <a:gd name="T55" fmla="*/ 14 h 19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72" h="191">
                  <a:moveTo>
                    <a:pt x="23" y="14"/>
                  </a:moveTo>
                  <a:lnTo>
                    <a:pt x="31" y="0"/>
                  </a:lnTo>
                  <a:lnTo>
                    <a:pt x="47" y="0"/>
                  </a:lnTo>
                  <a:lnTo>
                    <a:pt x="63" y="35"/>
                  </a:lnTo>
                  <a:lnTo>
                    <a:pt x="94" y="35"/>
                  </a:lnTo>
                  <a:lnTo>
                    <a:pt x="117" y="99"/>
                  </a:lnTo>
                  <a:lnTo>
                    <a:pt x="141" y="148"/>
                  </a:lnTo>
                  <a:lnTo>
                    <a:pt x="172" y="176"/>
                  </a:lnTo>
                  <a:lnTo>
                    <a:pt x="157" y="191"/>
                  </a:lnTo>
                  <a:lnTo>
                    <a:pt x="141" y="191"/>
                  </a:lnTo>
                  <a:lnTo>
                    <a:pt x="125" y="183"/>
                  </a:lnTo>
                  <a:lnTo>
                    <a:pt x="133" y="176"/>
                  </a:lnTo>
                  <a:lnTo>
                    <a:pt x="133" y="162"/>
                  </a:lnTo>
                  <a:lnTo>
                    <a:pt x="117" y="148"/>
                  </a:lnTo>
                  <a:lnTo>
                    <a:pt x="94" y="106"/>
                  </a:lnTo>
                  <a:lnTo>
                    <a:pt x="78" y="92"/>
                  </a:lnTo>
                  <a:lnTo>
                    <a:pt x="63" y="92"/>
                  </a:lnTo>
                  <a:lnTo>
                    <a:pt x="55" y="99"/>
                  </a:lnTo>
                  <a:lnTo>
                    <a:pt x="31" y="99"/>
                  </a:lnTo>
                  <a:lnTo>
                    <a:pt x="31" y="78"/>
                  </a:lnTo>
                  <a:lnTo>
                    <a:pt x="16" y="78"/>
                  </a:lnTo>
                  <a:lnTo>
                    <a:pt x="8" y="49"/>
                  </a:lnTo>
                  <a:lnTo>
                    <a:pt x="0" y="49"/>
                  </a:lnTo>
                  <a:lnTo>
                    <a:pt x="8" y="28"/>
                  </a:lnTo>
                  <a:lnTo>
                    <a:pt x="16" y="12"/>
                  </a:lnTo>
                  <a:lnTo>
                    <a:pt x="23" y="14"/>
                  </a:lnTo>
                  <a:close/>
                </a:path>
              </a:pathLst>
            </a:custGeom>
            <a:solidFill>
              <a:srgbClr val="FFFFFF"/>
            </a:solidFill>
            <a:ln w="6350">
              <a:solidFill>
                <a:srgbClr val="272525"/>
              </a:solidFill>
              <a:prstDash val="solid"/>
              <a:round/>
              <a:headEnd/>
              <a:tailEnd/>
            </a:ln>
          </p:spPr>
          <p:txBody>
            <a:bodyPr/>
            <a:lstStyle/>
            <a:p>
              <a:endParaRPr lang="en-US"/>
            </a:p>
          </p:txBody>
        </p:sp>
        <p:sp>
          <p:nvSpPr>
            <p:cNvPr id="4251" name="Freeform 149"/>
            <p:cNvSpPr>
              <a:spLocks/>
            </p:cNvSpPr>
            <p:nvPr/>
          </p:nvSpPr>
          <p:spPr bwMode="auto">
            <a:xfrm>
              <a:off x="4857" y="2471"/>
              <a:ext cx="110" cy="113"/>
            </a:xfrm>
            <a:custGeom>
              <a:avLst/>
              <a:gdLst>
                <a:gd name="T0" fmla="*/ 94 w 110"/>
                <a:gd name="T1" fmla="*/ 0 h 113"/>
                <a:gd name="T2" fmla="*/ 110 w 110"/>
                <a:gd name="T3" fmla="*/ 29 h 113"/>
                <a:gd name="T4" fmla="*/ 110 w 110"/>
                <a:gd name="T5" fmla="*/ 50 h 113"/>
                <a:gd name="T6" fmla="*/ 102 w 110"/>
                <a:gd name="T7" fmla="*/ 57 h 113"/>
                <a:gd name="T8" fmla="*/ 86 w 110"/>
                <a:gd name="T9" fmla="*/ 57 h 113"/>
                <a:gd name="T10" fmla="*/ 86 w 110"/>
                <a:gd name="T11" fmla="*/ 71 h 113"/>
                <a:gd name="T12" fmla="*/ 71 w 110"/>
                <a:gd name="T13" fmla="*/ 78 h 113"/>
                <a:gd name="T14" fmla="*/ 71 w 110"/>
                <a:gd name="T15" fmla="*/ 99 h 113"/>
                <a:gd name="T16" fmla="*/ 55 w 110"/>
                <a:gd name="T17" fmla="*/ 113 h 113"/>
                <a:gd name="T18" fmla="*/ 0 w 110"/>
                <a:gd name="T19" fmla="*/ 64 h 113"/>
                <a:gd name="T20" fmla="*/ 0 w 110"/>
                <a:gd name="T21" fmla="*/ 29 h 113"/>
                <a:gd name="T22" fmla="*/ 8 w 110"/>
                <a:gd name="T23" fmla="*/ 15 h 113"/>
                <a:gd name="T24" fmla="*/ 24 w 110"/>
                <a:gd name="T25" fmla="*/ 15 h 113"/>
                <a:gd name="T26" fmla="*/ 39 w 110"/>
                <a:gd name="T27" fmla="*/ 22 h 113"/>
                <a:gd name="T28" fmla="*/ 47 w 110"/>
                <a:gd name="T29" fmla="*/ 7 h 113"/>
                <a:gd name="T30" fmla="*/ 47 w 110"/>
                <a:gd name="T31" fmla="*/ 7 h 113"/>
                <a:gd name="T32" fmla="*/ 63 w 110"/>
                <a:gd name="T33" fmla="*/ 15 h 113"/>
                <a:gd name="T34" fmla="*/ 71 w 110"/>
                <a:gd name="T35" fmla="*/ 15 h 113"/>
                <a:gd name="T36" fmla="*/ 79 w 110"/>
                <a:gd name="T37" fmla="*/ 15 h 113"/>
                <a:gd name="T38" fmla="*/ 94 w 110"/>
                <a:gd name="T39" fmla="*/ 0 h 113"/>
                <a:gd name="T40" fmla="*/ 94 w 110"/>
                <a:gd name="T41" fmla="*/ 0 h 113"/>
                <a:gd name="T42" fmla="*/ 94 w 110"/>
                <a:gd name="T43" fmla="*/ 0 h 11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10" h="113">
                  <a:moveTo>
                    <a:pt x="94" y="0"/>
                  </a:moveTo>
                  <a:lnTo>
                    <a:pt x="110" y="29"/>
                  </a:lnTo>
                  <a:lnTo>
                    <a:pt x="110" y="50"/>
                  </a:lnTo>
                  <a:lnTo>
                    <a:pt x="102" y="57"/>
                  </a:lnTo>
                  <a:lnTo>
                    <a:pt x="86" y="57"/>
                  </a:lnTo>
                  <a:lnTo>
                    <a:pt x="86" y="71"/>
                  </a:lnTo>
                  <a:lnTo>
                    <a:pt x="71" y="78"/>
                  </a:lnTo>
                  <a:lnTo>
                    <a:pt x="71" y="99"/>
                  </a:lnTo>
                  <a:lnTo>
                    <a:pt x="55" y="113"/>
                  </a:lnTo>
                  <a:lnTo>
                    <a:pt x="0" y="64"/>
                  </a:lnTo>
                  <a:lnTo>
                    <a:pt x="0" y="29"/>
                  </a:lnTo>
                  <a:lnTo>
                    <a:pt x="8" y="15"/>
                  </a:lnTo>
                  <a:lnTo>
                    <a:pt x="24" y="15"/>
                  </a:lnTo>
                  <a:lnTo>
                    <a:pt x="39" y="22"/>
                  </a:lnTo>
                  <a:lnTo>
                    <a:pt x="47" y="7"/>
                  </a:lnTo>
                  <a:lnTo>
                    <a:pt x="63" y="15"/>
                  </a:lnTo>
                  <a:lnTo>
                    <a:pt x="71" y="15"/>
                  </a:lnTo>
                  <a:lnTo>
                    <a:pt x="79" y="15"/>
                  </a:lnTo>
                  <a:lnTo>
                    <a:pt x="94" y="0"/>
                  </a:lnTo>
                  <a:close/>
                </a:path>
              </a:pathLst>
            </a:custGeom>
            <a:solidFill>
              <a:srgbClr val="FFFFFF"/>
            </a:solidFill>
            <a:ln w="6350">
              <a:solidFill>
                <a:srgbClr val="272525"/>
              </a:solidFill>
              <a:prstDash val="solid"/>
              <a:round/>
              <a:headEnd/>
              <a:tailEnd/>
            </a:ln>
          </p:spPr>
          <p:txBody>
            <a:bodyPr/>
            <a:lstStyle/>
            <a:p>
              <a:endParaRPr lang="en-US"/>
            </a:p>
          </p:txBody>
        </p:sp>
        <p:sp>
          <p:nvSpPr>
            <p:cNvPr id="4252" name="Freeform 150"/>
            <p:cNvSpPr>
              <a:spLocks/>
            </p:cNvSpPr>
            <p:nvPr/>
          </p:nvSpPr>
          <p:spPr bwMode="auto">
            <a:xfrm>
              <a:off x="4857" y="2471"/>
              <a:ext cx="110" cy="113"/>
            </a:xfrm>
            <a:custGeom>
              <a:avLst/>
              <a:gdLst>
                <a:gd name="T0" fmla="*/ 94 w 110"/>
                <a:gd name="T1" fmla="*/ 0 h 113"/>
                <a:gd name="T2" fmla="*/ 110 w 110"/>
                <a:gd name="T3" fmla="*/ 29 h 113"/>
                <a:gd name="T4" fmla="*/ 110 w 110"/>
                <a:gd name="T5" fmla="*/ 50 h 113"/>
                <a:gd name="T6" fmla="*/ 102 w 110"/>
                <a:gd name="T7" fmla="*/ 57 h 113"/>
                <a:gd name="T8" fmla="*/ 86 w 110"/>
                <a:gd name="T9" fmla="*/ 57 h 113"/>
                <a:gd name="T10" fmla="*/ 86 w 110"/>
                <a:gd name="T11" fmla="*/ 71 h 113"/>
                <a:gd name="T12" fmla="*/ 71 w 110"/>
                <a:gd name="T13" fmla="*/ 78 h 113"/>
                <a:gd name="T14" fmla="*/ 71 w 110"/>
                <a:gd name="T15" fmla="*/ 99 h 113"/>
                <a:gd name="T16" fmla="*/ 55 w 110"/>
                <a:gd name="T17" fmla="*/ 113 h 113"/>
                <a:gd name="T18" fmla="*/ 0 w 110"/>
                <a:gd name="T19" fmla="*/ 64 h 113"/>
                <a:gd name="T20" fmla="*/ 0 w 110"/>
                <a:gd name="T21" fmla="*/ 29 h 113"/>
                <a:gd name="T22" fmla="*/ 8 w 110"/>
                <a:gd name="T23" fmla="*/ 15 h 113"/>
                <a:gd name="T24" fmla="*/ 24 w 110"/>
                <a:gd name="T25" fmla="*/ 15 h 113"/>
                <a:gd name="T26" fmla="*/ 39 w 110"/>
                <a:gd name="T27" fmla="*/ 22 h 113"/>
                <a:gd name="T28" fmla="*/ 47 w 110"/>
                <a:gd name="T29" fmla="*/ 7 h 113"/>
                <a:gd name="T30" fmla="*/ 47 w 110"/>
                <a:gd name="T31" fmla="*/ 7 h 113"/>
                <a:gd name="T32" fmla="*/ 63 w 110"/>
                <a:gd name="T33" fmla="*/ 15 h 113"/>
                <a:gd name="T34" fmla="*/ 71 w 110"/>
                <a:gd name="T35" fmla="*/ 15 h 113"/>
                <a:gd name="T36" fmla="*/ 79 w 110"/>
                <a:gd name="T37" fmla="*/ 15 h 113"/>
                <a:gd name="T38" fmla="*/ 94 w 110"/>
                <a:gd name="T39" fmla="*/ 0 h 113"/>
                <a:gd name="T40" fmla="*/ 94 w 110"/>
                <a:gd name="T41" fmla="*/ 0 h 11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10" h="113">
                  <a:moveTo>
                    <a:pt x="94" y="0"/>
                  </a:moveTo>
                  <a:lnTo>
                    <a:pt x="110" y="29"/>
                  </a:lnTo>
                  <a:lnTo>
                    <a:pt x="110" y="50"/>
                  </a:lnTo>
                  <a:lnTo>
                    <a:pt x="102" y="57"/>
                  </a:lnTo>
                  <a:lnTo>
                    <a:pt x="86" y="57"/>
                  </a:lnTo>
                  <a:lnTo>
                    <a:pt x="86" y="71"/>
                  </a:lnTo>
                  <a:lnTo>
                    <a:pt x="71" y="78"/>
                  </a:lnTo>
                  <a:lnTo>
                    <a:pt x="71" y="99"/>
                  </a:lnTo>
                  <a:lnTo>
                    <a:pt x="55" y="113"/>
                  </a:lnTo>
                  <a:lnTo>
                    <a:pt x="0" y="64"/>
                  </a:lnTo>
                  <a:lnTo>
                    <a:pt x="0" y="29"/>
                  </a:lnTo>
                  <a:lnTo>
                    <a:pt x="8" y="15"/>
                  </a:lnTo>
                  <a:lnTo>
                    <a:pt x="24" y="15"/>
                  </a:lnTo>
                  <a:lnTo>
                    <a:pt x="39" y="22"/>
                  </a:lnTo>
                  <a:lnTo>
                    <a:pt x="47" y="7"/>
                  </a:lnTo>
                  <a:lnTo>
                    <a:pt x="63" y="15"/>
                  </a:lnTo>
                  <a:lnTo>
                    <a:pt x="71" y="15"/>
                  </a:lnTo>
                  <a:lnTo>
                    <a:pt x="79" y="15"/>
                  </a:lnTo>
                  <a:lnTo>
                    <a:pt x="94" y="0"/>
                  </a:lnTo>
                  <a:close/>
                </a:path>
              </a:pathLst>
            </a:custGeom>
            <a:noFill/>
            <a:ln w="6350">
              <a:solidFill>
                <a:srgbClr val="272525"/>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53" name="Freeform 151"/>
            <p:cNvSpPr>
              <a:spLocks/>
            </p:cNvSpPr>
            <p:nvPr/>
          </p:nvSpPr>
          <p:spPr bwMode="auto">
            <a:xfrm>
              <a:off x="5132" y="2711"/>
              <a:ext cx="31" cy="29"/>
            </a:xfrm>
            <a:custGeom>
              <a:avLst/>
              <a:gdLst>
                <a:gd name="T0" fmla="*/ 15 w 31"/>
                <a:gd name="T1" fmla="*/ 0 h 29"/>
                <a:gd name="T2" fmla="*/ 31 w 31"/>
                <a:gd name="T3" fmla="*/ 7 h 29"/>
                <a:gd name="T4" fmla="*/ 31 w 31"/>
                <a:gd name="T5" fmla="*/ 29 h 29"/>
                <a:gd name="T6" fmla="*/ 0 w 31"/>
                <a:gd name="T7" fmla="*/ 22 h 29"/>
                <a:gd name="T8" fmla="*/ 15 w 31"/>
                <a:gd name="T9" fmla="*/ 14 h 29"/>
                <a:gd name="T10" fmla="*/ 15 w 31"/>
                <a:gd name="T11" fmla="*/ 0 h 29"/>
                <a:gd name="T12" fmla="*/ 15 w 31"/>
                <a:gd name="T13" fmla="*/ 0 h 29"/>
                <a:gd name="T14" fmla="*/ 15 w 31"/>
                <a:gd name="T15" fmla="*/ 0 h 2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1" h="29">
                  <a:moveTo>
                    <a:pt x="15" y="0"/>
                  </a:moveTo>
                  <a:lnTo>
                    <a:pt x="31" y="7"/>
                  </a:lnTo>
                  <a:lnTo>
                    <a:pt x="31" y="29"/>
                  </a:lnTo>
                  <a:lnTo>
                    <a:pt x="0" y="22"/>
                  </a:lnTo>
                  <a:lnTo>
                    <a:pt x="15" y="14"/>
                  </a:lnTo>
                  <a:lnTo>
                    <a:pt x="15" y="0"/>
                  </a:lnTo>
                  <a:close/>
                </a:path>
              </a:pathLst>
            </a:custGeom>
            <a:solidFill>
              <a:srgbClr val="FFFFFF"/>
            </a:solidFill>
            <a:ln w="6350">
              <a:solidFill>
                <a:srgbClr val="272525"/>
              </a:solidFill>
              <a:prstDash val="solid"/>
              <a:round/>
              <a:headEnd/>
              <a:tailEnd/>
            </a:ln>
          </p:spPr>
          <p:txBody>
            <a:bodyPr/>
            <a:lstStyle/>
            <a:p>
              <a:endParaRPr lang="en-US"/>
            </a:p>
          </p:txBody>
        </p:sp>
        <p:sp>
          <p:nvSpPr>
            <p:cNvPr id="4254" name="Freeform 152"/>
            <p:cNvSpPr>
              <a:spLocks/>
            </p:cNvSpPr>
            <p:nvPr/>
          </p:nvSpPr>
          <p:spPr bwMode="auto">
            <a:xfrm>
              <a:off x="6041" y="3414"/>
              <a:ext cx="31" cy="53"/>
            </a:xfrm>
            <a:custGeom>
              <a:avLst/>
              <a:gdLst>
                <a:gd name="T0" fmla="*/ 0 w 31"/>
                <a:gd name="T1" fmla="*/ 3 h 53"/>
                <a:gd name="T2" fmla="*/ 10 w 31"/>
                <a:gd name="T3" fmla="*/ 0 h 53"/>
                <a:gd name="T4" fmla="*/ 10 w 31"/>
                <a:gd name="T5" fmla="*/ 0 h 53"/>
                <a:gd name="T6" fmla="*/ 31 w 31"/>
                <a:gd name="T7" fmla="*/ 53 h 53"/>
                <a:gd name="T8" fmla="*/ 23 w 31"/>
                <a:gd name="T9" fmla="*/ 53 h 53"/>
                <a:gd name="T10" fmla="*/ 0 w 31"/>
                <a:gd name="T11" fmla="*/ 3 h 53"/>
                <a:gd name="T12" fmla="*/ 0 w 31"/>
                <a:gd name="T13" fmla="*/ 3 h 5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 h="53">
                  <a:moveTo>
                    <a:pt x="0" y="3"/>
                  </a:moveTo>
                  <a:lnTo>
                    <a:pt x="10" y="0"/>
                  </a:lnTo>
                  <a:lnTo>
                    <a:pt x="31" y="53"/>
                  </a:lnTo>
                  <a:lnTo>
                    <a:pt x="23" y="53"/>
                  </a:lnTo>
                  <a:lnTo>
                    <a:pt x="0" y="3"/>
                  </a:lnTo>
                  <a:close/>
                </a:path>
              </a:pathLst>
            </a:custGeom>
            <a:solidFill>
              <a:srgbClr val="FFFFFF"/>
            </a:solidFill>
            <a:ln w="6350">
              <a:solidFill>
                <a:srgbClr val="272525"/>
              </a:solidFill>
              <a:prstDash val="solid"/>
              <a:round/>
              <a:headEnd/>
              <a:tailEnd/>
            </a:ln>
          </p:spPr>
          <p:txBody>
            <a:bodyPr/>
            <a:lstStyle/>
            <a:p>
              <a:endParaRPr lang="en-US"/>
            </a:p>
          </p:txBody>
        </p:sp>
        <p:sp>
          <p:nvSpPr>
            <p:cNvPr id="4255" name="Freeform 153"/>
            <p:cNvSpPr>
              <a:spLocks/>
            </p:cNvSpPr>
            <p:nvPr/>
          </p:nvSpPr>
          <p:spPr bwMode="auto">
            <a:xfrm>
              <a:off x="6111" y="3248"/>
              <a:ext cx="24" cy="35"/>
            </a:xfrm>
            <a:custGeom>
              <a:avLst/>
              <a:gdLst>
                <a:gd name="T0" fmla="*/ 8 w 24"/>
                <a:gd name="T1" fmla="*/ 0 h 35"/>
                <a:gd name="T2" fmla="*/ 24 w 24"/>
                <a:gd name="T3" fmla="*/ 21 h 35"/>
                <a:gd name="T4" fmla="*/ 8 w 24"/>
                <a:gd name="T5" fmla="*/ 35 h 35"/>
                <a:gd name="T6" fmla="*/ 0 w 24"/>
                <a:gd name="T7" fmla="*/ 21 h 35"/>
                <a:gd name="T8" fmla="*/ 8 w 24"/>
                <a:gd name="T9" fmla="*/ 0 h 35"/>
                <a:gd name="T10" fmla="*/ 8 w 24"/>
                <a:gd name="T11" fmla="*/ 0 h 35"/>
                <a:gd name="T12" fmla="*/ 8 w 24"/>
                <a:gd name="T13" fmla="*/ 0 h 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 h="35">
                  <a:moveTo>
                    <a:pt x="8" y="0"/>
                  </a:moveTo>
                  <a:lnTo>
                    <a:pt x="24" y="21"/>
                  </a:lnTo>
                  <a:lnTo>
                    <a:pt x="8" y="35"/>
                  </a:lnTo>
                  <a:lnTo>
                    <a:pt x="0" y="21"/>
                  </a:lnTo>
                  <a:lnTo>
                    <a:pt x="8" y="0"/>
                  </a:lnTo>
                  <a:close/>
                </a:path>
              </a:pathLst>
            </a:custGeom>
            <a:solidFill>
              <a:srgbClr val="FFFFFF"/>
            </a:solidFill>
            <a:ln w="6350">
              <a:solidFill>
                <a:srgbClr val="272525"/>
              </a:solidFill>
              <a:prstDash val="solid"/>
              <a:round/>
              <a:headEnd/>
              <a:tailEnd/>
            </a:ln>
          </p:spPr>
          <p:txBody>
            <a:bodyPr/>
            <a:lstStyle/>
            <a:p>
              <a:endParaRPr lang="en-US"/>
            </a:p>
          </p:txBody>
        </p:sp>
        <p:sp>
          <p:nvSpPr>
            <p:cNvPr id="4256" name="Freeform 154"/>
            <p:cNvSpPr>
              <a:spLocks/>
            </p:cNvSpPr>
            <p:nvPr/>
          </p:nvSpPr>
          <p:spPr bwMode="auto">
            <a:xfrm>
              <a:off x="6127" y="3297"/>
              <a:ext cx="8" cy="7"/>
            </a:xfrm>
            <a:custGeom>
              <a:avLst/>
              <a:gdLst>
                <a:gd name="T0" fmla="*/ 0 w 8"/>
                <a:gd name="T1" fmla="*/ 0 h 7"/>
                <a:gd name="T2" fmla="*/ 8 w 8"/>
                <a:gd name="T3" fmla="*/ 7 h 7"/>
                <a:gd name="T4" fmla="*/ 0 w 8"/>
                <a:gd name="T5" fmla="*/ 7 h 7"/>
                <a:gd name="T6" fmla="*/ 0 w 8"/>
                <a:gd name="T7" fmla="*/ 0 h 7"/>
                <a:gd name="T8" fmla="*/ 0 w 8"/>
                <a:gd name="T9" fmla="*/ 0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7">
                  <a:moveTo>
                    <a:pt x="0" y="0"/>
                  </a:moveTo>
                  <a:lnTo>
                    <a:pt x="8" y="7"/>
                  </a:lnTo>
                  <a:lnTo>
                    <a:pt x="0" y="7"/>
                  </a:lnTo>
                  <a:lnTo>
                    <a:pt x="0" y="0"/>
                  </a:lnTo>
                  <a:close/>
                </a:path>
              </a:pathLst>
            </a:custGeom>
            <a:noFill/>
            <a:ln w="6350">
              <a:solidFill>
                <a:srgbClr val="272525"/>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57" name="Freeform 155"/>
            <p:cNvSpPr>
              <a:spLocks/>
            </p:cNvSpPr>
            <p:nvPr/>
          </p:nvSpPr>
          <p:spPr bwMode="auto">
            <a:xfrm>
              <a:off x="5151" y="1866"/>
              <a:ext cx="75" cy="97"/>
            </a:xfrm>
            <a:custGeom>
              <a:avLst/>
              <a:gdLst>
                <a:gd name="T0" fmla="*/ 35 w 75"/>
                <a:gd name="T1" fmla="*/ 0 h 97"/>
                <a:gd name="T2" fmla="*/ 75 w 75"/>
                <a:gd name="T3" fmla="*/ 55 h 97"/>
                <a:gd name="T4" fmla="*/ 75 w 75"/>
                <a:gd name="T5" fmla="*/ 76 h 97"/>
                <a:gd name="T6" fmla="*/ 59 w 75"/>
                <a:gd name="T7" fmla="*/ 90 h 97"/>
                <a:gd name="T8" fmla="*/ 51 w 75"/>
                <a:gd name="T9" fmla="*/ 97 h 97"/>
                <a:gd name="T10" fmla="*/ 35 w 75"/>
                <a:gd name="T11" fmla="*/ 97 h 97"/>
                <a:gd name="T12" fmla="*/ 28 w 75"/>
                <a:gd name="T13" fmla="*/ 90 h 97"/>
                <a:gd name="T14" fmla="*/ 20 w 75"/>
                <a:gd name="T15" fmla="*/ 69 h 97"/>
                <a:gd name="T16" fmla="*/ 4 w 75"/>
                <a:gd name="T17" fmla="*/ 55 h 97"/>
                <a:gd name="T18" fmla="*/ 0 w 75"/>
                <a:gd name="T19" fmla="*/ 23 h 97"/>
                <a:gd name="T20" fmla="*/ 35 w 75"/>
                <a:gd name="T21" fmla="*/ 0 h 97"/>
                <a:gd name="T22" fmla="*/ 35 w 75"/>
                <a:gd name="T23" fmla="*/ 0 h 9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5" h="97">
                  <a:moveTo>
                    <a:pt x="35" y="0"/>
                  </a:moveTo>
                  <a:lnTo>
                    <a:pt x="75" y="55"/>
                  </a:lnTo>
                  <a:lnTo>
                    <a:pt x="75" y="76"/>
                  </a:lnTo>
                  <a:lnTo>
                    <a:pt x="59" y="90"/>
                  </a:lnTo>
                  <a:lnTo>
                    <a:pt x="51" y="97"/>
                  </a:lnTo>
                  <a:lnTo>
                    <a:pt x="35" y="97"/>
                  </a:lnTo>
                  <a:lnTo>
                    <a:pt x="28" y="90"/>
                  </a:lnTo>
                  <a:lnTo>
                    <a:pt x="20" y="69"/>
                  </a:lnTo>
                  <a:lnTo>
                    <a:pt x="4" y="55"/>
                  </a:lnTo>
                  <a:lnTo>
                    <a:pt x="0" y="23"/>
                  </a:lnTo>
                  <a:lnTo>
                    <a:pt x="35" y="0"/>
                  </a:lnTo>
                  <a:close/>
                </a:path>
              </a:pathLst>
            </a:custGeom>
            <a:solidFill>
              <a:srgbClr val="FFFFFF"/>
            </a:solidFill>
            <a:ln w="6350">
              <a:solidFill>
                <a:srgbClr val="272525"/>
              </a:solidFill>
              <a:prstDash val="solid"/>
              <a:round/>
              <a:headEnd/>
              <a:tailEnd/>
            </a:ln>
          </p:spPr>
          <p:txBody>
            <a:bodyPr/>
            <a:lstStyle/>
            <a:p>
              <a:endParaRPr lang="en-US"/>
            </a:p>
          </p:txBody>
        </p:sp>
        <p:sp>
          <p:nvSpPr>
            <p:cNvPr id="4258" name="Freeform 156"/>
            <p:cNvSpPr>
              <a:spLocks/>
            </p:cNvSpPr>
            <p:nvPr/>
          </p:nvSpPr>
          <p:spPr bwMode="auto">
            <a:xfrm>
              <a:off x="5077" y="1746"/>
              <a:ext cx="109" cy="143"/>
            </a:xfrm>
            <a:custGeom>
              <a:avLst/>
              <a:gdLst>
                <a:gd name="T0" fmla="*/ 70 w 109"/>
                <a:gd name="T1" fmla="*/ 0 h 143"/>
                <a:gd name="T2" fmla="*/ 78 w 109"/>
                <a:gd name="T3" fmla="*/ 12 h 143"/>
                <a:gd name="T4" fmla="*/ 70 w 109"/>
                <a:gd name="T5" fmla="*/ 34 h 143"/>
                <a:gd name="T6" fmla="*/ 78 w 109"/>
                <a:gd name="T7" fmla="*/ 62 h 143"/>
                <a:gd name="T8" fmla="*/ 70 w 109"/>
                <a:gd name="T9" fmla="*/ 76 h 143"/>
                <a:gd name="T10" fmla="*/ 78 w 109"/>
                <a:gd name="T11" fmla="*/ 104 h 143"/>
                <a:gd name="T12" fmla="*/ 94 w 109"/>
                <a:gd name="T13" fmla="*/ 104 h 143"/>
                <a:gd name="T14" fmla="*/ 102 w 109"/>
                <a:gd name="T15" fmla="*/ 111 h 143"/>
                <a:gd name="T16" fmla="*/ 109 w 109"/>
                <a:gd name="T17" fmla="*/ 120 h 143"/>
                <a:gd name="T18" fmla="*/ 74 w 109"/>
                <a:gd name="T19" fmla="*/ 143 h 143"/>
                <a:gd name="T20" fmla="*/ 47 w 109"/>
                <a:gd name="T21" fmla="*/ 125 h 143"/>
                <a:gd name="T22" fmla="*/ 39 w 109"/>
                <a:gd name="T23" fmla="*/ 132 h 143"/>
                <a:gd name="T24" fmla="*/ 31 w 109"/>
                <a:gd name="T25" fmla="*/ 125 h 143"/>
                <a:gd name="T26" fmla="*/ 31 w 109"/>
                <a:gd name="T27" fmla="*/ 97 h 143"/>
                <a:gd name="T28" fmla="*/ 8 w 109"/>
                <a:gd name="T29" fmla="*/ 97 h 143"/>
                <a:gd name="T30" fmla="*/ 0 w 109"/>
                <a:gd name="T31" fmla="*/ 83 h 143"/>
                <a:gd name="T32" fmla="*/ 31 w 109"/>
                <a:gd name="T33" fmla="*/ 41 h 143"/>
                <a:gd name="T34" fmla="*/ 47 w 109"/>
                <a:gd name="T35" fmla="*/ 34 h 143"/>
                <a:gd name="T36" fmla="*/ 55 w 109"/>
                <a:gd name="T37" fmla="*/ 5 h 143"/>
                <a:gd name="T38" fmla="*/ 70 w 109"/>
                <a:gd name="T39" fmla="*/ 0 h 143"/>
                <a:gd name="T40" fmla="*/ 70 w 109"/>
                <a:gd name="T41" fmla="*/ 0 h 14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9" h="143">
                  <a:moveTo>
                    <a:pt x="70" y="0"/>
                  </a:moveTo>
                  <a:lnTo>
                    <a:pt x="78" y="12"/>
                  </a:lnTo>
                  <a:lnTo>
                    <a:pt x="70" y="34"/>
                  </a:lnTo>
                  <a:lnTo>
                    <a:pt x="78" y="62"/>
                  </a:lnTo>
                  <a:lnTo>
                    <a:pt x="70" y="76"/>
                  </a:lnTo>
                  <a:lnTo>
                    <a:pt x="78" y="104"/>
                  </a:lnTo>
                  <a:lnTo>
                    <a:pt x="94" y="104"/>
                  </a:lnTo>
                  <a:lnTo>
                    <a:pt x="102" y="111"/>
                  </a:lnTo>
                  <a:lnTo>
                    <a:pt x="109" y="120"/>
                  </a:lnTo>
                  <a:lnTo>
                    <a:pt x="74" y="143"/>
                  </a:lnTo>
                  <a:lnTo>
                    <a:pt x="47" y="125"/>
                  </a:lnTo>
                  <a:lnTo>
                    <a:pt x="39" y="132"/>
                  </a:lnTo>
                  <a:lnTo>
                    <a:pt x="31" y="125"/>
                  </a:lnTo>
                  <a:lnTo>
                    <a:pt x="31" y="97"/>
                  </a:lnTo>
                  <a:lnTo>
                    <a:pt x="8" y="97"/>
                  </a:lnTo>
                  <a:lnTo>
                    <a:pt x="0" y="83"/>
                  </a:lnTo>
                  <a:lnTo>
                    <a:pt x="31" y="41"/>
                  </a:lnTo>
                  <a:lnTo>
                    <a:pt x="47" y="34"/>
                  </a:lnTo>
                  <a:lnTo>
                    <a:pt x="55" y="5"/>
                  </a:lnTo>
                  <a:lnTo>
                    <a:pt x="70" y="0"/>
                  </a:lnTo>
                  <a:close/>
                </a:path>
              </a:pathLst>
            </a:custGeom>
            <a:solidFill>
              <a:srgbClr val="FFFFFF"/>
            </a:solidFill>
            <a:ln w="6350">
              <a:solidFill>
                <a:srgbClr val="272525"/>
              </a:solidFill>
              <a:prstDash val="solid"/>
              <a:round/>
              <a:headEnd/>
              <a:tailEnd/>
            </a:ln>
          </p:spPr>
          <p:txBody>
            <a:bodyPr/>
            <a:lstStyle/>
            <a:p>
              <a:endParaRPr lang="en-US"/>
            </a:p>
          </p:txBody>
        </p:sp>
        <p:sp>
          <p:nvSpPr>
            <p:cNvPr id="4259" name="Freeform 157"/>
            <p:cNvSpPr>
              <a:spLocks/>
            </p:cNvSpPr>
            <p:nvPr/>
          </p:nvSpPr>
          <p:spPr bwMode="auto">
            <a:xfrm>
              <a:off x="4324" y="1540"/>
              <a:ext cx="557" cy="310"/>
            </a:xfrm>
            <a:custGeom>
              <a:avLst/>
              <a:gdLst>
                <a:gd name="T0" fmla="*/ 24 w 557"/>
                <a:gd name="T1" fmla="*/ 106 h 310"/>
                <a:gd name="T2" fmla="*/ 24 w 557"/>
                <a:gd name="T3" fmla="*/ 77 h 310"/>
                <a:gd name="T4" fmla="*/ 0 w 557"/>
                <a:gd name="T5" fmla="*/ 56 h 310"/>
                <a:gd name="T6" fmla="*/ 8 w 557"/>
                <a:gd name="T7" fmla="*/ 42 h 310"/>
                <a:gd name="T8" fmla="*/ 63 w 557"/>
                <a:gd name="T9" fmla="*/ 42 h 310"/>
                <a:gd name="T10" fmla="*/ 63 w 557"/>
                <a:gd name="T11" fmla="*/ 21 h 310"/>
                <a:gd name="T12" fmla="*/ 102 w 557"/>
                <a:gd name="T13" fmla="*/ 0 h 310"/>
                <a:gd name="T14" fmla="*/ 133 w 557"/>
                <a:gd name="T15" fmla="*/ 14 h 310"/>
                <a:gd name="T16" fmla="*/ 157 w 557"/>
                <a:gd name="T17" fmla="*/ 14 h 310"/>
                <a:gd name="T18" fmla="*/ 165 w 557"/>
                <a:gd name="T19" fmla="*/ 28 h 310"/>
                <a:gd name="T20" fmla="*/ 196 w 557"/>
                <a:gd name="T21" fmla="*/ 42 h 310"/>
                <a:gd name="T22" fmla="*/ 251 w 557"/>
                <a:gd name="T23" fmla="*/ 70 h 310"/>
                <a:gd name="T24" fmla="*/ 298 w 557"/>
                <a:gd name="T25" fmla="*/ 63 h 310"/>
                <a:gd name="T26" fmla="*/ 353 w 557"/>
                <a:gd name="T27" fmla="*/ 84 h 310"/>
                <a:gd name="T28" fmla="*/ 423 w 557"/>
                <a:gd name="T29" fmla="*/ 84 h 310"/>
                <a:gd name="T30" fmla="*/ 447 w 557"/>
                <a:gd name="T31" fmla="*/ 63 h 310"/>
                <a:gd name="T32" fmla="*/ 471 w 557"/>
                <a:gd name="T33" fmla="*/ 63 h 310"/>
                <a:gd name="T34" fmla="*/ 494 w 557"/>
                <a:gd name="T35" fmla="*/ 49 h 310"/>
                <a:gd name="T36" fmla="*/ 494 w 557"/>
                <a:gd name="T37" fmla="*/ 120 h 310"/>
                <a:gd name="T38" fmla="*/ 502 w 557"/>
                <a:gd name="T39" fmla="*/ 127 h 310"/>
                <a:gd name="T40" fmla="*/ 510 w 557"/>
                <a:gd name="T41" fmla="*/ 127 h 310"/>
                <a:gd name="T42" fmla="*/ 518 w 557"/>
                <a:gd name="T43" fmla="*/ 127 h 310"/>
                <a:gd name="T44" fmla="*/ 541 w 557"/>
                <a:gd name="T45" fmla="*/ 106 h 310"/>
                <a:gd name="T46" fmla="*/ 557 w 557"/>
                <a:gd name="T47" fmla="*/ 155 h 310"/>
                <a:gd name="T48" fmla="*/ 525 w 557"/>
                <a:gd name="T49" fmla="*/ 176 h 310"/>
                <a:gd name="T50" fmla="*/ 525 w 557"/>
                <a:gd name="T51" fmla="*/ 204 h 310"/>
                <a:gd name="T52" fmla="*/ 463 w 557"/>
                <a:gd name="T53" fmla="*/ 254 h 310"/>
                <a:gd name="T54" fmla="*/ 455 w 557"/>
                <a:gd name="T55" fmla="*/ 254 h 310"/>
                <a:gd name="T56" fmla="*/ 447 w 557"/>
                <a:gd name="T57" fmla="*/ 247 h 310"/>
                <a:gd name="T58" fmla="*/ 431 w 557"/>
                <a:gd name="T59" fmla="*/ 261 h 310"/>
                <a:gd name="T60" fmla="*/ 431 w 557"/>
                <a:gd name="T61" fmla="*/ 268 h 310"/>
                <a:gd name="T62" fmla="*/ 400 w 557"/>
                <a:gd name="T63" fmla="*/ 268 h 310"/>
                <a:gd name="T64" fmla="*/ 392 w 557"/>
                <a:gd name="T65" fmla="*/ 296 h 310"/>
                <a:gd name="T66" fmla="*/ 345 w 557"/>
                <a:gd name="T67" fmla="*/ 303 h 310"/>
                <a:gd name="T68" fmla="*/ 337 w 557"/>
                <a:gd name="T69" fmla="*/ 275 h 310"/>
                <a:gd name="T70" fmla="*/ 322 w 557"/>
                <a:gd name="T71" fmla="*/ 268 h 310"/>
                <a:gd name="T72" fmla="*/ 259 w 557"/>
                <a:gd name="T73" fmla="*/ 275 h 310"/>
                <a:gd name="T74" fmla="*/ 243 w 557"/>
                <a:gd name="T75" fmla="*/ 303 h 310"/>
                <a:gd name="T76" fmla="*/ 196 w 557"/>
                <a:gd name="T77" fmla="*/ 310 h 310"/>
                <a:gd name="T78" fmla="*/ 141 w 557"/>
                <a:gd name="T79" fmla="*/ 268 h 310"/>
                <a:gd name="T80" fmla="*/ 141 w 557"/>
                <a:gd name="T81" fmla="*/ 247 h 310"/>
                <a:gd name="T82" fmla="*/ 102 w 557"/>
                <a:gd name="T83" fmla="*/ 211 h 310"/>
                <a:gd name="T84" fmla="*/ 94 w 557"/>
                <a:gd name="T85" fmla="*/ 176 h 310"/>
                <a:gd name="T86" fmla="*/ 16 w 557"/>
                <a:gd name="T87" fmla="*/ 134 h 310"/>
                <a:gd name="T88" fmla="*/ 16 w 557"/>
                <a:gd name="T89" fmla="*/ 114 h 310"/>
                <a:gd name="T90" fmla="*/ 24 w 557"/>
                <a:gd name="T91" fmla="*/ 106 h 310"/>
                <a:gd name="T92" fmla="*/ 24 w 557"/>
                <a:gd name="T93" fmla="*/ 106 h 31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557" h="310">
                  <a:moveTo>
                    <a:pt x="24" y="106"/>
                  </a:moveTo>
                  <a:lnTo>
                    <a:pt x="24" y="77"/>
                  </a:lnTo>
                  <a:lnTo>
                    <a:pt x="0" y="56"/>
                  </a:lnTo>
                  <a:lnTo>
                    <a:pt x="8" y="42"/>
                  </a:lnTo>
                  <a:lnTo>
                    <a:pt x="63" y="42"/>
                  </a:lnTo>
                  <a:lnTo>
                    <a:pt x="63" y="21"/>
                  </a:lnTo>
                  <a:lnTo>
                    <a:pt x="102" y="0"/>
                  </a:lnTo>
                  <a:lnTo>
                    <a:pt x="133" y="14"/>
                  </a:lnTo>
                  <a:lnTo>
                    <a:pt x="157" y="14"/>
                  </a:lnTo>
                  <a:lnTo>
                    <a:pt x="165" y="28"/>
                  </a:lnTo>
                  <a:lnTo>
                    <a:pt x="196" y="42"/>
                  </a:lnTo>
                  <a:lnTo>
                    <a:pt x="251" y="70"/>
                  </a:lnTo>
                  <a:lnTo>
                    <a:pt x="298" y="63"/>
                  </a:lnTo>
                  <a:lnTo>
                    <a:pt x="353" y="84"/>
                  </a:lnTo>
                  <a:lnTo>
                    <a:pt x="423" y="84"/>
                  </a:lnTo>
                  <a:lnTo>
                    <a:pt x="447" y="63"/>
                  </a:lnTo>
                  <a:lnTo>
                    <a:pt x="471" y="63"/>
                  </a:lnTo>
                  <a:lnTo>
                    <a:pt x="494" y="49"/>
                  </a:lnTo>
                  <a:lnTo>
                    <a:pt x="494" y="120"/>
                  </a:lnTo>
                  <a:lnTo>
                    <a:pt x="502" y="127"/>
                  </a:lnTo>
                  <a:lnTo>
                    <a:pt x="510" y="127"/>
                  </a:lnTo>
                  <a:lnTo>
                    <a:pt x="518" y="127"/>
                  </a:lnTo>
                  <a:lnTo>
                    <a:pt x="541" y="106"/>
                  </a:lnTo>
                  <a:lnTo>
                    <a:pt x="557" y="155"/>
                  </a:lnTo>
                  <a:lnTo>
                    <a:pt x="525" y="176"/>
                  </a:lnTo>
                  <a:lnTo>
                    <a:pt x="525" y="204"/>
                  </a:lnTo>
                  <a:lnTo>
                    <a:pt x="463" y="254"/>
                  </a:lnTo>
                  <a:lnTo>
                    <a:pt x="455" y="254"/>
                  </a:lnTo>
                  <a:lnTo>
                    <a:pt x="447" y="247"/>
                  </a:lnTo>
                  <a:lnTo>
                    <a:pt x="431" y="261"/>
                  </a:lnTo>
                  <a:lnTo>
                    <a:pt x="431" y="268"/>
                  </a:lnTo>
                  <a:lnTo>
                    <a:pt x="400" y="268"/>
                  </a:lnTo>
                  <a:lnTo>
                    <a:pt x="392" y="296"/>
                  </a:lnTo>
                  <a:lnTo>
                    <a:pt x="345" y="303"/>
                  </a:lnTo>
                  <a:lnTo>
                    <a:pt x="337" y="275"/>
                  </a:lnTo>
                  <a:lnTo>
                    <a:pt x="322" y="268"/>
                  </a:lnTo>
                  <a:lnTo>
                    <a:pt x="259" y="275"/>
                  </a:lnTo>
                  <a:lnTo>
                    <a:pt x="243" y="303"/>
                  </a:lnTo>
                  <a:lnTo>
                    <a:pt x="196" y="310"/>
                  </a:lnTo>
                  <a:lnTo>
                    <a:pt x="141" y="268"/>
                  </a:lnTo>
                  <a:lnTo>
                    <a:pt x="141" y="247"/>
                  </a:lnTo>
                  <a:lnTo>
                    <a:pt x="102" y="211"/>
                  </a:lnTo>
                  <a:lnTo>
                    <a:pt x="94" y="176"/>
                  </a:lnTo>
                  <a:lnTo>
                    <a:pt x="16" y="134"/>
                  </a:lnTo>
                  <a:lnTo>
                    <a:pt x="16" y="114"/>
                  </a:lnTo>
                  <a:lnTo>
                    <a:pt x="24" y="106"/>
                  </a:lnTo>
                  <a:close/>
                </a:path>
              </a:pathLst>
            </a:custGeom>
            <a:solidFill>
              <a:srgbClr val="FFFFFF"/>
            </a:solidFill>
            <a:ln w="6350">
              <a:solidFill>
                <a:srgbClr val="272525"/>
              </a:solidFill>
              <a:prstDash val="solid"/>
              <a:round/>
              <a:headEnd/>
              <a:tailEnd/>
            </a:ln>
          </p:spPr>
          <p:txBody>
            <a:bodyPr/>
            <a:lstStyle/>
            <a:p>
              <a:endParaRPr lang="en-US"/>
            </a:p>
          </p:txBody>
        </p:sp>
        <p:sp>
          <p:nvSpPr>
            <p:cNvPr id="4260" name="Freeform 158" descr="Dark upward diagonal"/>
            <p:cNvSpPr>
              <a:spLocks/>
            </p:cNvSpPr>
            <p:nvPr/>
          </p:nvSpPr>
          <p:spPr bwMode="auto">
            <a:xfrm>
              <a:off x="2451" y="2528"/>
              <a:ext cx="55" cy="21"/>
            </a:xfrm>
            <a:custGeom>
              <a:avLst/>
              <a:gdLst>
                <a:gd name="T0" fmla="*/ 0 w 55"/>
                <a:gd name="T1" fmla="*/ 0 h 21"/>
                <a:gd name="T2" fmla="*/ 47 w 55"/>
                <a:gd name="T3" fmla="*/ 0 h 21"/>
                <a:gd name="T4" fmla="*/ 55 w 55"/>
                <a:gd name="T5" fmla="*/ 7 h 21"/>
                <a:gd name="T6" fmla="*/ 47 w 55"/>
                <a:gd name="T7" fmla="*/ 14 h 21"/>
                <a:gd name="T8" fmla="*/ 0 w 55"/>
                <a:gd name="T9" fmla="*/ 21 h 21"/>
                <a:gd name="T10" fmla="*/ 0 w 55"/>
                <a:gd name="T11" fmla="*/ 0 h 21"/>
                <a:gd name="T12" fmla="*/ 0 w 55"/>
                <a:gd name="T13" fmla="*/ 0 h 21"/>
                <a:gd name="T14" fmla="*/ 0 w 55"/>
                <a:gd name="T15" fmla="*/ 0 h 21"/>
                <a:gd name="T16" fmla="*/ 0 w 55"/>
                <a:gd name="T17" fmla="*/ 0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5" h="21">
                  <a:moveTo>
                    <a:pt x="0" y="0"/>
                  </a:moveTo>
                  <a:lnTo>
                    <a:pt x="47" y="0"/>
                  </a:lnTo>
                  <a:lnTo>
                    <a:pt x="55" y="7"/>
                  </a:lnTo>
                  <a:lnTo>
                    <a:pt x="47" y="14"/>
                  </a:lnTo>
                  <a:lnTo>
                    <a:pt x="0" y="21"/>
                  </a:lnTo>
                  <a:lnTo>
                    <a:pt x="0" y="0"/>
                  </a:lnTo>
                  <a:close/>
                </a:path>
              </a:pathLst>
            </a:custGeom>
            <a:pattFill prst="dkUpDiag">
              <a:fgClr>
                <a:srgbClr val="ED1C24"/>
              </a:fgClr>
              <a:bgClr>
                <a:srgbClr val="FFFFFF"/>
              </a:bgClr>
            </a:pattFill>
            <a:ln w="6350" cap="flat" cmpd="sng">
              <a:solidFill>
                <a:srgbClr val="272525"/>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261" name="Freeform 159"/>
            <p:cNvSpPr>
              <a:spLocks/>
            </p:cNvSpPr>
            <p:nvPr/>
          </p:nvSpPr>
          <p:spPr bwMode="auto">
            <a:xfrm>
              <a:off x="2890" y="1674"/>
              <a:ext cx="15" cy="14"/>
            </a:xfrm>
            <a:custGeom>
              <a:avLst/>
              <a:gdLst>
                <a:gd name="T0" fmla="*/ 0 w 15"/>
                <a:gd name="T1" fmla="*/ 7 h 14"/>
                <a:gd name="T2" fmla="*/ 15 w 15"/>
                <a:gd name="T3" fmla="*/ 0 h 14"/>
                <a:gd name="T4" fmla="*/ 15 w 15"/>
                <a:gd name="T5" fmla="*/ 14 h 14"/>
                <a:gd name="T6" fmla="*/ 7 w 15"/>
                <a:gd name="T7" fmla="*/ 14 h 14"/>
                <a:gd name="T8" fmla="*/ 0 w 15"/>
                <a:gd name="T9" fmla="*/ 7 h 14"/>
                <a:gd name="T10" fmla="*/ 0 w 15"/>
                <a:gd name="T11" fmla="*/ 7 h 14"/>
                <a:gd name="T12" fmla="*/ 0 w 15"/>
                <a:gd name="T13" fmla="*/ 7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14">
                  <a:moveTo>
                    <a:pt x="0" y="7"/>
                  </a:moveTo>
                  <a:lnTo>
                    <a:pt x="15" y="0"/>
                  </a:lnTo>
                  <a:lnTo>
                    <a:pt x="15" y="14"/>
                  </a:lnTo>
                  <a:lnTo>
                    <a:pt x="7" y="14"/>
                  </a:lnTo>
                  <a:lnTo>
                    <a:pt x="0" y="7"/>
                  </a:lnTo>
                  <a:close/>
                </a:path>
              </a:pathLst>
            </a:custGeom>
            <a:solidFill>
              <a:srgbClr val="ED1C24"/>
            </a:solidFill>
            <a:ln w="6350">
              <a:solidFill>
                <a:srgbClr val="272525"/>
              </a:solidFill>
              <a:prstDash val="solid"/>
              <a:round/>
              <a:headEnd/>
              <a:tailEnd/>
            </a:ln>
          </p:spPr>
          <p:txBody>
            <a:bodyPr/>
            <a:lstStyle/>
            <a:p>
              <a:endParaRPr lang="en-US"/>
            </a:p>
          </p:txBody>
        </p:sp>
        <p:sp>
          <p:nvSpPr>
            <p:cNvPr id="4262" name="Freeform 160"/>
            <p:cNvSpPr>
              <a:spLocks/>
            </p:cNvSpPr>
            <p:nvPr/>
          </p:nvSpPr>
          <p:spPr bwMode="auto">
            <a:xfrm>
              <a:off x="2709" y="1476"/>
              <a:ext cx="118" cy="205"/>
            </a:xfrm>
            <a:custGeom>
              <a:avLst/>
              <a:gdLst>
                <a:gd name="T0" fmla="*/ 47 w 118"/>
                <a:gd name="T1" fmla="*/ 0 h 205"/>
                <a:gd name="T2" fmla="*/ 47 w 118"/>
                <a:gd name="T3" fmla="*/ 14 h 205"/>
                <a:gd name="T4" fmla="*/ 71 w 118"/>
                <a:gd name="T5" fmla="*/ 28 h 205"/>
                <a:gd name="T6" fmla="*/ 71 w 118"/>
                <a:gd name="T7" fmla="*/ 35 h 205"/>
                <a:gd name="T8" fmla="*/ 63 w 118"/>
                <a:gd name="T9" fmla="*/ 64 h 205"/>
                <a:gd name="T10" fmla="*/ 118 w 118"/>
                <a:gd name="T11" fmla="*/ 141 h 205"/>
                <a:gd name="T12" fmla="*/ 102 w 118"/>
                <a:gd name="T13" fmla="*/ 177 h 205"/>
                <a:gd name="T14" fmla="*/ 94 w 118"/>
                <a:gd name="T15" fmla="*/ 184 h 205"/>
                <a:gd name="T16" fmla="*/ 55 w 118"/>
                <a:gd name="T17" fmla="*/ 184 h 205"/>
                <a:gd name="T18" fmla="*/ 55 w 118"/>
                <a:gd name="T19" fmla="*/ 191 h 205"/>
                <a:gd name="T20" fmla="*/ 40 w 118"/>
                <a:gd name="T21" fmla="*/ 191 h 205"/>
                <a:gd name="T22" fmla="*/ 8 w 118"/>
                <a:gd name="T23" fmla="*/ 205 h 205"/>
                <a:gd name="T24" fmla="*/ 0 w 118"/>
                <a:gd name="T25" fmla="*/ 205 h 205"/>
                <a:gd name="T26" fmla="*/ 8 w 118"/>
                <a:gd name="T27" fmla="*/ 191 h 205"/>
                <a:gd name="T28" fmla="*/ 40 w 118"/>
                <a:gd name="T29" fmla="*/ 170 h 205"/>
                <a:gd name="T30" fmla="*/ 24 w 118"/>
                <a:gd name="T31" fmla="*/ 162 h 205"/>
                <a:gd name="T32" fmla="*/ 24 w 118"/>
                <a:gd name="T33" fmla="*/ 134 h 205"/>
                <a:gd name="T34" fmla="*/ 47 w 118"/>
                <a:gd name="T35" fmla="*/ 134 h 205"/>
                <a:gd name="T36" fmla="*/ 40 w 118"/>
                <a:gd name="T37" fmla="*/ 113 h 205"/>
                <a:gd name="T38" fmla="*/ 40 w 118"/>
                <a:gd name="T39" fmla="*/ 92 h 205"/>
                <a:gd name="T40" fmla="*/ 24 w 118"/>
                <a:gd name="T41" fmla="*/ 92 h 205"/>
                <a:gd name="T42" fmla="*/ 8 w 118"/>
                <a:gd name="T43" fmla="*/ 50 h 205"/>
                <a:gd name="T44" fmla="*/ 32 w 118"/>
                <a:gd name="T45" fmla="*/ 0 h 205"/>
                <a:gd name="T46" fmla="*/ 47 w 118"/>
                <a:gd name="T47" fmla="*/ 0 h 205"/>
                <a:gd name="T48" fmla="*/ 47 w 118"/>
                <a:gd name="T49" fmla="*/ 0 h 205"/>
                <a:gd name="T50" fmla="*/ 47 w 118"/>
                <a:gd name="T51" fmla="*/ 0 h 20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18" h="205">
                  <a:moveTo>
                    <a:pt x="47" y="0"/>
                  </a:moveTo>
                  <a:lnTo>
                    <a:pt x="47" y="14"/>
                  </a:lnTo>
                  <a:lnTo>
                    <a:pt x="71" y="28"/>
                  </a:lnTo>
                  <a:lnTo>
                    <a:pt x="71" y="35"/>
                  </a:lnTo>
                  <a:lnTo>
                    <a:pt x="63" y="64"/>
                  </a:lnTo>
                  <a:lnTo>
                    <a:pt x="118" y="141"/>
                  </a:lnTo>
                  <a:lnTo>
                    <a:pt x="102" y="177"/>
                  </a:lnTo>
                  <a:lnTo>
                    <a:pt x="94" y="184"/>
                  </a:lnTo>
                  <a:lnTo>
                    <a:pt x="55" y="184"/>
                  </a:lnTo>
                  <a:lnTo>
                    <a:pt x="55" y="191"/>
                  </a:lnTo>
                  <a:lnTo>
                    <a:pt x="40" y="191"/>
                  </a:lnTo>
                  <a:lnTo>
                    <a:pt x="8" y="205"/>
                  </a:lnTo>
                  <a:lnTo>
                    <a:pt x="0" y="205"/>
                  </a:lnTo>
                  <a:lnTo>
                    <a:pt x="8" y="191"/>
                  </a:lnTo>
                  <a:lnTo>
                    <a:pt x="40" y="170"/>
                  </a:lnTo>
                  <a:lnTo>
                    <a:pt x="24" y="162"/>
                  </a:lnTo>
                  <a:lnTo>
                    <a:pt x="24" y="134"/>
                  </a:lnTo>
                  <a:lnTo>
                    <a:pt x="47" y="134"/>
                  </a:lnTo>
                  <a:lnTo>
                    <a:pt x="40" y="113"/>
                  </a:lnTo>
                  <a:lnTo>
                    <a:pt x="40" y="92"/>
                  </a:lnTo>
                  <a:lnTo>
                    <a:pt x="24" y="92"/>
                  </a:lnTo>
                  <a:lnTo>
                    <a:pt x="8" y="50"/>
                  </a:lnTo>
                  <a:lnTo>
                    <a:pt x="32" y="0"/>
                  </a:lnTo>
                  <a:lnTo>
                    <a:pt x="47" y="0"/>
                  </a:lnTo>
                  <a:close/>
                </a:path>
              </a:pathLst>
            </a:custGeom>
            <a:solidFill>
              <a:srgbClr val="ED1C24"/>
            </a:solidFill>
            <a:ln w="6350">
              <a:solidFill>
                <a:srgbClr val="272525"/>
              </a:solidFill>
              <a:prstDash val="solid"/>
              <a:round/>
              <a:headEnd/>
              <a:tailEnd/>
            </a:ln>
          </p:spPr>
          <p:txBody>
            <a:bodyPr/>
            <a:lstStyle/>
            <a:p>
              <a:endParaRPr lang="en-US"/>
            </a:p>
          </p:txBody>
        </p:sp>
        <p:sp>
          <p:nvSpPr>
            <p:cNvPr id="4263" name="Freeform 161"/>
            <p:cNvSpPr>
              <a:spLocks/>
            </p:cNvSpPr>
            <p:nvPr/>
          </p:nvSpPr>
          <p:spPr bwMode="auto">
            <a:xfrm>
              <a:off x="2686" y="1561"/>
              <a:ext cx="31" cy="28"/>
            </a:xfrm>
            <a:custGeom>
              <a:avLst/>
              <a:gdLst>
                <a:gd name="T0" fmla="*/ 0 w 31"/>
                <a:gd name="T1" fmla="*/ 0 h 28"/>
                <a:gd name="T2" fmla="*/ 8 w 31"/>
                <a:gd name="T3" fmla="*/ 28 h 28"/>
                <a:gd name="T4" fmla="*/ 31 w 31"/>
                <a:gd name="T5" fmla="*/ 28 h 28"/>
                <a:gd name="T6" fmla="*/ 31 w 31"/>
                <a:gd name="T7" fmla="*/ 14 h 28"/>
                <a:gd name="T8" fmla="*/ 16 w 31"/>
                <a:gd name="T9" fmla="*/ 0 h 28"/>
                <a:gd name="T10" fmla="*/ 0 w 31"/>
                <a:gd name="T11" fmla="*/ 0 h 28"/>
                <a:gd name="T12" fmla="*/ 0 w 31"/>
                <a:gd name="T13" fmla="*/ 0 h 28"/>
                <a:gd name="T14" fmla="*/ 0 w 31"/>
                <a:gd name="T15" fmla="*/ 0 h 2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1" h="28">
                  <a:moveTo>
                    <a:pt x="0" y="0"/>
                  </a:moveTo>
                  <a:lnTo>
                    <a:pt x="8" y="28"/>
                  </a:lnTo>
                  <a:lnTo>
                    <a:pt x="31" y="28"/>
                  </a:lnTo>
                  <a:lnTo>
                    <a:pt x="31" y="14"/>
                  </a:lnTo>
                  <a:lnTo>
                    <a:pt x="16" y="0"/>
                  </a:lnTo>
                  <a:lnTo>
                    <a:pt x="0" y="0"/>
                  </a:lnTo>
                  <a:close/>
                </a:path>
              </a:pathLst>
            </a:custGeom>
            <a:solidFill>
              <a:srgbClr val="ED1C24"/>
            </a:solidFill>
            <a:ln w="6350">
              <a:solidFill>
                <a:srgbClr val="272525"/>
              </a:solidFill>
              <a:prstDash val="solid"/>
              <a:round/>
              <a:headEnd/>
              <a:tailEnd/>
            </a:ln>
          </p:spPr>
          <p:txBody>
            <a:bodyPr/>
            <a:lstStyle/>
            <a:p>
              <a:endParaRPr lang="en-US"/>
            </a:p>
          </p:txBody>
        </p:sp>
        <p:sp>
          <p:nvSpPr>
            <p:cNvPr id="4264" name="Freeform 162"/>
            <p:cNvSpPr>
              <a:spLocks/>
            </p:cNvSpPr>
            <p:nvPr/>
          </p:nvSpPr>
          <p:spPr bwMode="auto">
            <a:xfrm>
              <a:off x="2725" y="1653"/>
              <a:ext cx="220" cy="197"/>
            </a:xfrm>
            <a:custGeom>
              <a:avLst/>
              <a:gdLst>
                <a:gd name="T0" fmla="*/ 125 w 220"/>
                <a:gd name="T1" fmla="*/ 0 h 197"/>
                <a:gd name="T2" fmla="*/ 133 w 220"/>
                <a:gd name="T3" fmla="*/ 14 h 197"/>
                <a:gd name="T4" fmla="*/ 165 w 220"/>
                <a:gd name="T5" fmla="*/ 28 h 197"/>
                <a:gd name="T6" fmla="*/ 172 w 220"/>
                <a:gd name="T7" fmla="*/ 35 h 197"/>
                <a:gd name="T8" fmla="*/ 188 w 220"/>
                <a:gd name="T9" fmla="*/ 35 h 197"/>
                <a:gd name="T10" fmla="*/ 220 w 220"/>
                <a:gd name="T11" fmla="*/ 49 h 197"/>
                <a:gd name="T12" fmla="*/ 220 w 220"/>
                <a:gd name="T13" fmla="*/ 77 h 197"/>
                <a:gd name="T14" fmla="*/ 212 w 220"/>
                <a:gd name="T15" fmla="*/ 91 h 197"/>
                <a:gd name="T16" fmla="*/ 196 w 220"/>
                <a:gd name="T17" fmla="*/ 91 h 197"/>
                <a:gd name="T18" fmla="*/ 188 w 220"/>
                <a:gd name="T19" fmla="*/ 105 h 197"/>
                <a:gd name="T20" fmla="*/ 188 w 220"/>
                <a:gd name="T21" fmla="*/ 113 h 197"/>
                <a:gd name="T22" fmla="*/ 196 w 220"/>
                <a:gd name="T23" fmla="*/ 120 h 197"/>
                <a:gd name="T24" fmla="*/ 212 w 220"/>
                <a:gd name="T25" fmla="*/ 120 h 197"/>
                <a:gd name="T26" fmla="*/ 212 w 220"/>
                <a:gd name="T27" fmla="*/ 127 h 197"/>
                <a:gd name="T28" fmla="*/ 204 w 220"/>
                <a:gd name="T29" fmla="*/ 148 h 197"/>
                <a:gd name="T30" fmla="*/ 212 w 220"/>
                <a:gd name="T31" fmla="*/ 176 h 197"/>
                <a:gd name="T32" fmla="*/ 188 w 220"/>
                <a:gd name="T33" fmla="*/ 190 h 197"/>
                <a:gd name="T34" fmla="*/ 141 w 220"/>
                <a:gd name="T35" fmla="*/ 183 h 197"/>
                <a:gd name="T36" fmla="*/ 133 w 220"/>
                <a:gd name="T37" fmla="*/ 197 h 197"/>
                <a:gd name="T38" fmla="*/ 110 w 220"/>
                <a:gd name="T39" fmla="*/ 197 h 197"/>
                <a:gd name="T40" fmla="*/ 71 w 220"/>
                <a:gd name="T41" fmla="*/ 197 h 197"/>
                <a:gd name="T42" fmla="*/ 63 w 220"/>
                <a:gd name="T43" fmla="*/ 183 h 197"/>
                <a:gd name="T44" fmla="*/ 47 w 220"/>
                <a:gd name="T45" fmla="*/ 183 h 197"/>
                <a:gd name="T46" fmla="*/ 47 w 220"/>
                <a:gd name="T47" fmla="*/ 141 h 197"/>
                <a:gd name="T48" fmla="*/ 55 w 220"/>
                <a:gd name="T49" fmla="*/ 120 h 197"/>
                <a:gd name="T50" fmla="*/ 24 w 220"/>
                <a:gd name="T51" fmla="*/ 84 h 197"/>
                <a:gd name="T52" fmla="*/ 0 w 220"/>
                <a:gd name="T53" fmla="*/ 84 h 197"/>
                <a:gd name="T54" fmla="*/ 0 w 220"/>
                <a:gd name="T55" fmla="*/ 70 h 197"/>
                <a:gd name="T56" fmla="*/ 8 w 220"/>
                <a:gd name="T57" fmla="*/ 49 h 197"/>
                <a:gd name="T58" fmla="*/ 16 w 220"/>
                <a:gd name="T59" fmla="*/ 49 h 197"/>
                <a:gd name="T60" fmla="*/ 24 w 220"/>
                <a:gd name="T61" fmla="*/ 56 h 197"/>
                <a:gd name="T62" fmla="*/ 39 w 220"/>
                <a:gd name="T63" fmla="*/ 56 h 197"/>
                <a:gd name="T64" fmla="*/ 47 w 220"/>
                <a:gd name="T65" fmla="*/ 35 h 197"/>
                <a:gd name="T66" fmla="*/ 55 w 220"/>
                <a:gd name="T67" fmla="*/ 35 h 197"/>
                <a:gd name="T68" fmla="*/ 71 w 220"/>
                <a:gd name="T69" fmla="*/ 42 h 197"/>
                <a:gd name="T70" fmla="*/ 94 w 220"/>
                <a:gd name="T71" fmla="*/ 28 h 197"/>
                <a:gd name="T72" fmla="*/ 110 w 220"/>
                <a:gd name="T73" fmla="*/ 7 h 197"/>
                <a:gd name="T74" fmla="*/ 125 w 220"/>
                <a:gd name="T75" fmla="*/ 0 h 197"/>
                <a:gd name="T76" fmla="*/ 125 w 220"/>
                <a:gd name="T77" fmla="*/ 0 h 19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20" h="197">
                  <a:moveTo>
                    <a:pt x="125" y="0"/>
                  </a:moveTo>
                  <a:lnTo>
                    <a:pt x="133" y="14"/>
                  </a:lnTo>
                  <a:lnTo>
                    <a:pt x="165" y="28"/>
                  </a:lnTo>
                  <a:lnTo>
                    <a:pt x="172" y="35"/>
                  </a:lnTo>
                  <a:lnTo>
                    <a:pt x="188" y="35"/>
                  </a:lnTo>
                  <a:lnTo>
                    <a:pt x="220" y="49"/>
                  </a:lnTo>
                  <a:lnTo>
                    <a:pt x="220" y="77"/>
                  </a:lnTo>
                  <a:lnTo>
                    <a:pt x="212" y="91"/>
                  </a:lnTo>
                  <a:lnTo>
                    <a:pt x="196" y="91"/>
                  </a:lnTo>
                  <a:lnTo>
                    <a:pt x="188" y="105"/>
                  </a:lnTo>
                  <a:lnTo>
                    <a:pt x="188" y="113"/>
                  </a:lnTo>
                  <a:lnTo>
                    <a:pt x="196" y="120"/>
                  </a:lnTo>
                  <a:lnTo>
                    <a:pt x="212" y="120"/>
                  </a:lnTo>
                  <a:lnTo>
                    <a:pt x="212" y="127"/>
                  </a:lnTo>
                  <a:lnTo>
                    <a:pt x="204" y="148"/>
                  </a:lnTo>
                  <a:lnTo>
                    <a:pt x="212" y="176"/>
                  </a:lnTo>
                  <a:lnTo>
                    <a:pt x="188" y="190"/>
                  </a:lnTo>
                  <a:lnTo>
                    <a:pt x="141" y="183"/>
                  </a:lnTo>
                  <a:lnTo>
                    <a:pt x="133" y="197"/>
                  </a:lnTo>
                  <a:lnTo>
                    <a:pt x="110" y="197"/>
                  </a:lnTo>
                  <a:lnTo>
                    <a:pt x="71" y="197"/>
                  </a:lnTo>
                  <a:lnTo>
                    <a:pt x="63" y="183"/>
                  </a:lnTo>
                  <a:lnTo>
                    <a:pt x="47" y="183"/>
                  </a:lnTo>
                  <a:lnTo>
                    <a:pt x="47" y="141"/>
                  </a:lnTo>
                  <a:lnTo>
                    <a:pt x="55" y="120"/>
                  </a:lnTo>
                  <a:lnTo>
                    <a:pt x="24" y="84"/>
                  </a:lnTo>
                  <a:lnTo>
                    <a:pt x="0" y="84"/>
                  </a:lnTo>
                  <a:lnTo>
                    <a:pt x="0" y="70"/>
                  </a:lnTo>
                  <a:lnTo>
                    <a:pt x="8" y="49"/>
                  </a:lnTo>
                  <a:lnTo>
                    <a:pt x="16" y="49"/>
                  </a:lnTo>
                  <a:lnTo>
                    <a:pt x="24" y="56"/>
                  </a:lnTo>
                  <a:lnTo>
                    <a:pt x="39" y="56"/>
                  </a:lnTo>
                  <a:lnTo>
                    <a:pt x="47" y="35"/>
                  </a:lnTo>
                  <a:lnTo>
                    <a:pt x="55" y="35"/>
                  </a:lnTo>
                  <a:lnTo>
                    <a:pt x="71" y="42"/>
                  </a:lnTo>
                  <a:lnTo>
                    <a:pt x="94" y="28"/>
                  </a:lnTo>
                  <a:lnTo>
                    <a:pt x="110" y="7"/>
                  </a:lnTo>
                  <a:lnTo>
                    <a:pt x="125" y="0"/>
                  </a:lnTo>
                  <a:close/>
                </a:path>
              </a:pathLst>
            </a:custGeom>
            <a:solidFill>
              <a:srgbClr val="ED1C24"/>
            </a:solidFill>
            <a:ln w="6350">
              <a:solidFill>
                <a:srgbClr val="272525"/>
              </a:solidFill>
              <a:prstDash val="solid"/>
              <a:round/>
              <a:headEnd/>
              <a:tailEnd/>
            </a:ln>
          </p:spPr>
          <p:txBody>
            <a:bodyPr/>
            <a:lstStyle/>
            <a:p>
              <a:endParaRPr lang="en-US"/>
            </a:p>
          </p:txBody>
        </p:sp>
        <p:sp>
          <p:nvSpPr>
            <p:cNvPr id="4265" name="Freeform 163"/>
            <p:cNvSpPr>
              <a:spLocks/>
            </p:cNvSpPr>
            <p:nvPr/>
          </p:nvSpPr>
          <p:spPr bwMode="auto">
            <a:xfrm>
              <a:off x="2952" y="1850"/>
              <a:ext cx="16" cy="28"/>
            </a:xfrm>
            <a:custGeom>
              <a:avLst/>
              <a:gdLst>
                <a:gd name="T0" fmla="*/ 16 w 16"/>
                <a:gd name="T1" fmla="*/ 0 h 28"/>
                <a:gd name="T2" fmla="*/ 0 w 16"/>
                <a:gd name="T3" fmla="*/ 14 h 28"/>
                <a:gd name="T4" fmla="*/ 0 w 16"/>
                <a:gd name="T5" fmla="*/ 28 h 28"/>
                <a:gd name="T6" fmla="*/ 8 w 16"/>
                <a:gd name="T7" fmla="*/ 28 h 28"/>
                <a:gd name="T8" fmla="*/ 16 w 16"/>
                <a:gd name="T9" fmla="*/ 14 h 28"/>
                <a:gd name="T10" fmla="*/ 16 w 16"/>
                <a:gd name="T11" fmla="*/ 0 h 28"/>
                <a:gd name="T12" fmla="*/ 16 w 16"/>
                <a:gd name="T13" fmla="*/ 0 h 28"/>
                <a:gd name="T14" fmla="*/ 16 w 16"/>
                <a:gd name="T15" fmla="*/ 0 h 2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6" h="28">
                  <a:moveTo>
                    <a:pt x="16" y="0"/>
                  </a:moveTo>
                  <a:lnTo>
                    <a:pt x="0" y="14"/>
                  </a:lnTo>
                  <a:lnTo>
                    <a:pt x="0" y="28"/>
                  </a:lnTo>
                  <a:lnTo>
                    <a:pt x="8" y="28"/>
                  </a:lnTo>
                  <a:lnTo>
                    <a:pt x="16" y="14"/>
                  </a:lnTo>
                  <a:lnTo>
                    <a:pt x="16" y="0"/>
                  </a:lnTo>
                  <a:close/>
                </a:path>
              </a:pathLst>
            </a:custGeom>
            <a:solidFill>
              <a:srgbClr val="ED1C24"/>
            </a:solidFill>
            <a:ln w="6350">
              <a:solidFill>
                <a:srgbClr val="272525"/>
              </a:solidFill>
              <a:prstDash val="solid"/>
              <a:round/>
              <a:headEnd/>
              <a:tailEnd/>
            </a:ln>
          </p:spPr>
          <p:txBody>
            <a:bodyPr/>
            <a:lstStyle/>
            <a:p>
              <a:endParaRPr lang="en-US"/>
            </a:p>
          </p:txBody>
        </p:sp>
        <p:sp>
          <p:nvSpPr>
            <p:cNvPr id="4266" name="Freeform 164" descr="Dark upward diagonal"/>
            <p:cNvSpPr>
              <a:spLocks/>
            </p:cNvSpPr>
            <p:nvPr/>
          </p:nvSpPr>
          <p:spPr bwMode="auto">
            <a:xfrm>
              <a:off x="2506" y="2620"/>
              <a:ext cx="62" cy="77"/>
            </a:xfrm>
            <a:custGeom>
              <a:avLst/>
              <a:gdLst>
                <a:gd name="T0" fmla="*/ 0 w 62"/>
                <a:gd name="T1" fmla="*/ 28 h 77"/>
                <a:gd name="T2" fmla="*/ 31 w 62"/>
                <a:gd name="T3" fmla="*/ 0 h 77"/>
                <a:gd name="T4" fmla="*/ 54 w 62"/>
                <a:gd name="T5" fmla="*/ 7 h 77"/>
                <a:gd name="T6" fmla="*/ 62 w 62"/>
                <a:gd name="T7" fmla="*/ 35 h 77"/>
                <a:gd name="T8" fmla="*/ 54 w 62"/>
                <a:gd name="T9" fmla="*/ 42 h 77"/>
                <a:gd name="T10" fmla="*/ 47 w 62"/>
                <a:gd name="T11" fmla="*/ 77 h 77"/>
                <a:gd name="T12" fmla="*/ 39 w 62"/>
                <a:gd name="T13" fmla="*/ 70 h 77"/>
                <a:gd name="T14" fmla="*/ 23 w 62"/>
                <a:gd name="T15" fmla="*/ 49 h 77"/>
                <a:gd name="T16" fmla="*/ 0 w 62"/>
                <a:gd name="T17" fmla="*/ 28 h 77"/>
                <a:gd name="T18" fmla="*/ 0 w 62"/>
                <a:gd name="T19" fmla="*/ 28 h 7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2" h="77">
                  <a:moveTo>
                    <a:pt x="0" y="28"/>
                  </a:moveTo>
                  <a:lnTo>
                    <a:pt x="31" y="0"/>
                  </a:lnTo>
                  <a:lnTo>
                    <a:pt x="54" y="7"/>
                  </a:lnTo>
                  <a:lnTo>
                    <a:pt x="62" y="35"/>
                  </a:lnTo>
                  <a:lnTo>
                    <a:pt x="54" y="42"/>
                  </a:lnTo>
                  <a:lnTo>
                    <a:pt x="47" y="77"/>
                  </a:lnTo>
                  <a:lnTo>
                    <a:pt x="39" y="70"/>
                  </a:lnTo>
                  <a:lnTo>
                    <a:pt x="23" y="49"/>
                  </a:lnTo>
                  <a:lnTo>
                    <a:pt x="0" y="28"/>
                  </a:lnTo>
                  <a:close/>
                </a:path>
              </a:pathLst>
            </a:custGeom>
            <a:pattFill prst="dkUpDiag">
              <a:fgClr>
                <a:srgbClr val="ED1C24"/>
              </a:fgClr>
              <a:bgClr>
                <a:srgbClr val="FFFFFF"/>
              </a:bgClr>
            </a:pattFill>
            <a:ln w="6350" cap="flat" cmpd="sng">
              <a:solidFill>
                <a:srgbClr val="272525"/>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267" name="Freeform 165"/>
            <p:cNvSpPr>
              <a:spLocks/>
            </p:cNvSpPr>
            <p:nvPr/>
          </p:nvSpPr>
          <p:spPr bwMode="auto">
            <a:xfrm>
              <a:off x="4363" y="2117"/>
              <a:ext cx="149" cy="72"/>
            </a:xfrm>
            <a:custGeom>
              <a:avLst/>
              <a:gdLst>
                <a:gd name="T0" fmla="*/ 6 w 149"/>
                <a:gd name="T1" fmla="*/ 0 h 72"/>
                <a:gd name="T2" fmla="*/ 0 w 149"/>
                <a:gd name="T3" fmla="*/ 16 h 72"/>
                <a:gd name="T4" fmla="*/ 8 w 149"/>
                <a:gd name="T5" fmla="*/ 37 h 72"/>
                <a:gd name="T6" fmla="*/ 32 w 149"/>
                <a:gd name="T7" fmla="*/ 44 h 72"/>
                <a:gd name="T8" fmla="*/ 71 w 149"/>
                <a:gd name="T9" fmla="*/ 58 h 72"/>
                <a:gd name="T10" fmla="*/ 102 w 149"/>
                <a:gd name="T11" fmla="*/ 72 h 72"/>
                <a:gd name="T12" fmla="*/ 118 w 149"/>
                <a:gd name="T13" fmla="*/ 72 h 72"/>
                <a:gd name="T14" fmla="*/ 141 w 149"/>
                <a:gd name="T15" fmla="*/ 72 h 72"/>
                <a:gd name="T16" fmla="*/ 149 w 149"/>
                <a:gd name="T17" fmla="*/ 58 h 72"/>
                <a:gd name="T18" fmla="*/ 141 w 149"/>
                <a:gd name="T19" fmla="*/ 37 h 72"/>
                <a:gd name="T20" fmla="*/ 110 w 149"/>
                <a:gd name="T21" fmla="*/ 37 h 72"/>
                <a:gd name="T22" fmla="*/ 6 w 149"/>
                <a:gd name="T23" fmla="*/ 0 h 7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9" h="72">
                  <a:moveTo>
                    <a:pt x="6" y="0"/>
                  </a:moveTo>
                  <a:lnTo>
                    <a:pt x="0" y="16"/>
                  </a:lnTo>
                  <a:lnTo>
                    <a:pt x="8" y="37"/>
                  </a:lnTo>
                  <a:lnTo>
                    <a:pt x="32" y="44"/>
                  </a:lnTo>
                  <a:lnTo>
                    <a:pt x="71" y="58"/>
                  </a:lnTo>
                  <a:lnTo>
                    <a:pt x="102" y="72"/>
                  </a:lnTo>
                  <a:lnTo>
                    <a:pt x="118" y="72"/>
                  </a:lnTo>
                  <a:lnTo>
                    <a:pt x="141" y="72"/>
                  </a:lnTo>
                  <a:lnTo>
                    <a:pt x="149" y="58"/>
                  </a:lnTo>
                  <a:lnTo>
                    <a:pt x="141" y="37"/>
                  </a:lnTo>
                  <a:lnTo>
                    <a:pt x="110" y="37"/>
                  </a:lnTo>
                  <a:lnTo>
                    <a:pt x="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68" name="Freeform 166"/>
            <p:cNvSpPr>
              <a:spLocks/>
            </p:cNvSpPr>
            <p:nvPr/>
          </p:nvSpPr>
          <p:spPr bwMode="auto">
            <a:xfrm>
              <a:off x="4363" y="2117"/>
              <a:ext cx="149" cy="72"/>
            </a:xfrm>
            <a:custGeom>
              <a:avLst/>
              <a:gdLst>
                <a:gd name="T0" fmla="*/ 6 w 149"/>
                <a:gd name="T1" fmla="*/ 0 h 72"/>
                <a:gd name="T2" fmla="*/ 0 w 149"/>
                <a:gd name="T3" fmla="*/ 16 h 72"/>
                <a:gd name="T4" fmla="*/ 8 w 149"/>
                <a:gd name="T5" fmla="*/ 37 h 72"/>
                <a:gd name="T6" fmla="*/ 32 w 149"/>
                <a:gd name="T7" fmla="*/ 44 h 72"/>
                <a:gd name="T8" fmla="*/ 71 w 149"/>
                <a:gd name="T9" fmla="*/ 58 h 72"/>
                <a:gd name="T10" fmla="*/ 102 w 149"/>
                <a:gd name="T11" fmla="*/ 72 h 72"/>
                <a:gd name="T12" fmla="*/ 118 w 149"/>
                <a:gd name="T13" fmla="*/ 72 h 72"/>
                <a:gd name="T14" fmla="*/ 141 w 149"/>
                <a:gd name="T15" fmla="*/ 72 h 72"/>
                <a:gd name="T16" fmla="*/ 149 w 149"/>
                <a:gd name="T17" fmla="*/ 58 h 72"/>
                <a:gd name="T18" fmla="*/ 141 w 149"/>
                <a:gd name="T19" fmla="*/ 37 h 72"/>
                <a:gd name="T20" fmla="*/ 110 w 149"/>
                <a:gd name="T21" fmla="*/ 37 h 72"/>
                <a:gd name="T22" fmla="*/ 6 w 149"/>
                <a:gd name="T23" fmla="*/ 0 h 7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9" h="72">
                  <a:moveTo>
                    <a:pt x="6" y="0"/>
                  </a:moveTo>
                  <a:lnTo>
                    <a:pt x="0" y="16"/>
                  </a:lnTo>
                  <a:lnTo>
                    <a:pt x="8" y="37"/>
                  </a:lnTo>
                  <a:lnTo>
                    <a:pt x="32" y="44"/>
                  </a:lnTo>
                  <a:lnTo>
                    <a:pt x="71" y="58"/>
                  </a:lnTo>
                  <a:lnTo>
                    <a:pt x="102" y="72"/>
                  </a:lnTo>
                  <a:lnTo>
                    <a:pt x="118" y="72"/>
                  </a:lnTo>
                  <a:lnTo>
                    <a:pt x="141" y="72"/>
                  </a:lnTo>
                  <a:lnTo>
                    <a:pt x="149" y="58"/>
                  </a:lnTo>
                  <a:lnTo>
                    <a:pt x="141" y="37"/>
                  </a:lnTo>
                  <a:lnTo>
                    <a:pt x="110" y="37"/>
                  </a:lnTo>
                  <a:lnTo>
                    <a:pt x="6" y="0"/>
                  </a:lnTo>
                </a:path>
              </a:pathLst>
            </a:custGeom>
            <a:noFill/>
            <a:ln w="6350">
              <a:solidFill>
                <a:srgbClr val="272525"/>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69" name="Freeform 167"/>
            <p:cNvSpPr>
              <a:spLocks/>
            </p:cNvSpPr>
            <p:nvPr/>
          </p:nvSpPr>
          <p:spPr bwMode="auto">
            <a:xfrm>
              <a:off x="5657" y="2909"/>
              <a:ext cx="180" cy="212"/>
            </a:xfrm>
            <a:custGeom>
              <a:avLst/>
              <a:gdLst>
                <a:gd name="T0" fmla="*/ 15 w 180"/>
                <a:gd name="T1" fmla="*/ 0 h 212"/>
                <a:gd name="T2" fmla="*/ 86 w 180"/>
                <a:gd name="T3" fmla="*/ 35 h 212"/>
                <a:gd name="T4" fmla="*/ 110 w 180"/>
                <a:gd name="T5" fmla="*/ 56 h 212"/>
                <a:gd name="T6" fmla="*/ 110 w 180"/>
                <a:gd name="T7" fmla="*/ 78 h 212"/>
                <a:gd name="T8" fmla="*/ 149 w 180"/>
                <a:gd name="T9" fmla="*/ 106 h 212"/>
                <a:gd name="T10" fmla="*/ 133 w 180"/>
                <a:gd name="T11" fmla="*/ 134 h 212"/>
                <a:gd name="T12" fmla="*/ 180 w 180"/>
                <a:gd name="T13" fmla="*/ 212 h 212"/>
                <a:gd name="T14" fmla="*/ 133 w 180"/>
                <a:gd name="T15" fmla="*/ 205 h 212"/>
                <a:gd name="T16" fmla="*/ 110 w 180"/>
                <a:gd name="T17" fmla="*/ 162 h 212"/>
                <a:gd name="T18" fmla="*/ 78 w 180"/>
                <a:gd name="T19" fmla="*/ 141 h 212"/>
                <a:gd name="T20" fmla="*/ 63 w 180"/>
                <a:gd name="T21" fmla="*/ 148 h 212"/>
                <a:gd name="T22" fmla="*/ 39 w 180"/>
                <a:gd name="T23" fmla="*/ 162 h 212"/>
                <a:gd name="T24" fmla="*/ 39 w 180"/>
                <a:gd name="T25" fmla="*/ 176 h 212"/>
                <a:gd name="T26" fmla="*/ 0 w 180"/>
                <a:gd name="T27" fmla="*/ 155 h 212"/>
                <a:gd name="T28" fmla="*/ 15 w 180"/>
                <a:gd name="T29" fmla="*/ 0 h 212"/>
                <a:gd name="T30" fmla="*/ 15 w 180"/>
                <a:gd name="T31" fmla="*/ 0 h 212"/>
                <a:gd name="T32" fmla="*/ 15 w 180"/>
                <a:gd name="T33" fmla="*/ 0 h 2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80" h="212">
                  <a:moveTo>
                    <a:pt x="15" y="0"/>
                  </a:moveTo>
                  <a:lnTo>
                    <a:pt x="86" y="35"/>
                  </a:lnTo>
                  <a:lnTo>
                    <a:pt x="110" y="56"/>
                  </a:lnTo>
                  <a:lnTo>
                    <a:pt x="110" y="78"/>
                  </a:lnTo>
                  <a:lnTo>
                    <a:pt x="149" y="106"/>
                  </a:lnTo>
                  <a:lnTo>
                    <a:pt x="133" y="134"/>
                  </a:lnTo>
                  <a:lnTo>
                    <a:pt x="180" y="212"/>
                  </a:lnTo>
                  <a:lnTo>
                    <a:pt x="133" y="205"/>
                  </a:lnTo>
                  <a:lnTo>
                    <a:pt x="110" y="162"/>
                  </a:lnTo>
                  <a:lnTo>
                    <a:pt x="78" y="141"/>
                  </a:lnTo>
                  <a:lnTo>
                    <a:pt x="63" y="148"/>
                  </a:lnTo>
                  <a:lnTo>
                    <a:pt x="39" y="162"/>
                  </a:lnTo>
                  <a:lnTo>
                    <a:pt x="39" y="176"/>
                  </a:lnTo>
                  <a:lnTo>
                    <a:pt x="0" y="155"/>
                  </a:lnTo>
                  <a:lnTo>
                    <a:pt x="15" y="0"/>
                  </a:lnTo>
                  <a:close/>
                </a:path>
              </a:pathLst>
            </a:custGeom>
            <a:solidFill>
              <a:srgbClr val="ED1C24"/>
            </a:solidFill>
            <a:ln w="6350">
              <a:solidFill>
                <a:srgbClr val="272525"/>
              </a:solidFill>
              <a:prstDash val="solid"/>
              <a:round/>
              <a:headEnd/>
              <a:tailEnd/>
            </a:ln>
          </p:spPr>
          <p:txBody>
            <a:bodyPr/>
            <a:lstStyle/>
            <a:p>
              <a:endParaRPr lang="en-US"/>
            </a:p>
          </p:txBody>
        </p:sp>
        <p:sp>
          <p:nvSpPr>
            <p:cNvPr id="4270" name="Freeform 168"/>
            <p:cNvSpPr>
              <a:spLocks/>
            </p:cNvSpPr>
            <p:nvPr/>
          </p:nvSpPr>
          <p:spPr bwMode="auto">
            <a:xfrm>
              <a:off x="5814" y="2958"/>
              <a:ext cx="70" cy="50"/>
            </a:xfrm>
            <a:custGeom>
              <a:avLst/>
              <a:gdLst>
                <a:gd name="T0" fmla="*/ 54 w 70"/>
                <a:gd name="T1" fmla="*/ 0 h 50"/>
                <a:gd name="T2" fmla="*/ 70 w 70"/>
                <a:gd name="T3" fmla="*/ 0 h 50"/>
                <a:gd name="T4" fmla="*/ 70 w 70"/>
                <a:gd name="T5" fmla="*/ 15 h 50"/>
                <a:gd name="T6" fmla="*/ 39 w 70"/>
                <a:gd name="T7" fmla="*/ 50 h 50"/>
                <a:gd name="T8" fmla="*/ 15 w 70"/>
                <a:gd name="T9" fmla="*/ 43 h 50"/>
                <a:gd name="T10" fmla="*/ 0 w 70"/>
                <a:gd name="T11" fmla="*/ 36 h 50"/>
                <a:gd name="T12" fmla="*/ 23 w 70"/>
                <a:gd name="T13" fmla="*/ 22 h 50"/>
                <a:gd name="T14" fmla="*/ 31 w 70"/>
                <a:gd name="T15" fmla="*/ 29 h 50"/>
                <a:gd name="T16" fmla="*/ 54 w 70"/>
                <a:gd name="T17" fmla="*/ 7 h 50"/>
                <a:gd name="T18" fmla="*/ 54 w 70"/>
                <a:gd name="T19" fmla="*/ 0 h 50"/>
                <a:gd name="T20" fmla="*/ 54 w 70"/>
                <a:gd name="T21" fmla="*/ 0 h 50"/>
                <a:gd name="T22" fmla="*/ 54 w 70"/>
                <a:gd name="T23" fmla="*/ 0 h 5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0" h="50">
                  <a:moveTo>
                    <a:pt x="54" y="0"/>
                  </a:moveTo>
                  <a:lnTo>
                    <a:pt x="70" y="0"/>
                  </a:lnTo>
                  <a:lnTo>
                    <a:pt x="70" y="15"/>
                  </a:lnTo>
                  <a:lnTo>
                    <a:pt x="39" y="50"/>
                  </a:lnTo>
                  <a:lnTo>
                    <a:pt x="15" y="43"/>
                  </a:lnTo>
                  <a:lnTo>
                    <a:pt x="0" y="36"/>
                  </a:lnTo>
                  <a:lnTo>
                    <a:pt x="23" y="22"/>
                  </a:lnTo>
                  <a:lnTo>
                    <a:pt x="31" y="29"/>
                  </a:lnTo>
                  <a:lnTo>
                    <a:pt x="54" y="7"/>
                  </a:lnTo>
                  <a:lnTo>
                    <a:pt x="54" y="0"/>
                  </a:lnTo>
                  <a:close/>
                </a:path>
              </a:pathLst>
            </a:custGeom>
            <a:solidFill>
              <a:srgbClr val="ED1C24"/>
            </a:solidFill>
            <a:ln w="6350">
              <a:solidFill>
                <a:srgbClr val="272525"/>
              </a:solidFill>
              <a:prstDash val="solid"/>
              <a:round/>
              <a:headEnd/>
              <a:tailEnd/>
            </a:ln>
          </p:spPr>
          <p:txBody>
            <a:bodyPr/>
            <a:lstStyle/>
            <a:p>
              <a:endParaRPr lang="en-US"/>
            </a:p>
          </p:txBody>
        </p:sp>
        <p:sp>
          <p:nvSpPr>
            <p:cNvPr id="4271" name="Freeform 169"/>
            <p:cNvSpPr>
              <a:spLocks/>
            </p:cNvSpPr>
            <p:nvPr/>
          </p:nvSpPr>
          <p:spPr bwMode="auto">
            <a:xfrm>
              <a:off x="5876" y="2916"/>
              <a:ext cx="24" cy="35"/>
            </a:xfrm>
            <a:custGeom>
              <a:avLst/>
              <a:gdLst>
                <a:gd name="T0" fmla="*/ 0 w 24"/>
                <a:gd name="T1" fmla="*/ 0 h 35"/>
                <a:gd name="T2" fmla="*/ 24 w 24"/>
                <a:gd name="T3" fmla="*/ 21 h 35"/>
                <a:gd name="T4" fmla="*/ 16 w 24"/>
                <a:gd name="T5" fmla="*/ 35 h 35"/>
                <a:gd name="T6" fmla="*/ 0 w 24"/>
                <a:gd name="T7" fmla="*/ 14 h 35"/>
                <a:gd name="T8" fmla="*/ 0 w 24"/>
                <a:gd name="T9" fmla="*/ 0 h 35"/>
                <a:gd name="T10" fmla="*/ 0 w 24"/>
                <a:gd name="T11" fmla="*/ 0 h 35"/>
                <a:gd name="T12" fmla="*/ 0 w 24"/>
                <a:gd name="T13" fmla="*/ 0 h 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 h="35">
                  <a:moveTo>
                    <a:pt x="0" y="0"/>
                  </a:moveTo>
                  <a:lnTo>
                    <a:pt x="24" y="21"/>
                  </a:lnTo>
                  <a:lnTo>
                    <a:pt x="16" y="35"/>
                  </a:lnTo>
                  <a:lnTo>
                    <a:pt x="0" y="14"/>
                  </a:lnTo>
                  <a:lnTo>
                    <a:pt x="0" y="0"/>
                  </a:lnTo>
                  <a:close/>
                </a:path>
              </a:pathLst>
            </a:custGeom>
            <a:solidFill>
              <a:srgbClr val="ED1C24"/>
            </a:solidFill>
            <a:ln w="6350">
              <a:solidFill>
                <a:srgbClr val="272525"/>
              </a:solidFill>
              <a:prstDash val="solid"/>
              <a:round/>
              <a:headEnd/>
              <a:tailEnd/>
            </a:ln>
          </p:spPr>
          <p:txBody>
            <a:bodyPr/>
            <a:lstStyle/>
            <a:p>
              <a:endParaRPr lang="en-US"/>
            </a:p>
          </p:txBody>
        </p:sp>
        <p:sp>
          <p:nvSpPr>
            <p:cNvPr id="4272" name="Freeform 170"/>
            <p:cNvSpPr>
              <a:spLocks/>
            </p:cNvSpPr>
            <p:nvPr/>
          </p:nvSpPr>
          <p:spPr bwMode="auto">
            <a:xfrm>
              <a:off x="2308" y="2496"/>
              <a:ext cx="11" cy="14"/>
            </a:xfrm>
            <a:custGeom>
              <a:avLst/>
              <a:gdLst>
                <a:gd name="T0" fmla="*/ 0 w 11"/>
                <a:gd name="T1" fmla="*/ 0 h 14"/>
                <a:gd name="T2" fmla="*/ 7 w 11"/>
                <a:gd name="T3" fmla="*/ 0 h 14"/>
                <a:gd name="T4" fmla="*/ 11 w 11"/>
                <a:gd name="T5" fmla="*/ 12 h 14"/>
                <a:gd name="T6" fmla="*/ 0 w 11"/>
                <a:gd name="T7" fmla="*/ 14 h 14"/>
                <a:gd name="T8" fmla="*/ 0 w 11"/>
                <a:gd name="T9" fmla="*/ 0 h 14"/>
                <a:gd name="T10" fmla="*/ 0 w 11"/>
                <a:gd name="T11" fmla="*/ 0 h 14"/>
                <a:gd name="T12" fmla="*/ 0 w 11"/>
                <a:gd name="T13" fmla="*/ 0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 h="14">
                  <a:moveTo>
                    <a:pt x="0" y="0"/>
                  </a:moveTo>
                  <a:lnTo>
                    <a:pt x="7" y="0"/>
                  </a:lnTo>
                  <a:lnTo>
                    <a:pt x="11" y="12"/>
                  </a:lnTo>
                  <a:lnTo>
                    <a:pt x="0" y="14"/>
                  </a:lnTo>
                  <a:lnTo>
                    <a:pt x="0" y="0"/>
                  </a:lnTo>
                  <a:close/>
                </a:path>
              </a:pathLst>
            </a:custGeom>
            <a:solidFill>
              <a:srgbClr val="FFFFFF"/>
            </a:solidFill>
            <a:ln w="6350">
              <a:solidFill>
                <a:srgbClr val="272525"/>
              </a:solidFill>
              <a:prstDash val="solid"/>
              <a:round/>
              <a:headEnd/>
              <a:tailEnd/>
            </a:ln>
          </p:spPr>
          <p:txBody>
            <a:bodyPr/>
            <a:lstStyle/>
            <a:p>
              <a:endParaRPr lang="en-US"/>
            </a:p>
          </p:txBody>
        </p:sp>
        <p:sp>
          <p:nvSpPr>
            <p:cNvPr id="4273" name="Freeform 171"/>
            <p:cNvSpPr>
              <a:spLocks/>
            </p:cNvSpPr>
            <p:nvPr/>
          </p:nvSpPr>
          <p:spPr bwMode="auto">
            <a:xfrm>
              <a:off x="2892" y="2833"/>
              <a:ext cx="11" cy="14"/>
            </a:xfrm>
            <a:custGeom>
              <a:avLst/>
              <a:gdLst>
                <a:gd name="T0" fmla="*/ 0 w 11"/>
                <a:gd name="T1" fmla="*/ 0 h 14"/>
                <a:gd name="T2" fmla="*/ 7 w 11"/>
                <a:gd name="T3" fmla="*/ 0 h 14"/>
                <a:gd name="T4" fmla="*/ 11 w 11"/>
                <a:gd name="T5" fmla="*/ 12 h 14"/>
                <a:gd name="T6" fmla="*/ 0 w 11"/>
                <a:gd name="T7" fmla="*/ 14 h 14"/>
                <a:gd name="T8" fmla="*/ 0 w 11"/>
                <a:gd name="T9" fmla="*/ 0 h 14"/>
                <a:gd name="T10" fmla="*/ 0 w 11"/>
                <a:gd name="T11" fmla="*/ 0 h 14"/>
                <a:gd name="T12" fmla="*/ 0 w 11"/>
                <a:gd name="T13" fmla="*/ 0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 h="14">
                  <a:moveTo>
                    <a:pt x="0" y="0"/>
                  </a:moveTo>
                  <a:lnTo>
                    <a:pt x="7" y="0"/>
                  </a:lnTo>
                  <a:lnTo>
                    <a:pt x="11" y="12"/>
                  </a:lnTo>
                  <a:lnTo>
                    <a:pt x="0" y="14"/>
                  </a:lnTo>
                  <a:lnTo>
                    <a:pt x="0" y="0"/>
                  </a:lnTo>
                  <a:close/>
                </a:path>
              </a:pathLst>
            </a:custGeom>
            <a:solidFill>
              <a:srgbClr val="FFFFFF"/>
            </a:solidFill>
            <a:ln w="6350">
              <a:solidFill>
                <a:srgbClr val="272525"/>
              </a:solidFill>
              <a:prstDash val="solid"/>
              <a:round/>
              <a:headEnd/>
              <a:tailEnd/>
            </a:ln>
          </p:spPr>
          <p:txBody>
            <a:bodyPr/>
            <a:lstStyle/>
            <a:p>
              <a:endParaRPr lang="en-US"/>
            </a:p>
          </p:txBody>
        </p:sp>
        <p:sp>
          <p:nvSpPr>
            <p:cNvPr id="4274" name="Freeform 172"/>
            <p:cNvSpPr>
              <a:spLocks/>
            </p:cNvSpPr>
            <p:nvPr/>
          </p:nvSpPr>
          <p:spPr bwMode="auto">
            <a:xfrm>
              <a:off x="1675" y="4137"/>
              <a:ext cx="31" cy="50"/>
            </a:xfrm>
            <a:custGeom>
              <a:avLst/>
              <a:gdLst>
                <a:gd name="T0" fmla="*/ 23 w 31"/>
                <a:gd name="T1" fmla="*/ 0 h 50"/>
                <a:gd name="T2" fmla="*/ 31 w 31"/>
                <a:gd name="T3" fmla="*/ 50 h 50"/>
                <a:gd name="T4" fmla="*/ 7 w 31"/>
                <a:gd name="T5" fmla="*/ 50 h 50"/>
                <a:gd name="T6" fmla="*/ 0 w 31"/>
                <a:gd name="T7" fmla="*/ 35 h 50"/>
                <a:gd name="T8" fmla="*/ 7 w 31"/>
                <a:gd name="T9" fmla="*/ 28 h 50"/>
                <a:gd name="T10" fmla="*/ 0 w 31"/>
                <a:gd name="T11" fmla="*/ 14 h 50"/>
                <a:gd name="T12" fmla="*/ 0 w 31"/>
                <a:gd name="T13" fmla="*/ 7 h 50"/>
                <a:gd name="T14" fmla="*/ 23 w 31"/>
                <a:gd name="T15" fmla="*/ 0 h 50"/>
                <a:gd name="T16" fmla="*/ 23 w 31"/>
                <a:gd name="T17" fmla="*/ 0 h 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1" h="50">
                  <a:moveTo>
                    <a:pt x="23" y="0"/>
                  </a:moveTo>
                  <a:lnTo>
                    <a:pt x="31" y="50"/>
                  </a:lnTo>
                  <a:lnTo>
                    <a:pt x="7" y="50"/>
                  </a:lnTo>
                  <a:lnTo>
                    <a:pt x="0" y="35"/>
                  </a:lnTo>
                  <a:lnTo>
                    <a:pt x="7" y="28"/>
                  </a:lnTo>
                  <a:lnTo>
                    <a:pt x="0" y="14"/>
                  </a:lnTo>
                  <a:lnTo>
                    <a:pt x="0" y="7"/>
                  </a:lnTo>
                  <a:lnTo>
                    <a:pt x="23" y="0"/>
                  </a:lnTo>
                  <a:close/>
                </a:path>
              </a:pathLst>
            </a:custGeom>
            <a:solidFill>
              <a:srgbClr val="FFFFFF"/>
            </a:solidFill>
            <a:ln w="6350">
              <a:solidFill>
                <a:srgbClr val="272525"/>
              </a:solidFill>
              <a:prstDash val="solid"/>
              <a:round/>
              <a:headEnd/>
              <a:tailEnd/>
            </a:ln>
          </p:spPr>
          <p:txBody>
            <a:bodyPr/>
            <a:lstStyle/>
            <a:p>
              <a:endParaRPr lang="en-US"/>
            </a:p>
          </p:txBody>
        </p:sp>
        <p:sp>
          <p:nvSpPr>
            <p:cNvPr id="4275" name="Freeform 173"/>
            <p:cNvSpPr>
              <a:spLocks/>
            </p:cNvSpPr>
            <p:nvPr/>
          </p:nvSpPr>
          <p:spPr bwMode="auto">
            <a:xfrm>
              <a:off x="1392" y="3283"/>
              <a:ext cx="290" cy="875"/>
            </a:xfrm>
            <a:custGeom>
              <a:avLst/>
              <a:gdLst>
                <a:gd name="T0" fmla="*/ 94 w 290"/>
                <a:gd name="T1" fmla="*/ 127 h 875"/>
                <a:gd name="T2" fmla="*/ 87 w 290"/>
                <a:gd name="T3" fmla="*/ 177 h 875"/>
                <a:gd name="T4" fmla="*/ 83 w 290"/>
                <a:gd name="T5" fmla="*/ 222 h 875"/>
                <a:gd name="T6" fmla="*/ 79 w 290"/>
                <a:gd name="T7" fmla="*/ 268 h 875"/>
                <a:gd name="T8" fmla="*/ 87 w 290"/>
                <a:gd name="T9" fmla="*/ 353 h 875"/>
                <a:gd name="T10" fmla="*/ 102 w 290"/>
                <a:gd name="T11" fmla="*/ 381 h 875"/>
                <a:gd name="T12" fmla="*/ 110 w 290"/>
                <a:gd name="T13" fmla="*/ 473 h 875"/>
                <a:gd name="T14" fmla="*/ 118 w 290"/>
                <a:gd name="T15" fmla="*/ 544 h 875"/>
                <a:gd name="T16" fmla="*/ 181 w 290"/>
                <a:gd name="T17" fmla="*/ 678 h 875"/>
                <a:gd name="T18" fmla="*/ 196 w 290"/>
                <a:gd name="T19" fmla="*/ 791 h 875"/>
                <a:gd name="T20" fmla="*/ 212 w 290"/>
                <a:gd name="T21" fmla="*/ 798 h 875"/>
                <a:gd name="T22" fmla="*/ 243 w 290"/>
                <a:gd name="T23" fmla="*/ 826 h 875"/>
                <a:gd name="T24" fmla="*/ 243 w 290"/>
                <a:gd name="T25" fmla="*/ 833 h 875"/>
                <a:gd name="T26" fmla="*/ 290 w 290"/>
                <a:gd name="T27" fmla="*/ 833 h 875"/>
                <a:gd name="T28" fmla="*/ 290 w 290"/>
                <a:gd name="T29" fmla="*/ 840 h 875"/>
                <a:gd name="T30" fmla="*/ 275 w 290"/>
                <a:gd name="T31" fmla="*/ 854 h 875"/>
                <a:gd name="T32" fmla="*/ 275 w 290"/>
                <a:gd name="T33" fmla="*/ 875 h 875"/>
                <a:gd name="T34" fmla="*/ 259 w 290"/>
                <a:gd name="T35" fmla="*/ 875 h 875"/>
                <a:gd name="T36" fmla="*/ 243 w 290"/>
                <a:gd name="T37" fmla="*/ 868 h 875"/>
                <a:gd name="T38" fmla="*/ 243 w 290"/>
                <a:gd name="T39" fmla="*/ 861 h 875"/>
                <a:gd name="T40" fmla="*/ 236 w 290"/>
                <a:gd name="T41" fmla="*/ 847 h 875"/>
                <a:gd name="T42" fmla="*/ 220 w 290"/>
                <a:gd name="T43" fmla="*/ 847 h 875"/>
                <a:gd name="T44" fmla="*/ 204 w 290"/>
                <a:gd name="T45" fmla="*/ 833 h 875"/>
                <a:gd name="T46" fmla="*/ 204 w 290"/>
                <a:gd name="T47" fmla="*/ 826 h 875"/>
                <a:gd name="T48" fmla="*/ 181 w 290"/>
                <a:gd name="T49" fmla="*/ 805 h 875"/>
                <a:gd name="T50" fmla="*/ 173 w 290"/>
                <a:gd name="T51" fmla="*/ 777 h 875"/>
                <a:gd name="T52" fmla="*/ 157 w 290"/>
                <a:gd name="T53" fmla="*/ 755 h 875"/>
                <a:gd name="T54" fmla="*/ 157 w 290"/>
                <a:gd name="T55" fmla="*/ 734 h 875"/>
                <a:gd name="T56" fmla="*/ 126 w 290"/>
                <a:gd name="T57" fmla="*/ 713 h 875"/>
                <a:gd name="T58" fmla="*/ 134 w 290"/>
                <a:gd name="T59" fmla="*/ 699 h 875"/>
                <a:gd name="T60" fmla="*/ 149 w 290"/>
                <a:gd name="T61" fmla="*/ 699 h 875"/>
                <a:gd name="T62" fmla="*/ 126 w 290"/>
                <a:gd name="T63" fmla="*/ 600 h 875"/>
                <a:gd name="T64" fmla="*/ 110 w 290"/>
                <a:gd name="T65" fmla="*/ 593 h 875"/>
                <a:gd name="T66" fmla="*/ 87 w 290"/>
                <a:gd name="T67" fmla="*/ 586 h 875"/>
                <a:gd name="T68" fmla="*/ 87 w 290"/>
                <a:gd name="T69" fmla="*/ 558 h 875"/>
                <a:gd name="T70" fmla="*/ 71 w 290"/>
                <a:gd name="T71" fmla="*/ 522 h 875"/>
                <a:gd name="T72" fmla="*/ 32 w 290"/>
                <a:gd name="T73" fmla="*/ 212 h 875"/>
                <a:gd name="T74" fmla="*/ 8 w 290"/>
                <a:gd name="T75" fmla="*/ 28 h 875"/>
                <a:gd name="T76" fmla="*/ 0 w 290"/>
                <a:gd name="T77" fmla="*/ 14 h 875"/>
                <a:gd name="T78" fmla="*/ 0 w 290"/>
                <a:gd name="T79" fmla="*/ 14 h 875"/>
                <a:gd name="T80" fmla="*/ 16 w 290"/>
                <a:gd name="T81" fmla="*/ 0 h 875"/>
                <a:gd name="T82" fmla="*/ 40 w 290"/>
                <a:gd name="T83" fmla="*/ 28 h 875"/>
                <a:gd name="T84" fmla="*/ 55 w 290"/>
                <a:gd name="T85" fmla="*/ 78 h 875"/>
                <a:gd name="T86" fmla="*/ 71 w 290"/>
                <a:gd name="T87" fmla="*/ 92 h 875"/>
                <a:gd name="T88" fmla="*/ 71 w 290"/>
                <a:gd name="T89" fmla="*/ 120 h 875"/>
                <a:gd name="T90" fmla="*/ 94 w 290"/>
                <a:gd name="T91" fmla="*/ 127 h 875"/>
                <a:gd name="T92" fmla="*/ 94 w 290"/>
                <a:gd name="T93" fmla="*/ 127 h 875"/>
                <a:gd name="T94" fmla="*/ 94 w 290"/>
                <a:gd name="T95" fmla="*/ 127 h 87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90" h="875">
                  <a:moveTo>
                    <a:pt x="94" y="127"/>
                  </a:moveTo>
                  <a:lnTo>
                    <a:pt x="87" y="177"/>
                  </a:lnTo>
                  <a:lnTo>
                    <a:pt x="83" y="222"/>
                  </a:lnTo>
                  <a:lnTo>
                    <a:pt x="79" y="268"/>
                  </a:lnTo>
                  <a:lnTo>
                    <a:pt x="87" y="353"/>
                  </a:lnTo>
                  <a:lnTo>
                    <a:pt x="102" y="381"/>
                  </a:lnTo>
                  <a:lnTo>
                    <a:pt x="110" y="473"/>
                  </a:lnTo>
                  <a:lnTo>
                    <a:pt x="118" y="544"/>
                  </a:lnTo>
                  <a:lnTo>
                    <a:pt x="181" y="678"/>
                  </a:lnTo>
                  <a:lnTo>
                    <a:pt x="196" y="791"/>
                  </a:lnTo>
                  <a:lnTo>
                    <a:pt x="212" y="798"/>
                  </a:lnTo>
                  <a:lnTo>
                    <a:pt x="243" y="826"/>
                  </a:lnTo>
                  <a:lnTo>
                    <a:pt x="243" y="833"/>
                  </a:lnTo>
                  <a:lnTo>
                    <a:pt x="290" y="833"/>
                  </a:lnTo>
                  <a:lnTo>
                    <a:pt x="290" y="840"/>
                  </a:lnTo>
                  <a:lnTo>
                    <a:pt x="275" y="854"/>
                  </a:lnTo>
                  <a:lnTo>
                    <a:pt x="275" y="875"/>
                  </a:lnTo>
                  <a:lnTo>
                    <a:pt x="259" y="875"/>
                  </a:lnTo>
                  <a:lnTo>
                    <a:pt x="243" y="868"/>
                  </a:lnTo>
                  <a:lnTo>
                    <a:pt x="243" y="861"/>
                  </a:lnTo>
                  <a:lnTo>
                    <a:pt x="236" y="847"/>
                  </a:lnTo>
                  <a:lnTo>
                    <a:pt x="220" y="847"/>
                  </a:lnTo>
                  <a:lnTo>
                    <a:pt x="204" y="833"/>
                  </a:lnTo>
                  <a:lnTo>
                    <a:pt x="204" y="826"/>
                  </a:lnTo>
                  <a:lnTo>
                    <a:pt x="181" y="805"/>
                  </a:lnTo>
                  <a:lnTo>
                    <a:pt x="173" y="777"/>
                  </a:lnTo>
                  <a:lnTo>
                    <a:pt x="157" y="755"/>
                  </a:lnTo>
                  <a:lnTo>
                    <a:pt x="157" y="734"/>
                  </a:lnTo>
                  <a:lnTo>
                    <a:pt x="126" y="713"/>
                  </a:lnTo>
                  <a:lnTo>
                    <a:pt x="134" y="699"/>
                  </a:lnTo>
                  <a:lnTo>
                    <a:pt x="149" y="699"/>
                  </a:lnTo>
                  <a:lnTo>
                    <a:pt x="126" y="600"/>
                  </a:lnTo>
                  <a:lnTo>
                    <a:pt x="110" y="593"/>
                  </a:lnTo>
                  <a:lnTo>
                    <a:pt x="87" y="586"/>
                  </a:lnTo>
                  <a:lnTo>
                    <a:pt x="87" y="558"/>
                  </a:lnTo>
                  <a:lnTo>
                    <a:pt x="71" y="522"/>
                  </a:lnTo>
                  <a:lnTo>
                    <a:pt x="32" y="212"/>
                  </a:lnTo>
                  <a:lnTo>
                    <a:pt x="8" y="28"/>
                  </a:lnTo>
                  <a:lnTo>
                    <a:pt x="0" y="14"/>
                  </a:lnTo>
                  <a:lnTo>
                    <a:pt x="16" y="0"/>
                  </a:lnTo>
                  <a:lnTo>
                    <a:pt x="40" y="28"/>
                  </a:lnTo>
                  <a:lnTo>
                    <a:pt x="55" y="78"/>
                  </a:lnTo>
                  <a:lnTo>
                    <a:pt x="71" y="92"/>
                  </a:lnTo>
                  <a:lnTo>
                    <a:pt x="71" y="120"/>
                  </a:lnTo>
                  <a:lnTo>
                    <a:pt x="94" y="127"/>
                  </a:lnTo>
                  <a:close/>
                </a:path>
              </a:pathLst>
            </a:custGeom>
            <a:solidFill>
              <a:srgbClr val="ED1C24"/>
            </a:solidFill>
            <a:ln w="6350">
              <a:solidFill>
                <a:srgbClr val="272525"/>
              </a:solidFill>
              <a:prstDash val="solid"/>
              <a:round/>
              <a:headEnd/>
              <a:tailEnd/>
            </a:ln>
          </p:spPr>
          <p:txBody>
            <a:bodyPr/>
            <a:lstStyle/>
            <a:p>
              <a:endParaRPr lang="en-US"/>
            </a:p>
          </p:txBody>
        </p:sp>
        <p:sp>
          <p:nvSpPr>
            <p:cNvPr id="4276" name="Freeform 174"/>
            <p:cNvSpPr>
              <a:spLocks/>
            </p:cNvSpPr>
            <p:nvPr/>
          </p:nvSpPr>
          <p:spPr bwMode="auto">
            <a:xfrm>
              <a:off x="1534" y="4045"/>
              <a:ext cx="15" cy="29"/>
            </a:xfrm>
            <a:custGeom>
              <a:avLst/>
              <a:gdLst>
                <a:gd name="T0" fmla="*/ 0 w 15"/>
                <a:gd name="T1" fmla="*/ 7 h 29"/>
                <a:gd name="T2" fmla="*/ 0 w 15"/>
                <a:gd name="T3" fmla="*/ 0 h 29"/>
                <a:gd name="T4" fmla="*/ 15 w 15"/>
                <a:gd name="T5" fmla="*/ 29 h 29"/>
                <a:gd name="T6" fmla="*/ 15 w 15"/>
                <a:gd name="T7" fmla="*/ 22 h 29"/>
                <a:gd name="T8" fmla="*/ 15 w 15"/>
                <a:gd name="T9" fmla="*/ 22 h 29"/>
                <a:gd name="T10" fmla="*/ 7 w 15"/>
                <a:gd name="T11" fmla="*/ 7 h 29"/>
                <a:gd name="T12" fmla="*/ 0 w 15"/>
                <a:gd name="T13" fmla="*/ 7 h 29"/>
                <a:gd name="T14" fmla="*/ 0 w 15"/>
                <a:gd name="T15" fmla="*/ 7 h 2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 h="29">
                  <a:moveTo>
                    <a:pt x="0" y="7"/>
                  </a:moveTo>
                  <a:lnTo>
                    <a:pt x="0" y="0"/>
                  </a:lnTo>
                  <a:lnTo>
                    <a:pt x="15" y="29"/>
                  </a:lnTo>
                  <a:lnTo>
                    <a:pt x="15" y="22"/>
                  </a:lnTo>
                  <a:lnTo>
                    <a:pt x="7" y="7"/>
                  </a:lnTo>
                  <a:lnTo>
                    <a:pt x="0" y="7"/>
                  </a:lnTo>
                  <a:close/>
                </a:path>
              </a:pathLst>
            </a:custGeom>
            <a:solidFill>
              <a:srgbClr val="FFFFFF"/>
            </a:solidFill>
            <a:ln w="6350">
              <a:solidFill>
                <a:srgbClr val="272525"/>
              </a:solidFill>
              <a:prstDash val="solid"/>
              <a:round/>
              <a:headEnd/>
              <a:tailEnd/>
            </a:ln>
          </p:spPr>
          <p:txBody>
            <a:bodyPr/>
            <a:lstStyle/>
            <a:p>
              <a:endParaRPr lang="en-US"/>
            </a:p>
          </p:txBody>
        </p:sp>
        <p:sp>
          <p:nvSpPr>
            <p:cNvPr id="4277" name="Freeform 175"/>
            <p:cNvSpPr>
              <a:spLocks/>
            </p:cNvSpPr>
            <p:nvPr/>
          </p:nvSpPr>
          <p:spPr bwMode="auto">
            <a:xfrm>
              <a:off x="1494" y="3897"/>
              <a:ext cx="16" cy="21"/>
            </a:xfrm>
            <a:custGeom>
              <a:avLst/>
              <a:gdLst>
                <a:gd name="T0" fmla="*/ 0 w 16"/>
                <a:gd name="T1" fmla="*/ 0 h 21"/>
                <a:gd name="T2" fmla="*/ 16 w 16"/>
                <a:gd name="T3" fmla="*/ 21 h 21"/>
                <a:gd name="T4" fmla="*/ 8 w 16"/>
                <a:gd name="T5" fmla="*/ 21 h 21"/>
                <a:gd name="T6" fmla="*/ 0 w 16"/>
                <a:gd name="T7" fmla="*/ 0 h 21"/>
                <a:gd name="T8" fmla="*/ 0 w 16"/>
                <a:gd name="T9" fmla="*/ 0 h 21"/>
                <a:gd name="T10" fmla="*/ 0 w 16"/>
                <a:gd name="T11" fmla="*/ 0 h 2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 h="21">
                  <a:moveTo>
                    <a:pt x="0" y="0"/>
                  </a:moveTo>
                  <a:lnTo>
                    <a:pt x="16" y="21"/>
                  </a:lnTo>
                  <a:lnTo>
                    <a:pt x="8" y="21"/>
                  </a:lnTo>
                  <a:lnTo>
                    <a:pt x="0" y="0"/>
                  </a:lnTo>
                  <a:close/>
                </a:path>
              </a:pathLst>
            </a:custGeom>
            <a:solidFill>
              <a:srgbClr val="FFFFFF"/>
            </a:solidFill>
            <a:ln w="6350">
              <a:solidFill>
                <a:srgbClr val="272525"/>
              </a:solidFill>
              <a:prstDash val="solid"/>
              <a:round/>
              <a:headEnd/>
              <a:tailEnd/>
            </a:ln>
          </p:spPr>
          <p:txBody>
            <a:bodyPr/>
            <a:lstStyle/>
            <a:p>
              <a:endParaRPr lang="en-US"/>
            </a:p>
          </p:txBody>
        </p:sp>
        <p:sp>
          <p:nvSpPr>
            <p:cNvPr id="4278" name="Freeform 176"/>
            <p:cNvSpPr>
              <a:spLocks/>
            </p:cNvSpPr>
            <p:nvPr/>
          </p:nvSpPr>
          <p:spPr bwMode="auto">
            <a:xfrm>
              <a:off x="1506" y="3947"/>
              <a:ext cx="12" cy="21"/>
            </a:xfrm>
            <a:custGeom>
              <a:avLst/>
              <a:gdLst>
                <a:gd name="T0" fmla="*/ 4 w 12"/>
                <a:gd name="T1" fmla="*/ 0 h 21"/>
                <a:gd name="T2" fmla="*/ 12 w 12"/>
                <a:gd name="T3" fmla="*/ 21 h 21"/>
                <a:gd name="T4" fmla="*/ 12 w 12"/>
                <a:gd name="T5" fmla="*/ 21 h 21"/>
                <a:gd name="T6" fmla="*/ 0 w 12"/>
                <a:gd name="T7" fmla="*/ 12 h 21"/>
                <a:gd name="T8" fmla="*/ 4 w 12"/>
                <a:gd name="T9" fmla="*/ 0 h 21"/>
                <a:gd name="T10" fmla="*/ 4 w 12"/>
                <a:gd name="T11" fmla="*/ 0 h 21"/>
                <a:gd name="T12" fmla="*/ 4 w 12"/>
                <a:gd name="T13" fmla="*/ 0 h 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 h="21">
                  <a:moveTo>
                    <a:pt x="4" y="0"/>
                  </a:moveTo>
                  <a:lnTo>
                    <a:pt x="12" y="21"/>
                  </a:lnTo>
                  <a:lnTo>
                    <a:pt x="0" y="12"/>
                  </a:lnTo>
                  <a:lnTo>
                    <a:pt x="4" y="0"/>
                  </a:lnTo>
                  <a:close/>
                </a:path>
              </a:pathLst>
            </a:custGeom>
            <a:solidFill>
              <a:srgbClr val="FFFFFF"/>
            </a:solidFill>
            <a:ln w="6350">
              <a:solidFill>
                <a:srgbClr val="272525"/>
              </a:solidFill>
              <a:prstDash val="solid"/>
              <a:round/>
              <a:headEnd/>
              <a:tailEnd/>
            </a:ln>
          </p:spPr>
          <p:txBody>
            <a:bodyPr/>
            <a:lstStyle/>
            <a:p>
              <a:endParaRPr lang="en-US"/>
            </a:p>
          </p:txBody>
        </p:sp>
        <p:sp>
          <p:nvSpPr>
            <p:cNvPr id="4279" name="Freeform 177"/>
            <p:cNvSpPr>
              <a:spLocks/>
            </p:cNvSpPr>
            <p:nvPr/>
          </p:nvSpPr>
          <p:spPr bwMode="auto">
            <a:xfrm>
              <a:off x="1628" y="4165"/>
              <a:ext cx="39" cy="29"/>
            </a:xfrm>
            <a:custGeom>
              <a:avLst/>
              <a:gdLst>
                <a:gd name="T0" fmla="*/ 39 w 39"/>
                <a:gd name="T1" fmla="*/ 7 h 29"/>
                <a:gd name="T2" fmla="*/ 39 w 39"/>
                <a:gd name="T3" fmla="*/ 7 h 29"/>
                <a:gd name="T4" fmla="*/ 39 w 39"/>
                <a:gd name="T5" fmla="*/ 0 h 29"/>
                <a:gd name="T6" fmla="*/ 0 w 39"/>
                <a:gd name="T7" fmla="*/ 7 h 29"/>
                <a:gd name="T8" fmla="*/ 23 w 39"/>
                <a:gd name="T9" fmla="*/ 29 h 29"/>
                <a:gd name="T10" fmla="*/ 39 w 39"/>
                <a:gd name="T11" fmla="*/ 29 h 29"/>
                <a:gd name="T12" fmla="*/ 39 w 39"/>
                <a:gd name="T13" fmla="*/ 7 h 29"/>
                <a:gd name="T14" fmla="*/ 39 w 39"/>
                <a:gd name="T15" fmla="*/ 7 h 29"/>
                <a:gd name="T16" fmla="*/ 39 w 39"/>
                <a:gd name="T17" fmla="*/ 7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9" h="29">
                  <a:moveTo>
                    <a:pt x="39" y="7"/>
                  </a:moveTo>
                  <a:lnTo>
                    <a:pt x="39" y="7"/>
                  </a:lnTo>
                  <a:lnTo>
                    <a:pt x="39" y="0"/>
                  </a:lnTo>
                  <a:lnTo>
                    <a:pt x="0" y="7"/>
                  </a:lnTo>
                  <a:lnTo>
                    <a:pt x="23" y="29"/>
                  </a:lnTo>
                  <a:lnTo>
                    <a:pt x="39" y="29"/>
                  </a:lnTo>
                  <a:lnTo>
                    <a:pt x="39" y="7"/>
                  </a:lnTo>
                  <a:close/>
                </a:path>
              </a:pathLst>
            </a:custGeom>
            <a:solidFill>
              <a:srgbClr val="FFFFFF"/>
            </a:solidFill>
            <a:ln w="6350">
              <a:solidFill>
                <a:srgbClr val="272525"/>
              </a:solidFill>
              <a:prstDash val="solid"/>
              <a:round/>
              <a:headEnd/>
              <a:tailEnd/>
            </a:ln>
          </p:spPr>
          <p:txBody>
            <a:bodyPr/>
            <a:lstStyle/>
            <a:p>
              <a:endParaRPr lang="en-US"/>
            </a:p>
          </p:txBody>
        </p:sp>
        <p:sp>
          <p:nvSpPr>
            <p:cNvPr id="4280" name="Freeform 178"/>
            <p:cNvSpPr>
              <a:spLocks/>
            </p:cNvSpPr>
            <p:nvPr/>
          </p:nvSpPr>
          <p:spPr bwMode="auto">
            <a:xfrm>
              <a:off x="1573" y="4123"/>
              <a:ext cx="31" cy="21"/>
            </a:xfrm>
            <a:custGeom>
              <a:avLst/>
              <a:gdLst>
                <a:gd name="T0" fmla="*/ 0 w 31"/>
                <a:gd name="T1" fmla="*/ 0 h 21"/>
                <a:gd name="T2" fmla="*/ 15 w 31"/>
                <a:gd name="T3" fmla="*/ 0 h 21"/>
                <a:gd name="T4" fmla="*/ 31 w 31"/>
                <a:gd name="T5" fmla="*/ 14 h 21"/>
                <a:gd name="T6" fmla="*/ 23 w 31"/>
                <a:gd name="T7" fmla="*/ 21 h 21"/>
                <a:gd name="T8" fmla="*/ 0 w 31"/>
                <a:gd name="T9" fmla="*/ 0 h 21"/>
                <a:gd name="T10" fmla="*/ 0 w 31"/>
                <a:gd name="T11" fmla="*/ 0 h 21"/>
                <a:gd name="T12" fmla="*/ 0 w 31"/>
                <a:gd name="T13" fmla="*/ 0 h 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 h="21">
                  <a:moveTo>
                    <a:pt x="0" y="0"/>
                  </a:moveTo>
                  <a:lnTo>
                    <a:pt x="15" y="0"/>
                  </a:lnTo>
                  <a:lnTo>
                    <a:pt x="31" y="14"/>
                  </a:lnTo>
                  <a:lnTo>
                    <a:pt x="23" y="21"/>
                  </a:lnTo>
                  <a:lnTo>
                    <a:pt x="0" y="0"/>
                  </a:lnTo>
                  <a:close/>
                </a:path>
              </a:pathLst>
            </a:custGeom>
            <a:solidFill>
              <a:srgbClr val="FFFFFF"/>
            </a:solidFill>
            <a:ln w="6350">
              <a:solidFill>
                <a:srgbClr val="272525"/>
              </a:solidFill>
              <a:prstDash val="solid"/>
              <a:round/>
              <a:headEnd/>
              <a:tailEnd/>
            </a:ln>
          </p:spPr>
          <p:txBody>
            <a:bodyPr/>
            <a:lstStyle/>
            <a:p>
              <a:endParaRPr lang="en-US"/>
            </a:p>
          </p:txBody>
        </p:sp>
        <p:sp>
          <p:nvSpPr>
            <p:cNvPr id="4281" name="Freeform 179"/>
            <p:cNvSpPr>
              <a:spLocks/>
            </p:cNvSpPr>
            <p:nvPr/>
          </p:nvSpPr>
          <p:spPr bwMode="auto">
            <a:xfrm>
              <a:off x="1675" y="4194"/>
              <a:ext cx="23" cy="7"/>
            </a:xfrm>
            <a:custGeom>
              <a:avLst/>
              <a:gdLst>
                <a:gd name="T0" fmla="*/ 0 w 23"/>
                <a:gd name="T1" fmla="*/ 0 h 7"/>
                <a:gd name="T2" fmla="*/ 0 w 23"/>
                <a:gd name="T3" fmla="*/ 0 h 7"/>
                <a:gd name="T4" fmla="*/ 0 w 23"/>
                <a:gd name="T5" fmla="*/ 0 h 7"/>
                <a:gd name="T6" fmla="*/ 0 w 23"/>
                <a:gd name="T7" fmla="*/ 0 h 7"/>
                <a:gd name="T8" fmla="*/ 15 w 23"/>
                <a:gd name="T9" fmla="*/ 0 h 7"/>
                <a:gd name="T10" fmla="*/ 23 w 23"/>
                <a:gd name="T11" fmla="*/ 7 h 7"/>
                <a:gd name="T12" fmla="*/ 0 w 23"/>
                <a:gd name="T13" fmla="*/ 7 h 7"/>
                <a:gd name="T14" fmla="*/ 0 w 23"/>
                <a:gd name="T15" fmla="*/ 0 h 7"/>
                <a:gd name="T16" fmla="*/ 0 w 23"/>
                <a:gd name="T17" fmla="*/ 0 h 7"/>
                <a:gd name="T18" fmla="*/ 0 w 23"/>
                <a:gd name="T19" fmla="*/ 0 h 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3" h="7">
                  <a:moveTo>
                    <a:pt x="0" y="0"/>
                  </a:moveTo>
                  <a:lnTo>
                    <a:pt x="0" y="0"/>
                  </a:lnTo>
                  <a:lnTo>
                    <a:pt x="15" y="0"/>
                  </a:lnTo>
                  <a:lnTo>
                    <a:pt x="23" y="7"/>
                  </a:lnTo>
                  <a:lnTo>
                    <a:pt x="0" y="7"/>
                  </a:lnTo>
                  <a:lnTo>
                    <a:pt x="0" y="0"/>
                  </a:lnTo>
                  <a:close/>
                </a:path>
              </a:pathLst>
            </a:custGeom>
            <a:solidFill>
              <a:srgbClr val="FFFFFF"/>
            </a:solidFill>
            <a:ln w="6350">
              <a:solidFill>
                <a:srgbClr val="272525"/>
              </a:solidFill>
              <a:prstDash val="solid"/>
              <a:round/>
              <a:headEnd/>
              <a:tailEnd/>
            </a:ln>
          </p:spPr>
          <p:txBody>
            <a:bodyPr/>
            <a:lstStyle/>
            <a:p>
              <a:endParaRPr lang="en-US"/>
            </a:p>
          </p:txBody>
        </p:sp>
        <p:sp>
          <p:nvSpPr>
            <p:cNvPr id="4282" name="Freeform 180"/>
            <p:cNvSpPr>
              <a:spLocks/>
            </p:cNvSpPr>
            <p:nvPr/>
          </p:nvSpPr>
          <p:spPr bwMode="auto">
            <a:xfrm>
              <a:off x="1471" y="3389"/>
              <a:ext cx="298" cy="727"/>
            </a:xfrm>
            <a:custGeom>
              <a:avLst/>
              <a:gdLst>
                <a:gd name="T0" fmla="*/ 15 w 298"/>
                <a:gd name="T1" fmla="*/ 21 h 727"/>
                <a:gd name="T2" fmla="*/ 23 w 298"/>
                <a:gd name="T3" fmla="*/ 0 h 727"/>
                <a:gd name="T4" fmla="*/ 39 w 298"/>
                <a:gd name="T5" fmla="*/ 0 h 727"/>
                <a:gd name="T6" fmla="*/ 55 w 298"/>
                <a:gd name="T7" fmla="*/ 14 h 727"/>
                <a:gd name="T8" fmla="*/ 102 w 298"/>
                <a:gd name="T9" fmla="*/ 7 h 727"/>
                <a:gd name="T10" fmla="*/ 117 w 298"/>
                <a:gd name="T11" fmla="*/ 7 h 727"/>
                <a:gd name="T12" fmla="*/ 149 w 298"/>
                <a:gd name="T13" fmla="*/ 21 h 727"/>
                <a:gd name="T14" fmla="*/ 164 w 298"/>
                <a:gd name="T15" fmla="*/ 49 h 727"/>
                <a:gd name="T16" fmla="*/ 219 w 298"/>
                <a:gd name="T17" fmla="*/ 78 h 727"/>
                <a:gd name="T18" fmla="*/ 219 w 298"/>
                <a:gd name="T19" fmla="*/ 120 h 727"/>
                <a:gd name="T20" fmla="*/ 227 w 298"/>
                <a:gd name="T21" fmla="*/ 127 h 727"/>
                <a:gd name="T22" fmla="*/ 251 w 298"/>
                <a:gd name="T23" fmla="*/ 120 h 727"/>
                <a:gd name="T24" fmla="*/ 274 w 298"/>
                <a:gd name="T25" fmla="*/ 85 h 727"/>
                <a:gd name="T26" fmla="*/ 298 w 298"/>
                <a:gd name="T27" fmla="*/ 92 h 727"/>
                <a:gd name="T28" fmla="*/ 298 w 298"/>
                <a:gd name="T29" fmla="*/ 120 h 727"/>
                <a:gd name="T30" fmla="*/ 266 w 298"/>
                <a:gd name="T31" fmla="*/ 155 h 727"/>
                <a:gd name="T32" fmla="*/ 251 w 298"/>
                <a:gd name="T33" fmla="*/ 191 h 727"/>
                <a:gd name="T34" fmla="*/ 251 w 298"/>
                <a:gd name="T35" fmla="*/ 198 h 727"/>
                <a:gd name="T36" fmla="*/ 235 w 298"/>
                <a:gd name="T37" fmla="*/ 212 h 727"/>
                <a:gd name="T38" fmla="*/ 235 w 298"/>
                <a:gd name="T39" fmla="*/ 240 h 727"/>
                <a:gd name="T40" fmla="*/ 243 w 298"/>
                <a:gd name="T41" fmla="*/ 282 h 727"/>
                <a:gd name="T42" fmla="*/ 258 w 298"/>
                <a:gd name="T43" fmla="*/ 325 h 727"/>
                <a:gd name="T44" fmla="*/ 298 w 298"/>
                <a:gd name="T45" fmla="*/ 346 h 727"/>
                <a:gd name="T46" fmla="*/ 282 w 298"/>
                <a:gd name="T47" fmla="*/ 388 h 727"/>
                <a:gd name="T48" fmla="*/ 243 w 298"/>
                <a:gd name="T49" fmla="*/ 409 h 727"/>
                <a:gd name="T50" fmla="*/ 211 w 298"/>
                <a:gd name="T51" fmla="*/ 409 h 727"/>
                <a:gd name="T52" fmla="*/ 211 w 298"/>
                <a:gd name="T53" fmla="*/ 423 h 727"/>
                <a:gd name="T54" fmla="*/ 219 w 298"/>
                <a:gd name="T55" fmla="*/ 431 h 727"/>
                <a:gd name="T56" fmla="*/ 219 w 298"/>
                <a:gd name="T57" fmla="*/ 445 h 727"/>
                <a:gd name="T58" fmla="*/ 204 w 298"/>
                <a:gd name="T59" fmla="*/ 459 h 727"/>
                <a:gd name="T60" fmla="*/ 196 w 298"/>
                <a:gd name="T61" fmla="*/ 452 h 727"/>
                <a:gd name="T62" fmla="*/ 172 w 298"/>
                <a:gd name="T63" fmla="*/ 452 h 727"/>
                <a:gd name="T64" fmla="*/ 180 w 298"/>
                <a:gd name="T65" fmla="*/ 480 h 727"/>
                <a:gd name="T66" fmla="*/ 196 w 298"/>
                <a:gd name="T67" fmla="*/ 480 h 727"/>
                <a:gd name="T68" fmla="*/ 204 w 298"/>
                <a:gd name="T69" fmla="*/ 487 h 727"/>
                <a:gd name="T70" fmla="*/ 204 w 298"/>
                <a:gd name="T71" fmla="*/ 565 h 727"/>
                <a:gd name="T72" fmla="*/ 172 w 298"/>
                <a:gd name="T73" fmla="*/ 586 h 727"/>
                <a:gd name="T74" fmla="*/ 204 w 298"/>
                <a:gd name="T75" fmla="*/ 600 h 727"/>
                <a:gd name="T76" fmla="*/ 219 w 298"/>
                <a:gd name="T77" fmla="*/ 607 h 727"/>
                <a:gd name="T78" fmla="*/ 219 w 298"/>
                <a:gd name="T79" fmla="*/ 628 h 727"/>
                <a:gd name="T80" fmla="*/ 196 w 298"/>
                <a:gd name="T81" fmla="*/ 692 h 727"/>
                <a:gd name="T82" fmla="*/ 211 w 298"/>
                <a:gd name="T83" fmla="*/ 720 h 727"/>
                <a:gd name="T84" fmla="*/ 211 w 298"/>
                <a:gd name="T85" fmla="*/ 727 h 727"/>
                <a:gd name="T86" fmla="*/ 164 w 298"/>
                <a:gd name="T87" fmla="*/ 727 h 727"/>
                <a:gd name="T88" fmla="*/ 164 w 298"/>
                <a:gd name="T89" fmla="*/ 720 h 727"/>
                <a:gd name="T90" fmla="*/ 133 w 298"/>
                <a:gd name="T91" fmla="*/ 692 h 727"/>
                <a:gd name="T92" fmla="*/ 117 w 298"/>
                <a:gd name="T93" fmla="*/ 685 h 727"/>
                <a:gd name="T94" fmla="*/ 102 w 298"/>
                <a:gd name="T95" fmla="*/ 572 h 727"/>
                <a:gd name="T96" fmla="*/ 39 w 298"/>
                <a:gd name="T97" fmla="*/ 438 h 727"/>
                <a:gd name="T98" fmla="*/ 31 w 298"/>
                <a:gd name="T99" fmla="*/ 367 h 727"/>
                <a:gd name="T100" fmla="*/ 23 w 298"/>
                <a:gd name="T101" fmla="*/ 275 h 727"/>
                <a:gd name="T102" fmla="*/ 8 w 298"/>
                <a:gd name="T103" fmla="*/ 247 h 727"/>
                <a:gd name="T104" fmla="*/ 0 w 298"/>
                <a:gd name="T105" fmla="*/ 162 h 727"/>
                <a:gd name="T106" fmla="*/ 8 w 298"/>
                <a:gd name="T107" fmla="*/ 71 h 727"/>
                <a:gd name="T108" fmla="*/ 15 w 298"/>
                <a:gd name="T109" fmla="*/ 21 h 727"/>
                <a:gd name="T110" fmla="*/ 15 w 298"/>
                <a:gd name="T111" fmla="*/ 21 h 727"/>
                <a:gd name="T112" fmla="*/ 15 w 298"/>
                <a:gd name="T113" fmla="*/ 21 h 72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98" h="727">
                  <a:moveTo>
                    <a:pt x="15" y="21"/>
                  </a:moveTo>
                  <a:lnTo>
                    <a:pt x="23" y="0"/>
                  </a:lnTo>
                  <a:lnTo>
                    <a:pt x="39" y="0"/>
                  </a:lnTo>
                  <a:lnTo>
                    <a:pt x="55" y="14"/>
                  </a:lnTo>
                  <a:lnTo>
                    <a:pt x="102" y="7"/>
                  </a:lnTo>
                  <a:lnTo>
                    <a:pt x="117" y="7"/>
                  </a:lnTo>
                  <a:lnTo>
                    <a:pt x="149" y="21"/>
                  </a:lnTo>
                  <a:lnTo>
                    <a:pt x="164" y="49"/>
                  </a:lnTo>
                  <a:lnTo>
                    <a:pt x="219" y="78"/>
                  </a:lnTo>
                  <a:lnTo>
                    <a:pt x="219" y="120"/>
                  </a:lnTo>
                  <a:lnTo>
                    <a:pt x="227" y="127"/>
                  </a:lnTo>
                  <a:lnTo>
                    <a:pt x="251" y="120"/>
                  </a:lnTo>
                  <a:lnTo>
                    <a:pt x="274" y="85"/>
                  </a:lnTo>
                  <a:lnTo>
                    <a:pt x="298" y="92"/>
                  </a:lnTo>
                  <a:lnTo>
                    <a:pt x="298" y="120"/>
                  </a:lnTo>
                  <a:lnTo>
                    <a:pt x="266" y="155"/>
                  </a:lnTo>
                  <a:lnTo>
                    <a:pt x="251" y="191"/>
                  </a:lnTo>
                  <a:lnTo>
                    <a:pt x="251" y="198"/>
                  </a:lnTo>
                  <a:lnTo>
                    <a:pt x="235" y="212"/>
                  </a:lnTo>
                  <a:lnTo>
                    <a:pt x="235" y="240"/>
                  </a:lnTo>
                  <a:lnTo>
                    <a:pt x="243" y="282"/>
                  </a:lnTo>
                  <a:lnTo>
                    <a:pt x="258" y="325"/>
                  </a:lnTo>
                  <a:lnTo>
                    <a:pt x="298" y="346"/>
                  </a:lnTo>
                  <a:lnTo>
                    <a:pt x="282" y="388"/>
                  </a:lnTo>
                  <a:lnTo>
                    <a:pt x="243" y="409"/>
                  </a:lnTo>
                  <a:lnTo>
                    <a:pt x="211" y="409"/>
                  </a:lnTo>
                  <a:lnTo>
                    <a:pt x="211" y="423"/>
                  </a:lnTo>
                  <a:lnTo>
                    <a:pt x="219" y="431"/>
                  </a:lnTo>
                  <a:lnTo>
                    <a:pt x="219" y="445"/>
                  </a:lnTo>
                  <a:lnTo>
                    <a:pt x="204" y="459"/>
                  </a:lnTo>
                  <a:lnTo>
                    <a:pt x="196" y="452"/>
                  </a:lnTo>
                  <a:lnTo>
                    <a:pt x="172" y="452"/>
                  </a:lnTo>
                  <a:lnTo>
                    <a:pt x="180" y="480"/>
                  </a:lnTo>
                  <a:lnTo>
                    <a:pt x="196" y="480"/>
                  </a:lnTo>
                  <a:lnTo>
                    <a:pt x="204" y="487"/>
                  </a:lnTo>
                  <a:lnTo>
                    <a:pt x="204" y="565"/>
                  </a:lnTo>
                  <a:lnTo>
                    <a:pt x="172" y="586"/>
                  </a:lnTo>
                  <a:lnTo>
                    <a:pt x="204" y="600"/>
                  </a:lnTo>
                  <a:lnTo>
                    <a:pt x="219" y="607"/>
                  </a:lnTo>
                  <a:lnTo>
                    <a:pt x="219" y="628"/>
                  </a:lnTo>
                  <a:lnTo>
                    <a:pt x="196" y="692"/>
                  </a:lnTo>
                  <a:lnTo>
                    <a:pt x="211" y="720"/>
                  </a:lnTo>
                  <a:lnTo>
                    <a:pt x="211" y="727"/>
                  </a:lnTo>
                  <a:lnTo>
                    <a:pt x="164" y="727"/>
                  </a:lnTo>
                  <a:lnTo>
                    <a:pt x="164" y="720"/>
                  </a:lnTo>
                  <a:lnTo>
                    <a:pt x="133" y="692"/>
                  </a:lnTo>
                  <a:lnTo>
                    <a:pt x="117" y="685"/>
                  </a:lnTo>
                  <a:lnTo>
                    <a:pt x="102" y="572"/>
                  </a:lnTo>
                  <a:lnTo>
                    <a:pt x="39" y="438"/>
                  </a:lnTo>
                  <a:lnTo>
                    <a:pt x="31" y="367"/>
                  </a:lnTo>
                  <a:lnTo>
                    <a:pt x="23" y="275"/>
                  </a:lnTo>
                  <a:lnTo>
                    <a:pt x="8" y="247"/>
                  </a:lnTo>
                  <a:lnTo>
                    <a:pt x="0" y="162"/>
                  </a:lnTo>
                  <a:lnTo>
                    <a:pt x="8" y="71"/>
                  </a:lnTo>
                  <a:lnTo>
                    <a:pt x="15" y="21"/>
                  </a:lnTo>
                  <a:close/>
                </a:path>
              </a:pathLst>
            </a:custGeom>
            <a:solidFill>
              <a:srgbClr val="FFFFFF"/>
            </a:solidFill>
            <a:ln w="6350">
              <a:solidFill>
                <a:srgbClr val="272525"/>
              </a:solidFill>
              <a:prstDash val="solid"/>
              <a:round/>
              <a:headEnd/>
              <a:tailEnd/>
            </a:ln>
          </p:spPr>
          <p:txBody>
            <a:bodyPr/>
            <a:lstStyle/>
            <a:p>
              <a:endParaRPr lang="en-US"/>
            </a:p>
          </p:txBody>
        </p:sp>
        <p:sp>
          <p:nvSpPr>
            <p:cNvPr id="4283" name="Freeform 181"/>
            <p:cNvSpPr>
              <a:spLocks/>
            </p:cNvSpPr>
            <p:nvPr/>
          </p:nvSpPr>
          <p:spPr bwMode="auto">
            <a:xfrm>
              <a:off x="1698" y="4137"/>
              <a:ext cx="63" cy="50"/>
            </a:xfrm>
            <a:custGeom>
              <a:avLst/>
              <a:gdLst>
                <a:gd name="T0" fmla="*/ 0 w 63"/>
                <a:gd name="T1" fmla="*/ 0 h 50"/>
                <a:gd name="T2" fmla="*/ 8 w 63"/>
                <a:gd name="T3" fmla="*/ 50 h 50"/>
                <a:gd name="T4" fmla="*/ 63 w 63"/>
                <a:gd name="T5" fmla="*/ 43 h 50"/>
                <a:gd name="T6" fmla="*/ 63 w 63"/>
                <a:gd name="T7" fmla="*/ 35 h 50"/>
                <a:gd name="T8" fmla="*/ 0 w 63"/>
                <a:gd name="T9" fmla="*/ 0 h 50"/>
                <a:gd name="T10" fmla="*/ 0 w 63"/>
                <a:gd name="T11" fmla="*/ 0 h 50"/>
                <a:gd name="T12" fmla="*/ 0 w 63"/>
                <a:gd name="T13" fmla="*/ 0 h 5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 h="50">
                  <a:moveTo>
                    <a:pt x="0" y="0"/>
                  </a:moveTo>
                  <a:lnTo>
                    <a:pt x="8" y="50"/>
                  </a:lnTo>
                  <a:lnTo>
                    <a:pt x="63" y="43"/>
                  </a:lnTo>
                  <a:lnTo>
                    <a:pt x="63" y="35"/>
                  </a:lnTo>
                  <a:lnTo>
                    <a:pt x="0" y="0"/>
                  </a:lnTo>
                  <a:close/>
                </a:path>
              </a:pathLst>
            </a:custGeom>
            <a:solidFill>
              <a:srgbClr val="FFFFFF"/>
            </a:solidFill>
            <a:ln w="6350">
              <a:solidFill>
                <a:srgbClr val="272525"/>
              </a:solidFill>
              <a:prstDash val="solid"/>
              <a:round/>
              <a:headEnd/>
              <a:tailEnd/>
            </a:ln>
          </p:spPr>
          <p:txBody>
            <a:bodyPr/>
            <a:lstStyle/>
            <a:p>
              <a:endParaRPr lang="en-US"/>
            </a:p>
          </p:txBody>
        </p:sp>
        <p:sp>
          <p:nvSpPr>
            <p:cNvPr id="4284" name="Freeform 182"/>
            <p:cNvSpPr>
              <a:spLocks/>
            </p:cNvSpPr>
            <p:nvPr/>
          </p:nvSpPr>
          <p:spPr bwMode="auto">
            <a:xfrm>
              <a:off x="3086" y="961"/>
              <a:ext cx="86" cy="28"/>
            </a:xfrm>
            <a:custGeom>
              <a:avLst/>
              <a:gdLst>
                <a:gd name="T0" fmla="*/ 0 w 86"/>
                <a:gd name="T1" fmla="*/ 14 h 28"/>
                <a:gd name="T2" fmla="*/ 23 w 86"/>
                <a:gd name="T3" fmla="*/ 7 h 28"/>
                <a:gd name="T4" fmla="*/ 70 w 86"/>
                <a:gd name="T5" fmla="*/ 0 h 28"/>
                <a:gd name="T6" fmla="*/ 86 w 86"/>
                <a:gd name="T7" fmla="*/ 7 h 28"/>
                <a:gd name="T8" fmla="*/ 70 w 86"/>
                <a:gd name="T9" fmla="*/ 28 h 28"/>
                <a:gd name="T10" fmla="*/ 23 w 86"/>
                <a:gd name="T11" fmla="*/ 28 h 28"/>
                <a:gd name="T12" fmla="*/ 0 w 86"/>
                <a:gd name="T13" fmla="*/ 14 h 28"/>
                <a:gd name="T14" fmla="*/ 0 w 86"/>
                <a:gd name="T15" fmla="*/ 14 h 28"/>
                <a:gd name="T16" fmla="*/ 0 w 86"/>
                <a:gd name="T17" fmla="*/ 14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6" h="28">
                  <a:moveTo>
                    <a:pt x="0" y="14"/>
                  </a:moveTo>
                  <a:lnTo>
                    <a:pt x="23" y="7"/>
                  </a:lnTo>
                  <a:lnTo>
                    <a:pt x="70" y="0"/>
                  </a:lnTo>
                  <a:lnTo>
                    <a:pt x="86" y="7"/>
                  </a:lnTo>
                  <a:lnTo>
                    <a:pt x="70" y="28"/>
                  </a:lnTo>
                  <a:lnTo>
                    <a:pt x="23" y="28"/>
                  </a:lnTo>
                  <a:lnTo>
                    <a:pt x="0" y="14"/>
                  </a:lnTo>
                  <a:close/>
                </a:path>
              </a:pathLst>
            </a:custGeom>
            <a:solidFill>
              <a:srgbClr val="FFFFFF"/>
            </a:solidFill>
            <a:ln w="6350">
              <a:solidFill>
                <a:srgbClr val="272525"/>
              </a:solidFill>
              <a:prstDash val="solid"/>
              <a:round/>
              <a:headEnd/>
              <a:tailEnd/>
            </a:ln>
          </p:spPr>
          <p:txBody>
            <a:bodyPr/>
            <a:lstStyle/>
            <a:p>
              <a:endParaRPr lang="en-US"/>
            </a:p>
          </p:txBody>
        </p:sp>
        <p:sp>
          <p:nvSpPr>
            <p:cNvPr id="4285" name="Freeform 183"/>
            <p:cNvSpPr>
              <a:spLocks/>
            </p:cNvSpPr>
            <p:nvPr/>
          </p:nvSpPr>
          <p:spPr bwMode="auto">
            <a:xfrm>
              <a:off x="2992" y="975"/>
              <a:ext cx="101" cy="85"/>
            </a:xfrm>
            <a:custGeom>
              <a:avLst/>
              <a:gdLst>
                <a:gd name="T0" fmla="*/ 62 w 101"/>
                <a:gd name="T1" fmla="*/ 0 h 85"/>
                <a:gd name="T2" fmla="*/ 101 w 101"/>
                <a:gd name="T3" fmla="*/ 28 h 85"/>
                <a:gd name="T4" fmla="*/ 78 w 101"/>
                <a:gd name="T5" fmla="*/ 56 h 85"/>
                <a:gd name="T6" fmla="*/ 70 w 101"/>
                <a:gd name="T7" fmla="*/ 85 h 85"/>
                <a:gd name="T8" fmla="*/ 39 w 101"/>
                <a:gd name="T9" fmla="*/ 71 h 85"/>
                <a:gd name="T10" fmla="*/ 47 w 101"/>
                <a:gd name="T11" fmla="*/ 49 h 85"/>
                <a:gd name="T12" fmla="*/ 47 w 101"/>
                <a:gd name="T13" fmla="*/ 35 h 85"/>
                <a:gd name="T14" fmla="*/ 39 w 101"/>
                <a:gd name="T15" fmla="*/ 28 h 85"/>
                <a:gd name="T16" fmla="*/ 23 w 101"/>
                <a:gd name="T17" fmla="*/ 35 h 85"/>
                <a:gd name="T18" fmla="*/ 7 w 101"/>
                <a:gd name="T19" fmla="*/ 21 h 85"/>
                <a:gd name="T20" fmla="*/ 0 w 101"/>
                <a:gd name="T21" fmla="*/ 7 h 85"/>
                <a:gd name="T22" fmla="*/ 47 w 101"/>
                <a:gd name="T23" fmla="*/ 7 h 85"/>
                <a:gd name="T24" fmla="*/ 62 w 101"/>
                <a:gd name="T25" fmla="*/ 0 h 85"/>
                <a:gd name="T26" fmla="*/ 62 w 101"/>
                <a:gd name="T27" fmla="*/ 0 h 85"/>
                <a:gd name="T28" fmla="*/ 62 w 101"/>
                <a:gd name="T29" fmla="*/ 0 h 8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01" h="85">
                  <a:moveTo>
                    <a:pt x="62" y="0"/>
                  </a:moveTo>
                  <a:lnTo>
                    <a:pt x="101" y="28"/>
                  </a:lnTo>
                  <a:lnTo>
                    <a:pt x="78" y="56"/>
                  </a:lnTo>
                  <a:lnTo>
                    <a:pt x="70" y="85"/>
                  </a:lnTo>
                  <a:lnTo>
                    <a:pt x="39" y="71"/>
                  </a:lnTo>
                  <a:lnTo>
                    <a:pt x="47" y="49"/>
                  </a:lnTo>
                  <a:lnTo>
                    <a:pt x="47" y="35"/>
                  </a:lnTo>
                  <a:lnTo>
                    <a:pt x="39" y="28"/>
                  </a:lnTo>
                  <a:lnTo>
                    <a:pt x="23" y="35"/>
                  </a:lnTo>
                  <a:lnTo>
                    <a:pt x="7" y="21"/>
                  </a:lnTo>
                  <a:lnTo>
                    <a:pt x="0" y="7"/>
                  </a:lnTo>
                  <a:lnTo>
                    <a:pt x="47" y="7"/>
                  </a:lnTo>
                  <a:lnTo>
                    <a:pt x="62" y="0"/>
                  </a:lnTo>
                  <a:close/>
                </a:path>
              </a:pathLst>
            </a:custGeom>
            <a:solidFill>
              <a:srgbClr val="FFFFFF"/>
            </a:solidFill>
            <a:ln w="6350">
              <a:solidFill>
                <a:srgbClr val="272525"/>
              </a:solidFill>
              <a:prstDash val="solid"/>
              <a:round/>
              <a:headEnd/>
              <a:tailEnd/>
            </a:ln>
          </p:spPr>
          <p:txBody>
            <a:bodyPr/>
            <a:lstStyle/>
            <a:p>
              <a:endParaRPr lang="en-US"/>
            </a:p>
          </p:txBody>
        </p:sp>
        <p:sp>
          <p:nvSpPr>
            <p:cNvPr id="4286" name="Freeform 184"/>
            <p:cNvSpPr>
              <a:spLocks/>
            </p:cNvSpPr>
            <p:nvPr/>
          </p:nvSpPr>
          <p:spPr bwMode="auto">
            <a:xfrm>
              <a:off x="3117" y="1012"/>
              <a:ext cx="24" cy="19"/>
            </a:xfrm>
            <a:custGeom>
              <a:avLst/>
              <a:gdLst>
                <a:gd name="T0" fmla="*/ 2 w 24"/>
                <a:gd name="T1" fmla="*/ 0 h 19"/>
                <a:gd name="T2" fmla="*/ 24 w 24"/>
                <a:gd name="T3" fmla="*/ 19 h 19"/>
                <a:gd name="T4" fmla="*/ 24 w 24"/>
                <a:gd name="T5" fmla="*/ 19 h 19"/>
                <a:gd name="T6" fmla="*/ 0 w 24"/>
                <a:gd name="T7" fmla="*/ 19 h 19"/>
                <a:gd name="T8" fmla="*/ 2 w 24"/>
                <a:gd name="T9" fmla="*/ 0 h 19"/>
                <a:gd name="T10" fmla="*/ 2 w 24"/>
                <a:gd name="T11" fmla="*/ 0 h 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4" h="19">
                  <a:moveTo>
                    <a:pt x="2" y="0"/>
                  </a:moveTo>
                  <a:lnTo>
                    <a:pt x="24" y="19"/>
                  </a:lnTo>
                  <a:lnTo>
                    <a:pt x="0" y="19"/>
                  </a:lnTo>
                  <a:lnTo>
                    <a:pt x="2" y="0"/>
                  </a:lnTo>
                  <a:close/>
                </a:path>
              </a:pathLst>
            </a:custGeom>
            <a:solidFill>
              <a:srgbClr val="FFFFFF"/>
            </a:solidFill>
            <a:ln w="6350">
              <a:solidFill>
                <a:srgbClr val="272525"/>
              </a:solidFill>
              <a:prstDash val="solid"/>
              <a:round/>
              <a:headEnd/>
              <a:tailEnd/>
            </a:ln>
          </p:spPr>
          <p:txBody>
            <a:bodyPr/>
            <a:lstStyle/>
            <a:p>
              <a:endParaRPr lang="en-US"/>
            </a:p>
          </p:txBody>
        </p:sp>
        <p:sp>
          <p:nvSpPr>
            <p:cNvPr id="4287" name="Freeform 185"/>
            <p:cNvSpPr>
              <a:spLocks/>
            </p:cNvSpPr>
            <p:nvPr/>
          </p:nvSpPr>
          <p:spPr bwMode="auto">
            <a:xfrm>
              <a:off x="3117" y="1012"/>
              <a:ext cx="0" cy="19"/>
            </a:xfrm>
            <a:custGeom>
              <a:avLst/>
              <a:gdLst>
                <a:gd name="T0" fmla="*/ 0 h 19"/>
                <a:gd name="T1" fmla="*/ 0 h 19"/>
                <a:gd name="T2" fmla="*/ 19 h 19"/>
                <a:gd name="T3" fmla="*/ 0 60000 65536"/>
                <a:gd name="T4" fmla="*/ 0 60000 65536"/>
                <a:gd name="T5" fmla="*/ 0 60000 65536"/>
              </a:gdLst>
              <a:ahLst/>
              <a:cxnLst>
                <a:cxn ang="T3">
                  <a:pos x="0" y="T0"/>
                </a:cxn>
                <a:cxn ang="T4">
                  <a:pos x="0" y="T1"/>
                </a:cxn>
                <a:cxn ang="T5">
                  <a:pos x="0" y="T2"/>
                </a:cxn>
              </a:cxnLst>
              <a:rect l="0" t="0" r="r" b="b"/>
              <a:pathLst>
                <a:path h="19">
                  <a:moveTo>
                    <a:pt x="0" y="0"/>
                  </a:moveTo>
                  <a:lnTo>
                    <a:pt x="0" y="0"/>
                  </a:lnTo>
                  <a:lnTo>
                    <a:pt x="0" y="19"/>
                  </a:lnTo>
                </a:path>
              </a:pathLst>
            </a:custGeom>
            <a:noFill/>
            <a:ln w="6350">
              <a:solidFill>
                <a:srgbClr val="272525"/>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88" name="Freeform 186"/>
            <p:cNvSpPr>
              <a:spLocks/>
            </p:cNvSpPr>
            <p:nvPr/>
          </p:nvSpPr>
          <p:spPr bwMode="auto">
            <a:xfrm>
              <a:off x="2905" y="1187"/>
              <a:ext cx="361" cy="310"/>
            </a:xfrm>
            <a:custGeom>
              <a:avLst/>
              <a:gdLst>
                <a:gd name="T0" fmla="*/ 361 w 361"/>
                <a:gd name="T1" fmla="*/ 21 h 310"/>
                <a:gd name="T2" fmla="*/ 345 w 361"/>
                <a:gd name="T3" fmla="*/ 42 h 310"/>
                <a:gd name="T4" fmla="*/ 322 w 361"/>
                <a:gd name="T5" fmla="*/ 28 h 310"/>
                <a:gd name="T6" fmla="*/ 298 w 361"/>
                <a:gd name="T7" fmla="*/ 49 h 310"/>
                <a:gd name="T8" fmla="*/ 243 w 361"/>
                <a:gd name="T9" fmla="*/ 49 h 310"/>
                <a:gd name="T10" fmla="*/ 236 w 361"/>
                <a:gd name="T11" fmla="*/ 49 h 310"/>
                <a:gd name="T12" fmla="*/ 204 w 361"/>
                <a:gd name="T13" fmla="*/ 63 h 310"/>
                <a:gd name="T14" fmla="*/ 149 w 361"/>
                <a:gd name="T15" fmla="*/ 113 h 310"/>
                <a:gd name="T16" fmla="*/ 134 w 361"/>
                <a:gd name="T17" fmla="*/ 155 h 310"/>
                <a:gd name="T18" fmla="*/ 110 w 361"/>
                <a:gd name="T19" fmla="*/ 162 h 310"/>
                <a:gd name="T20" fmla="*/ 118 w 361"/>
                <a:gd name="T21" fmla="*/ 254 h 310"/>
                <a:gd name="T22" fmla="*/ 87 w 361"/>
                <a:gd name="T23" fmla="*/ 275 h 310"/>
                <a:gd name="T24" fmla="*/ 79 w 361"/>
                <a:gd name="T25" fmla="*/ 282 h 310"/>
                <a:gd name="T26" fmla="*/ 47 w 361"/>
                <a:gd name="T27" fmla="*/ 310 h 310"/>
                <a:gd name="T28" fmla="*/ 16 w 361"/>
                <a:gd name="T29" fmla="*/ 303 h 310"/>
                <a:gd name="T30" fmla="*/ 16 w 361"/>
                <a:gd name="T31" fmla="*/ 289 h 310"/>
                <a:gd name="T32" fmla="*/ 0 w 361"/>
                <a:gd name="T33" fmla="*/ 219 h 310"/>
                <a:gd name="T34" fmla="*/ 55 w 361"/>
                <a:gd name="T35" fmla="*/ 176 h 310"/>
                <a:gd name="T36" fmla="*/ 79 w 361"/>
                <a:gd name="T37" fmla="*/ 176 h 310"/>
                <a:gd name="T38" fmla="*/ 79 w 361"/>
                <a:gd name="T39" fmla="*/ 155 h 310"/>
                <a:gd name="T40" fmla="*/ 134 w 361"/>
                <a:gd name="T41" fmla="*/ 84 h 310"/>
                <a:gd name="T42" fmla="*/ 141 w 361"/>
                <a:gd name="T43" fmla="*/ 70 h 310"/>
                <a:gd name="T44" fmla="*/ 165 w 361"/>
                <a:gd name="T45" fmla="*/ 56 h 310"/>
                <a:gd name="T46" fmla="*/ 173 w 361"/>
                <a:gd name="T47" fmla="*/ 49 h 310"/>
                <a:gd name="T48" fmla="*/ 196 w 361"/>
                <a:gd name="T49" fmla="*/ 35 h 310"/>
                <a:gd name="T50" fmla="*/ 204 w 361"/>
                <a:gd name="T51" fmla="*/ 28 h 310"/>
                <a:gd name="T52" fmla="*/ 243 w 361"/>
                <a:gd name="T53" fmla="*/ 21 h 310"/>
                <a:gd name="T54" fmla="*/ 275 w 361"/>
                <a:gd name="T55" fmla="*/ 0 h 310"/>
                <a:gd name="T56" fmla="*/ 306 w 361"/>
                <a:gd name="T57" fmla="*/ 0 h 310"/>
                <a:gd name="T58" fmla="*/ 345 w 361"/>
                <a:gd name="T59" fmla="*/ 7 h 310"/>
                <a:gd name="T60" fmla="*/ 361 w 361"/>
                <a:gd name="T61" fmla="*/ 21 h 310"/>
                <a:gd name="T62" fmla="*/ 361 w 361"/>
                <a:gd name="T63" fmla="*/ 21 h 310"/>
                <a:gd name="T64" fmla="*/ 361 w 361"/>
                <a:gd name="T65" fmla="*/ 21 h 31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61" h="310">
                  <a:moveTo>
                    <a:pt x="361" y="21"/>
                  </a:moveTo>
                  <a:lnTo>
                    <a:pt x="345" y="42"/>
                  </a:lnTo>
                  <a:lnTo>
                    <a:pt x="322" y="28"/>
                  </a:lnTo>
                  <a:lnTo>
                    <a:pt x="298" y="49"/>
                  </a:lnTo>
                  <a:lnTo>
                    <a:pt x="243" y="49"/>
                  </a:lnTo>
                  <a:lnTo>
                    <a:pt x="236" y="49"/>
                  </a:lnTo>
                  <a:lnTo>
                    <a:pt x="204" y="63"/>
                  </a:lnTo>
                  <a:lnTo>
                    <a:pt x="149" y="113"/>
                  </a:lnTo>
                  <a:lnTo>
                    <a:pt x="134" y="155"/>
                  </a:lnTo>
                  <a:lnTo>
                    <a:pt x="110" y="162"/>
                  </a:lnTo>
                  <a:lnTo>
                    <a:pt x="118" y="254"/>
                  </a:lnTo>
                  <a:lnTo>
                    <a:pt x="87" y="275"/>
                  </a:lnTo>
                  <a:lnTo>
                    <a:pt x="79" y="282"/>
                  </a:lnTo>
                  <a:lnTo>
                    <a:pt x="47" y="310"/>
                  </a:lnTo>
                  <a:lnTo>
                    <a:pt x="16" y="303"/>
                  </a:lnTo>
                  <a:lnTo>
                    <a:pt x="16" y="289"/>
                  </a:lnTo>
                  <a:lnTo>
                    <a:pt x="0" y="219"/>
                  </a:lnTo>
                  <a:lnTo>
                    <a:pt x="55" y="176"/>
                  </a:lnTo>
                  <a:lnTo>
                    <a:pt x="79" y="176"/>
                  </a:lnTo>
                  <a:lnTo>
                    <a:pt x="79" y="155"/>
                  </a:lnTo>
                  <a:lnTo>
                    <a:pt x="134" y="84"/>
                  </a:lnTo>
                  <a:lnTo>
                    <a:pt x="141" y="70"/>
                  </a:lnTo>
                  <a:lnTo>
                    <a:pt x="165" y="56"/>
                  </a:lnTo>
                  <a:lnTo>
                    <a:pt x="173" y="49"/>
                  </a:lnTo>
                  <a:lnTo>
                    <a:pt x="196" y="35"/>
                  </a:lnTo>
                  <a:lnTo>
                    <a:pt x="204" y="28"/>
                  </a:lnTo>
                  <a:lnTo>
                    <a:pt x="243" y="21"/>
                  </a:lnTo>
                  <a:lnTo>
                    <a:pt x="275" y="0"/>
                  </a:lnTo>
                  <a:lnTo>
                    <a:pt x="306" y="0"/>
                  </a:lnTo>
                  <a:lnTo>
                    <a:pt x="345" y="7"/>
                  </a:lnTo>
                  <a:lnTo>
                    <a:pt x="361" y="21"/>
                  </a:lnTo>
                  <a:close/>
                </a:path>
              </a:pathLst>
            </a:custGeom>
            <a:solidFill>
              <a:srgbClr val="FFFFFF"/>
            </a:solidFill>
            <a:ln w="6350">
              <a:solidFill>
                <a:srgbClr val="272525"/>
              </a:solidFill>
              <a:prstDash val="solid"/>
              <a:round/>
              <a:headEnd/>
              <a:tailEnd/>
            </a:ln>
          </p:spPr>
          <p:txBody>
            <a:bodyPr/>
            <a:lstStyle/>
            <a:p>
              <a:endParaRPr lang="en-US"/>
            </a:p>
          </p:txBody>
        </p:sp>
        <p:sp>
          <p:nvSpPr>
            <p:cNvPr id="4289" name="Freeform 187"/>
            <p:cNvSpPr>
              <a:spLocks/>
            </p:cNvSpPr>
            <p:nvPr/>
          </p:nvSpPr>
          <p:spPr bwMode="auto">
            <a:xfrm>
              <a:off x="4810" y="2680"/>
              <a:ext cx="102" cy="123"/>
            </a:xfrm>
            <a:custGeom>
              <a:avLst/>
              <a:gdLst>
                <a:gd name="T0" fmla="*/ 6 w 102"/>
                <a:gd name="T1" fmla="*/ 0 h 123"/>
                <a:gd name="T2" fmla="*/ 32 w 102"/>
                <a:gd name="T3" fmla="*/ 17 h 123"/>
                <a:gd name="T4" fmla="*/ 79 w 102"/>
                <a:gd name="T5" fmla="*/ 24 h 123"/>
                <a:gd name="T6" fmla="*/ 86 w 102"/>
                <a:gd name="T7" fmla="*/ 38 h 123"/>
                <a:gd name="T8" fmla="*/ 94 w 102"/>
                <a:gd name="T9" fmla="*/ 81 h 123"/>
                <a:gd name="T10" fmla="*/ 94 w 102"/>
                <a:gd name="T11" fmla="*/ 95 h 123"/>
                <a:gd name="T12" fmla="*/ 102 w 102"/>
                <a:gd name="T13" fmla="*/ 109 h 123"/>
                <a:gd name="T14" fmla="*/ 102 w 102"/>
                <a:gd name="T15" fmla="*/ 123 h 123"/>
                <a:gd name="T16" fmla="*/ 86 w 102"/>
                <a:gd name="T17" fmla="*/ 116 h 123"/>
                <a:gd name="T18" fmla="*/ 63 w 102"/>
                <a:gd name="T19" fmla="*/ 109 h 123"/>
                <a:gd name="T20" fmla="*/ 39 w 102"/>
                <a:gd name="T21" fmla="*/ 74 h 123"/>
                <a:gd name="T22" fmla="*/ 0 w 102"/>
                <a:gd name="T23" fmla="*/ 31 h 123"/>
                <a:gd name="T24" fmla="*/ 8 w 102"/>
                <a:gd name="T25" fmla="*/ 31 h 123"/>
                <a:gd name="T26" fmla="*/ 6 w 102"/>
                <a:gd name="T27" fmla="*/ 0 h 123"/>
                <a:gd name="T28" fmla="*/ 6 w 102"/>
                <a:gd name="T29" fmla="*/ 0 h 12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02" h="123">
                  <a:moveTo>
                    <a:pt x="6" y="0"/>
                  </a:moveTo>
                  <a:lnTo>
                    <a:pt x="32" y="17"/>
                  </a:lnTo>
                  <a:lnTo>
                    <a:pt x="79" y="24"/>
                  </a:lnTo>
                  <a:lnTo>
                    <a:pt x="86" y="38"/>
                  </a:lnTo>
                  <a:lnTo>
                    <a:pt x="94" y="81"/>
                  </a:lnTo>
                  <a:lnTo>
                    <a:pt x="94" y="95"/>
                  </a:lnTo>
                  <a:lnTo>
                    <a:pt x="102" y="109"/>
                  </a:lnTo>
                  <a:lnTo>
                    <a:pt x="102" y="123"/>
                  </a:lnTo>
                  <a:lnTo>
                    <a:pt x="86" y="116"/>
                  </a:lnTo>
                  <a:lnTo>
                    <a:pt x="63" y="109"/>
                  </a:lnTo>
                  <a:lnTo>
                    <a:pt x="39" y="74"/>
                  </a:lnTo>
                  <a:lnTo>
                    <a:pt x="0" y="31"/>
                  </a:lnTo>
                  <a:lnTo>
                    <a:pt x="8" y="31"/>
                  </a:lnTo>
                  <a:lnTo>
                    <a:pt x="6" y="0"/>
                  </a:lnTo>
                  <a:close/>
                </a:path>
              </a:pathLst>
            </a:custGeom>
            <a:solidFill>
              <a:srgbClr val="ED1C24"/>
            </a:solidFill>
            <a:ln w="6350">
              <a:solidFill>
                <a:srgbClr val="272525"/>
              </a:solidFill>
              <a:prstDash val="solid"/>
              <a:round/>
              <a:headEnd/>
              <a:tailEnd/>
            </a:ln>
          </p:spPr>
          <p:txBody>
            <a:bodyPr/>
            <a:lstStyle/>
            <a:p>
              <a:endParaRPr lang="en-US"/>
            </a:p>
          </p:txBody>
        </p:sp>
        <p:sp>
          <p:nvSpPr>
            <p:cNvPr id="4290" name="Freeform 188"/>
            <p:cNvSpPr>
              <a:spLocks/>
            </p:cNvSpPr>
            <p:nvPr/>
          </p:nvSpPr>
          <p:spPr bwMode="auto">
            <a:xfrm>
              <a:off x="5030" y="2676"/>
              <a:ext cx="196" cy="134"/>
            </a:xfrm>
            <a:custGeom>
              <a:avLst/>
              <a:gdLst>
                <a:gd name="T0" fmla="*/ 0 w 196"/>
                <a:gd name="T1" fmla="*/ 120 h 134"/>
                <a:gd name="T2" fmla="*/ 23 w 196"/>
                <a:gd name="T3" fmla="*/ 120 h 134"/>
                <a:gd name="T4" fmla="*/ 62 w 196"/>
                <a:gd name="T5" fmla="*/ 85 h 134"/>
                <a:gd name="T6" fmla="*/ 102 w 196"/>
                <a:gd name="T7" fmla="*/ 57 h 134"/>
                <a:gd name="T8" fmla="*/ 133 w 196"/>
                <a:gd name="T9" fmla="*/ 64 h 134"/>
                <a:gd name="T10" fmla="*/ 133 w 196"/>
                <a:gd name="T11" fmla="*/ 42 h 134"/>
                <a:gd name="T12" fmla="*/ 117 w 196"/>
                <a:gd name="T13" fmla="*/ 35 h 134"/>
                <a:gd name="T14" fmla="*/ 117 w 196"/>
                <a:gd name="T15" fmla="*/ 35 h 134"/>
                <a:gd name="T16" fmla="*/ 149 w 196"/>
                <a:gd name="T17" fmla="*/ 0 h 134"/>
                <a:gd name="T18" fmla="*/ 196 w 196"/>
                <a:gd name="T19" fmla="*/ 35 h 134"/>
                <a:gd name="T20" fmla="*/ 188 w 196"/>
                <a:gd name="T21" fmla="*/ 49 h 134"/>
                <a:gd name="T22" fmla="*/ 164 w 196"/>
                <a:gd name="T23" fmla="*/ 71 h 134"/>
                <a:gd name="T24" fmla="*/ 149 w 196"/>
                <a:gd name="T25" fmla="*/ 71 h 134"/>
                <a:gd name="T26" fmla="*/ 102 w 196"/>
                <a:gd name="T27" fmla="*/ 127 h 134"/>
                <a:gd name="T28" fmla="*/ 15 w 196"/>
                <a:gd name="T29" fmla="*/ 134 h 134"/>
                <a:gd name="T30" fmla="*/ 0 w 196"/>
                <a:gd name="T31" fmla="*/ 127 h 134"/>
                <a:gd name="T32" fmla="*/ 0 w 196"/>
                <a:gd name="T33" fmla="*/ 120 h 134"/>
                <a:gd name="T34" fmla="*/ 0 w 196"/>
                <a:gd name="T35" fmla="*/ 120 h 134"/>
                <a:gd name="T36" fmla="*/ 0 w 196"/>
                <a:gd name="T37" fmla="*/ 120 h 13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96" h="134">
                  <a:moveTo>
                    <a:pt x="0" y="120"/>
                  </a:moveTo>
                  <a:lnTo>
                    <a:pt x="23" y="120"/>
                  </a:lnTo>
                  <a:lnTo>
                    <a:pt x="62" y="85"/>
                  </a:lnTo>
                  <a:lnTo>
                    <a:pt x="102" y="57"/>
                  </a:lnTo>
                  <a:lnTo>
                    <a:pt x="133" y="64"/>
                  </a:lnTo>
                  <a:lnTo>
                    <a:pt x="133" y="42"/>
                  </a:lnTo>
                  <a:lnTo>
                    <a:pt x="117" y="35"/>
                  </a:lnTo>
                  <a:lnTo>
                    <a:pt x="149" y="0"/>
                  </a:lnTo>
                  <a:lnTo>
                    <a:pt x="196" y="35"/>
                  </a:lnTo>
                  <a:lnTo>
                    <a:pt x="188" y="49"/>
                  </a:lnTo>
                  <a:lnTo>
                    <a:pt x="164" y="71"/>
                  </a:lnTo>
                  <a:lnTo>
                    <a:pt x="149" y="71"/>
                  </a:lnTo>
                  <a:lnTo>
                    <a:pt x="102" y="127"/>
                  </a:lnTo>
                  <a:lnTo>
                    <a:pt x="15" y="134"/>
                  </a:lnTo>
                  <a:lnTo>
                    <a:pt x="0" y="127"/>
                  </a:lnTo>
                  <a:lnTo>
                    <a:pt x="0" y="120"/>
                  </a:lnTo>
                  <a:close/>
                </a:path>
              </a:pathLst>
            </a:custGeom>
            <a:solidFill>
              <a:srgbClr val="FFFFFF"/>
            </a:solidFill>
            <a:ln w="6350">
              <a:solidFill>
                <a:srgbClr val="272525"/>
              </a:solidFill>
              <a:prstDash val="solid"/>
              <a:round/>
              <a:headEnd/>
              <a:tailEnd/>
            </a:ln>
          </p:spPr>
          <p:txBody>
            <a:bodyPr/>
            <a:lstStyle/>
            <a:p>
              <a:endParaRPr lang="en-US"/>
            </a:p>
          </p:txBody>
        </p:sp>
        <p:sp>
          <p:nvSpPr>
            <p:cNvPr id="4291" name="Freeform 189"/>
            <p:cNvSpPr>
              <a:spLocks/>
            </p:cNvSpPr>
            <p:nvPr/>
          </p:nvSpPr>
          <p:spPr bwMode="auto">
            <a:xfrm>
              <a:off x="4983" y="3135"/>
              <a:ext cx="799" cy="741"/>
            </a:xfrm>
            <a:custGeom>
              <a:avLst/>
              <a:gdLst>
                <a:gd name="T0" fmla="*/ 705 w 799"/>
                <a:gd name="T1" fmla="*/ 7 h 741"/>
                <a:gd name="T2" fmla="*/ 713 w 799"/>
                <a:gd name="T3" fmla="*/ 92 h 741"/>
                <a:gd name="T4" fmla="*/ 737 w 799"/>
                <a:gd name="T5" fmla="*/ 99 h 741"/>
                <a:gd name="T6" fmla="*/ 737 w 799"/>
                <a:gd name="T7" fmla="*/ 212 h 741"/>
                <a:gd name="T8" fmla="*/ 776 w 799"/>
                <a:gd name="T9" fmla="*/ 247 h 741"/>
                <a:gd name="T10" fmla="*/ 776 w 799"/>
                <a:gd name="T11" fmla="*/ 310 h 741"/>
                <a:gd name="T12" fmla="*/ 791 w 799"/>
                <a:gd name="T13" fmla="*/ 332 h 741"/>
                <a:gd name="T14" fmla="*/ 791 w 799"/>
                <a:gd name="T15" fmla="*/ 353 h 741"/>
                <a:gd name="T16" fmla="*/ 799 w 799"/>
                <a:gd name="T17" fmla="*/ 416 h 741"/>
                <a:gd name="T18" fmla="*/ 791 w 799"/>
                <a:gd name="T19" fmla="*/ 459 h 741"/>
                <a:gd name="T20" fmla="*/ 784 w 799"/>
                <a:gd name="T21" fmla="*/ 501 h 741"/>
                <a:gd name="T22" fmla="*/ 713 w 799"/>
                <a:gd name="T23" fmla="*/ 593 h 741"/>
                <a:gd name="T24" fmla="*/ 689 w 799"/>
                <a:gd name="T25" fmla="*/ 600 h 741"/>
                <a:gd name="T26" fmla="*/ 588 w 799"/>
                <a:gd name="T27" fmla="*/ 720 h 741"/>
                <a:gd name="T28" fmla="*/ 509 w 799"/>
                <a:gd name="T29" fmla="*/ 741 h 741"/>
                <a:gd name="T30" fmla="*/ 494 w 799"/>
                <a:gd name="T31" fmla="*/ 720 h 741"/>
                <a:gd name="T32" fmla="*/ 478 w 799"/>
                <a:gd name="T33" fmla="*/ 734 h 741"/>
                <a:gd name="T34" fmla="*/ 423 w 799"/>
                <a:gd name="T35" fmla="*/ 685 h 741"/>
                <a:gd name="T36" fmla="*/ 439 w 799"/>
                <a:gd name="T37" fmla="*/ 670 h 741"/>
                <a:gd name="T38" fmla="*/ 446 w 799"/>
                <a:gd name="T39" fmla="*/ 607 h 741"/>
                <a:gd name="T40" fmla="*/ 423 w 799"/>
                <a:gd name="T41" fmla="*/ 635 h 741"/>
                <a:gd name="T42" fmla="*/ 399 w 799"/>
                <a:gd name="T43" fmla="*/ 635 h 741"/>
                <a:gd name="T44" fmla="*/ 439 w 799"/>
                <a:gd name="T45" fmla="*/ 579 h 741"/>
                <a:gd name="T46" fmla="*/ 376 w 799"/>
                <a:gd name="T47" fmla="*/ 614 h 741"/>
                <a:gd name="T48" fmla="*/ 376 w 799"/>
                <a:gd name="T49" fmla="*/ 558 h 741"/>
                <a:gd name="T50" fmla="*/ 321 w 799"/>
                <a:gd name="T51" fmla="*/ 536 h 741"/>
                <a:gd name="T52" fmla="*/ 235 w 799"/>
                <a:gd name="T53" fmla="*/ 543 h 741"/>
                <a:gd name="T54" fmla="*/ 156 w 799"/>
                <a:gd name="T55" fmla="*/ 579 h 741"/>
                <a:gd name="T56" fmla="*/ 86 w 799"/>
                <a:gd name="T57" fmla="*/ 579 h 741"/>
                <a:gd name="T58" fmla="*/ 31 w 799"/>
                <a:gd name="T59" fmla="*/ 593 h 741"/>
                <a:gd name="T60" fmla="*/ 0 w 799"/>
                <a:gd name="T61" fmla="*/ 572 h 741"/>
                <a:gd name="T62" fmla="*/ 31 w 799"/>
                <a:gd name="T63" fmla="*/ 536 h 741"/>
                <a:gd name="T64" fmla="*/ 47 w 799"/>
                <a:gd name="T65" fmla="*/ 459 h 741"/>
                <a:gd name="T66" fmla="*/ 31 w 799"/>
                <a:gd name="T67" fmla="*/ 395 h 741"/>
                <a:gd name="T68" fmla="*/ 39 w 799"/>
                <a:gd name="T69" fmla="*/ 374 h 741"/>
                <a:gd name="T70" fmla="*/ 55 w 799"/>
                <a:gd name="T71" fmla="*/ 374 h 741"/>
                <a:gd name="T72" fmla="*/ 47 w 799"/>
                <a:gd name="T73" fmla="*/ 346 h 741"/>
                <a:gd name="T74" fmla="*/ 78 w 799"/>
                <a:gd name="T75" fmla="*/ 261 h 741"/>
                <a:gd name="T76" fmla="*/ 86 w 799"/>
                <a:gd name="T77" fmla="*/ 261 h 741"/>
                <a:gd name="T78" fmla="*/ 211 w 799"/>
                <a:gd name="T79" fmla="*/ 205 h 741"/>
                <a:gd name="T80" fmla="*/ 235 w 799"/>
                <a:gd name="T81" fmla="*/ 205 h 741"/>
                <a:gd name="T82" fmla="*/ 368 w 799"/>
                <a:gd name="T83" fmla="*/ 70 h 741"/>
                <a:gd name="T84" fmla="*/ 423 w 799"/>
                <a:gd name="T85" fmla="*/ 92 h 741"/>
                <a:gd name="T86" fmla="*/ 470 w 799"/>
                <a:gd name="T87" fmla="*/ 28 h 741"/>
                <a:gd name="T88" fmla="*/ 501 w 799"/>
                <a:gd name="T89" fmla="*/ 21 h 741"/>
                <a:gd name="T90" fmla="*/ 509 w 799"/>
                <a:gd name="T91" fmla="*/ 7 h 741"/>
                <a:gd name="T92" fmla="*/ 588 w 799"/>
                <a:gd name="T93" fmla="*/ 28 h 741"/>
                <a:gd name="T94" fmla="*/ 548 w 799"/>
                <a:gd name="T95" fmla="*/ 99 h 741"/>
                <a:gd name="T96" fmla="*/ 627 w 799"/>
                <a:gd name="T97" fmla="*/ 162 h 741"/>
                <a:gd name="T98" fmla="*/ 642 w 799"/>
                <a:gd name="T99" fmla="*/ 162 h 741"/>
                <a:gd name="T100" fmla="*/ 689 w 799"/>
                <a:gd name="T101" fmla="*/ 0 h 741"/>
                <a:gd name="T102" fmla="*/ 705 w 799"/>
                <a:gd name="T103" fmla="*/ 7 h 741"/>
                <a:gd name="T104" fmla="*/ 705 w 799"/>
                <a:gd name="T105" fmla="*/ 7 h 741"/>
                <a:gd name="T106" fmla="*/ 705 w 799"/>
                <a:gd name="T107" fmla="*/ 7 h 74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799" h="741">
                  <a:moveTo>
                    <a:pt x="705" y="7"/>
                  </a:moveTo>
                  <a:lnTo>
                    <a:pt x="713" y="92"/>
                  </a:lnTo>
                  <a:lnTo>
                    <a:pt x="737" y="99"/>
                  </a:lnTo>
                  <a:lnTo>
                    <a:pt x="737" y="212"/>
                  </a:lnTo>
                  <a:lnTo>
                    <a:pt x="776" y="247"/>
                  </a:lnTo>
                  <a:lnTo>
                    <a:pt x="776" y="310"/>
                  </a:lnTo>
                  <a:lnTo>
                    <a:pt x="791" y="332"/>
                  </a:lnTo>
                  <a:lnTo>
                    <a:pt x="791" y="353"/>
                  </a:lnTo>
                  <a:lnTo>
                    <a:pt x="799" y="416"/>
                  </a:lnTo>
                  <a:lnTo>
                    <a:pt x="791" y="459"/>
                  </a:lnTo>
                  <a:lnTo>
                    <a:pt x="784" y="501"/>
                  </a:lnTo>
                  <a:lnTo>
                    <a:pt x="713" y="593"/>
                  </a:lnTo>
                  <a:lnTo>
                    <a:pt x="689" y="600"/>
                  </a:lnTo>
                  <a:lnTo>
                    <a:pt x="588" y="720"/>
                  </a:lnTo>
                  <a:lnTo>
                    <a:pt x="509" y="741"/>
                  </a:lnTo>
                  <a:lnTo>
                    <a:pt x="494" y="720"/>
                  </a:lnTo>
                  <a:lnTo>
                    <a:pt x="478" y="734"/>
                  </a:lnTo>
                  <a:lnTo>
                    <a:pt x="423" y="685"/>
                  </a:lnTo>
                  <a:lnTo>
                    <a:pt x="439" y="670"/>
                  </a:lnTo>
                  <a:lnTo>
                    <a:pt x="446" y="607"/>
                  </a:lnTo>
                  <a:lnTo>
                    <a:pt x="423" y="635"/>
                  </a:lnTo>
                  <a:lnTo>
                    <a:pt x="399" y="635"/>
                  </a:lnTo>
                  <a:lnTo>
                    <a:pt x="439" y="579"/>
                  </a:lnTo>
                  <a:lnTo>
                    <a:pt x="376" y="614"/>
                  </a:lnTo>
                  <a:lnTo>
                    <a:pt x="376" y="558"/>
                  </a:lnTo>
                  <a:lnTo>
                    <a:pt x="321" y="536"/>
                  </a:lnTo>
                  <a:lnTo>
                    <a:pt x="235" y="543"/>
                  </a:lnTo>
                  <a:lnTo>
                    <a:pt x="156" y="579"/>
                  </a:lnTo>
                  <a:lnTo>
                    <a:pt x="86" y="579"/>
                  </a:lnTo>
                  <a:lnTo>
                    <a:pt x="31" y="593"/>
                  </a:lnTo>
                  <a:lnTo>
                    <a:pt x="0" y="572"/>
                  </a:lnTo>
                  <a:lnTo>
                    <a:pt x="31" y="536"/>
                  </a:lnTo>
                  <a:lnTo>
                    <a:pt x="47" y="459"/>
                  </a:lnTo>
                  <a:lnTo>
                    <a:pt x="31" y="395"/>
                  </a:lnTo>
                  <a:lnTo>
                    <a:pt x="39" y="374"/>
                  </a:lnTo>
                  <a:lnTo>
                    <a:pt x="55" y="374"/>
                  </a:lnTo>
                  <a:lnTo>
                    <a:pt x="47" y="346"/>
                  </a:lnTo>
                  <a:lnTo>
                    <a:pt x="78" y="261"/>
                  </a:lnTo>
                  <a:lnTo>
                    <a:pt x="86" y="261"/>
                  </a:lnTo>
                  <a:lnTo>
                    <a:pt x="211" y="205"/>
                  </a:lnTo>
                  <a:lnTo>
                    <a:pt x="235" y="205"/>
                  </a:lnTo>
                  <a:lnTo>
                    <a:pt x="368" y="70"/>
                  </a:lnTo>
                  <a:lnTo>
                    <a:pt x="423" y="92"/>
                  </a:lnTo>
                  <a:lnTo>
                    <a:pt x="470" y="28"/>
                  </a:lnTo>
                  <a:lnTo>
                    <a:pt x="501" y="21"/>
                  </a:lnTo>
                  <a:lnTo>
                    <a:pt x="509" y="7"/>
                  </a:lnTo>
                  <a:lnTo>
                    <a:pt x="588" y="28"/>
                  </a:lnTo>
                  <a:lnTo>
                    <a:pt x="548" y="99"/>
                  </a:lnTo>
                  <a:lnTo>
                    <a:pt x="627" y="162"/>
                  </a:lnTo>
                  <a:lnTo>
                    <a:pt x="642" y="162"/>
                  </a:lnTo>
                  <a:lnTo>
                    <a:pt x="689" y="0"/>
                  </a:lnTo>
                  <a:lnTo>
                    <a:pt x="705" y="7"/>
                  </a:lnTo>
                  <a:close/>
                </a:path>
              </a:pathLst>
            </a:custGeom>
            <a:solidFill>
              <a:srgbClr val="ED1C24"/>
            </a:solidFill>
            <a:ln w="6350">
              <a:solidFill>
                <a:srgbClr val="272525"/>
              </a:solidFill>
              <a:prstDash val="solid"/>
              <a:round/>
              <a:headEnd/>
              <a:tailEnd/>
            </a:ln>
          </p:spPr>
          <p:txBody>
            <a:bodyPr/>
            <a:lstStyle/>
            <a:p>
              <a:endParaRPr lang="en-US"/>
            </a:p>
          </p:txBody>
        </p:sp>
        <p:sp>
          <p:nvSpPr>
            <p:cNvPr id="4292" name="Freeform 190"/>
            <p:cNvSpPr>
              <a:spLocks/>
            </p:cNvSpPr>
            <p:nvPr/>
          </p:nvSpPr>
          <p:spPr bwMode="auto">
            <a:xfrm>
              <a:off x="5422" y="3915"/>
              <a:ext cx="62" cy="74"/>
            </a:xfrm>
            <a:custGeom>
              <a:avLst/>
              <a:gdLst>
                <a:gd name="T0" fmla="*/ 29 w 62"/>
                <a:gd name="T1" fmla="*/ 0 h 74"/>
                <a:gd name="T2" fmla="*/ 39 w 62"/>
                <a:gd name="T3" fmla="*/ 17 h 74"/>
                <a:gd name="T4" fmla="*/ 62 w 62"/>
                <a:gd name="T5" fmla="*/ 17 h 74"/>
                <a:gd name="T6" fmla="*/ 62 w 62"/>
                <a:gd name="T7" fmla="*/ 46 h 74"/>
                <a:gd name="T8" fmla="*/ 31 w 62"/>
                <a:gd name="T9" fmla="*/ 67 h 74"/>
                <a:gd name="T10" fmla="*/ 15 w 62"/>
                <a:gd name="T11" fmla="*/ 74 h 74"/>
                <a:gd name="T12" fmla="*/ 0 w 62"/>
                <a:gd name="T13" fmla="*/ 60 h 74"/>
                <a:gd name="T14" fmla="*/ 7 w 62"/>
                <a:gd name="T15" fmla="*/ 39 h 74"/>
                <a:gd name="T16" fmla="*/ 15 w 62"/>
                <a:gd name="T17" fmla="*/ 10 h 74"/>
                <a:gd name="T18" fmla="*/ 29 w 62"/>
                <a:gd name="T19" fmla="*/ 0 h 74"/>
                <a:gd name="T20" fmla="*/ 29 w 62"/>
                <a:gd name="T21" fmla="*/ 0 h 7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2" h="74">
                  <a:moveTo>
                    <a:pt x="29" y="0"/>
                  </a:moveTo>
                  <a:lnTo>
                    <a:pt x="39" y="17"/>
                  </a:lnTo>
                  <a:lnTo>
                    <a:pt x="62" y="17"/>
                  </a:lnTo>
                  <a:lnTo>
                    <a:pt x="62" y="46"/>
                  </a:lnTo>
                  <a:lnTo>
                    <a:pt x="31" y="67"/>
                  </a:lnTo>
                  <a:lnTo>
                    <a:pt x="15" y="74"/>
                  </a:lnTo>
                  <a:lnTo>
                    <a:pt x="0" y="60"/>
                  </a:lnTo>
                  <a:lnTo>
                    <a:pt x="7" y="39"/>
                  </a:lnTo>
                  <a:lnTo>
                    <a:pt x="15" y="10"/>
                  </a:lnTo>
                  <a:lnTo>
                    <a:pt x="29" y="0"/>
                  </a:lnTo>
                  <a:close/>
                </a:path>
              </a:pathLst>
            </a:custGeom>
            <a:solidFill>
              <a:srgbClr val="ED1C24"/>
            </a:solidFill>
            <a:ln w="6350">
              <a:solidFill>
                <a:srgbClr val="272525"/>
              </a:solidFill>
              <a:prstDash val="solid"/>
              <a:round/>
              <a:headEnd/>
              <a:tailEnd/>
            </a:ln>
          </p:spPr>
          <p:txBody>
            <a:bodyPr/>
            <a:lstStyle/>
            <a:p>
              <a:endParaRPr lang="en-US"/>
            </a:p>
          </p:txBody>
        </p:sp>
        <p:sp>
          <p:nvSpPr>
            <p:cNvPr id="4293" name="Freeform 191"/>
            <p:cNvSpPr>
              <a:spLocks/>
            </p:cNvSpPr>
            <p:nvPr/>
          </p:nvSpPr>
          <p:spPr bwMode="auto">
            <a:xfrm>
              <a:off x="5696" y="3975"/>
              <a:ext cx="196" cy="141"/>
            </a:xfrm>
            <a:custGeom>
              <a:avLst/>
              <a:gdLst>
                <a:gd name="T0" fmla="*/ 180 w 196"/>
                <a:gd name="T1" fmla="*/ 0 h 141"/>
                <a:gd name="T2" fmla="*/ 196 w 196"/>
                <a:gd name="T3" fmla="*/ 28 h 141"/>
                <a:gd name="T4" fmla="*/ 149 w 196"/>
                <a:gd name="T5" fmla="*/ 63 h 141"/>
                <a:gd name="T6" fmla="*/ 141 w 196"/>
                <a:gd name="T7" fmla="*/ 85 h 141"/>
                <a:gd name="T8" fmla="*/ 118 w 196"/>
                <a:gd name="T9" fmla="*/ 92 h 141"/>
                <a:gd name="T10" fmla="*/ 63 w 196"/>
                <a:gd name="T11" fmla="*/ 127 h 141"/>
                <a:gd name="T12" fmla="*/ 47 w 196"/>
                <a:gd name="T13" fmla="*/ 141 h 141"/>
                <a:gd name="T14" fmla="*/ 0 w 196"/>
                <a:gd name="T15" fmla="*/ 141 h 141"/>
                <a:gd name="T16" fmla="*/ 0 w 196"/>
                <a:gd name="T17" fmla="*/ 113 h 141"/>
                <a:gd name="T18" fmla="*/ 71 w 196"/>
                <a:gd name="T19" fmla="*/ 70 h 141"/>
                <a:gd name="T20" fmla="*/ 94 w 196"/>
                <a:gd name="T21" fmla="*/ 70 h 141"/>
                <a:gd name="T22" fmla="*/ 102 w 196"/>
                <a:gd name="T23" fmla="*/ 56 h 141"/>
                <a:gd name="T24" fmla="*/ 180 w 196"/>
                <a:gd name="T25" fmla="*/ 0 h 141"/>
                <a:gd name="T26" fmla="*/ 180 w 196"/>
                <a:gd name="T27" fmla="*/ 0 h 141"/>
                <a:gd name="T28" fmla="*/ 180 w 196"/>
                <a:gd name="T29" fmla="*/ 0 h 14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96" h="141">
                  <a:moveTo>
                    <a:pt x="180" y="0"/>
                  </a:moveTo>
                  <a:lnTo>
                    <a:pt x="196" y="28"/>
                  </a:lnTo>
                  <a:lnTo>
                    <a:pt x="149" y="63"/>
                  </a:lnTo>
                  <a:lnTo>
                    <a:pt x="141" y="85"/>
                  </a:lnTo>
                  <a:lnTo>
                    <a:pt x="118" y="92"/>
                  </a:lnTo>
                  <a:lnTo>
                    <a:pt x="63" y="127"/>
                  </a:lnTo>
                  <a:lnTo>
                    <a:pt x="47" y="141"/>
                  </a:lnTo>
                  <a:lnTo>
                    <a:pt x="0" y="141"/>
                  </a:lnTo>
                  <a:lnTo>
                    <a:pt x="0" y="113"/>
                  </a:lnTo>
                  <a:lnTo>
                    <a:pt x="71" y="70"/>
                  </a:lnTo>
                  <a:lnTo>
                    <a:pt x="94" y="70"/>
                  </a:lnTo>
                  <a:lnTo>
                    <a:pt x="102" y="56"/>
                  </a:lnTo>
                  <a:lnTo>
                    <a:pt x="180" y="0"/>
                  </a:lnTo>
                  <a:close/>
                </a:path>
              </a:pathLst>
            </a:custGeom>
            <a:solidFill>
              <a:srgbClr val="ED1C24"/>
            </a:solidFill>
            <a:ln w="6350">
              <a:solidFill>
                <a:srgbClr val="272525"/>
              </a:solidFill>
              <a:prstDash val="solid"/>
              <a:round/>
              <a:headEnd/>
              <a:tailEnd/>
            </a:ln>
          </p:spPr>
          <p:txBody>
            <a:bodyPr/>
            <a:lstStyle/>
            <a:p>
              <a:endParaRPr lang="en-US"/>
            </a:p>
          </p:txBody>
        </p:sp>
        <p:sp>
          <p:nvSpPr>
            <p:cNvPr id="4294" name="Freeform 192"/>
            <p:cNvSpPr>
              <a:spLocks/>
            </p:cNvSpPr>
            <p:nvPr/>
          </p:nvSpPr>
          <p:spPr bwMode="auto">
            <a:xfrm>
              <a:off x="5915" y="3820"/>
              <a:ext cx="110" cy="183"/>
            </a:xfrm>
            <a:custGeom>
              <a:avLst/>
              <a:gdLst>
                <a:gd name="T0" fmla="*/ 87 w 110"/>
                <a:gd name="T1" fmla="*/ 0 h 183"/>
                <a:gd name="T2" fmla="*/ 95 w 110"/>
                <a:gd name="T3" fmla="*/ 21 h 183"/>
                <a:gd name="T4" fmla="*/ 87 w 110"/>
                <a:gd name="T5" fmla="*/ 77 h 183"/>
                <a:gd name="T6" fmla="*/ 110 w 110"/>
                <a:gd name="T7" fmla="*/ 98 h 183"/>
                <a:gd name="T8" fmla="*/ 102 w 110"/>
                <a:gd name="T9" fmla="*/ 120 h 183"/>
                <a:gd name="T10" fmla="*/ 79 w 110"/>
                <a:gd name="T11" fmla="*/ 120 h 183"/>
                <a:gd name="T12" fmla="*/ 8 w 110"/>
                <a:gd name="T13" fmla="*/ 183 h 183"/>
                <a:gd name="T14" fmla="*/ 0 w 110"/>
                <a:gd name="T15" fmla="*/ 183 h 183"/>
                <a:gd name="T16" fmla="*/ 16 w 110"/>
                <a:gd name="T17" fmla="*/ 120 h 183"/>
                <a:gd name="T18" fmla="*/ 32 w 110"/>
                <a:gd name="T19" fmla="*/ 120 h 183"/>
                <a:gd name="T20" fmla="*/ 71 w 110"/>
                <a:gd name="T21" fmla="*/ 77 h 183"/>
                <a:gd name="T22" fmla="*/ 79 w 110"/>
                <a:gd name="T23" fmla="*/ 0 h 183"/>
                <a:gd name="T24" fmla="*/ 87 w 110"/>
                <a:gd name="T25" fmla="*/ 0 h 183"/>
                <a:gd name="T26" fmla="*/ 87 w 110"/>
                <a:gd name="T27" fmla="*/ 0 h 18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10" h="183">
                  <a:moveTo>
                    <a:pt x="87" y="0"/>
                  </a:moveTo>
                  <a:lnTo>
                    <a:pt x="95" y="21"/>
                  </a:lnTo>
                  <a:lnTo>
                    <a:pt x="87" y="77"/>
                  </a:lnTo>
                  <a:lnTo>
                    <a:pt x="110" y="98"/>
                  </a:lnTo>
                  <a:lnTo>
                    <a:pt x="102" y="120"/>
                  </a:lnTo>
                  <a:lnTo>
                    <a:pt x="79" y="120"/>
                  </a:lnTo>
                  <a:lnTo>
                    <a:pt x="8" y="183"/>
                  </a:lnTo>
                  <a:lnTo>
                    <a:pt x="0" y="183"/>
                  </a:lnTo>
                  <a:lnTo>
                    <a:pt x="16" y="120"/>
                  </a:lnTo>
                  <a:lnTo>
                    <a:pt x="32" y="120"/>
                  </a:lnTo>
                  <a:lnTo>
                    <a:pt x="71" y="77"/>
                  </a:lnTo>
                  <a:lnTo>
                    <a:pt x="79" y="0"/>
                  </a:lnTo>
                  <a:lnTo>
                    <a:pt x="87" y="0"/>
                  </a:lnTo>
                  <a:close/>
                </a:path>
              </a:pathLst>
            </a:custGeom>
            <a:solidFill>
              <a:srgbClr val="ED1C24"/>
            </a:solidFill>
            <a:ln w="6350">
              <a:solidFill>
                <a:srgbClr val="272525"/>
              </a:solidFill>
              <a:prstDash val="solid"/>
              <a:round/>
              <a:headEnd/>
              <a:tailEnd/>
            </a:ln>
          </p:spPr>
          <p:txBody>
            <a:bodyPr/>
            <a:lstStyle/>
            <a:p>
              <a:endParaRPr lang="en-US"/>
            </a:p>
          </p:txBody>
        </p:sp>
        <p:sp>
          <p:nvSpPr>
            <p:cNvPr id="4295" name="Freeform 193"/>
            <p:cNvSpPr>
              <a:spLocks/>
            </p:cNvSpPr>
            <p:nvPr/>
          </p:nvSpPr>
          <p:spPr bwMode="auto">
            <a:xfrm>
              <a:off x="5281" y="1758"/>
              <a:ext cx="156" cy="198"/>
            </a:xfrm>
            <a:custGeom>
              <a:avLst/>
              <a:gdLst>
                <a:gd name="T0" fmla="*/ 78 w 156"/>
                <a:gd name="T1" fmla="*/ 0 h 198"/>
                <a:gd name="T2" fmla="*/ 117 w 156"/>
                <a:gd name="T3" fmla="*/ 36 h 198"/>
                <a:gd name="T4" fmla="*/ 141 w 156"/>
                <a:gd name="T5" fmla="*/ 85 h 198"/>
                <a:gd name="T6" fmla="*/ 133 w 156"/>
                <a:gd name="T7" fmla="*/ 92 h 198"/>
                <a:gd name="T8" fmla="*/ 133 w 156"/>
                <a:gd name="T9" fmla="*/ 99 h 198"/>
                <a:gd name="T10" fmla="*/ 148 w 156"/>
                <a:gd name="T11" fmla="*/ 113 h 198"/>
                <a:gd name="T12" fmla="*/ 156 w 156"/>
                <a:gd name="T13" fmla="*/ 149 h 198"/>
                <a:gd name="T14" fmla="*/ 148 w 156"/>
                <a:gd name="T15" fmla="*/ 163 h 198"/>
                <a:gd name="T16" fmla="*/ 141 w 156"/>
                <a:gd name="T17" fmla="*/ 156 h 198"/>
                <a:gd name="T18" fmla="*/ 133 w 156"/>
                <a:gd name="T19" fmla="*/ 156 h 198"/>
                <a:gd name="T20" fmla="*/ 125 w 156"/>
                <a:gd name="T21" fmla="*/ 184 h 198"/>
                <a:gd name="T22" fmla="*/ 70 w 156"/>
                <a:gd name="T23" fmla="*/ 198 h 198"/>
                <a:gd name="T24" fmla="*/ 62 w 156"/>
                <a:gd name="T25" fmla="*/ 184 h 198"/>
                <a:gd name="T26" fmla="*/ 0 w 156"/>
                <a:gd name="T27" fmla="*/ 198 h 198"/>
                <a:gd name="T28" fmla="*/ 31 w 156"/>
                <a:gd name="T29" fmla="*/ 163 h 198"/>
                <a:gd name="T30" fmla="*/ 47 w 156"/>
                <a:gd name="T31" fmla="*/ 156 h 198"/>
                <a:gd name="T32" fmla="*/ 62 w 156"/>
                <a:gd name="T33" fmla="*/ 142 h 198"/>
                <a:gd name="T34" fmla="*/ 62 w 156"/>
                <a:gd name="T35" fmla="*/ 128 h 198"/>
                <a:gd name="T36" fmla="*/ 86 w 156"/>
                <a:gd name="T37" fmla="*/ 106 h 198"/>
                <a:gd name="T38" fmla="*/ 86 w 156"/>
                <a:gd name="T39" fmla="*/ 64 h 198"/>
                <a:gd name="T40" fmla="*/ 70 w 156"/>
                <a:gd name="T41" fmla="*/ 29 h 198"/>
                <a:gd name="T42" fmla="*/ 78 w 156"/>
                <a:gd name="T43" fmla="*/ 0 h 198"/>
                <a:gd name="T44" fmla="*/ 78 w 156"/>
                <a:gd name="T45" fmla="*/ 0 h 19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56" h="198">
                  <a:moveTo>
                    <a:pt x="78" y="0"/>
                  </a:moveTo>
                  <a:lnTo>
                    <a:pt x="117" y="36"/>
                  </a:lnTo>
                  <a:lnTo>
                    <a:pt x="141" y="85"/>
                  </a:lnTo>
                  <a:lnTo>
                    <a:pt x="133" y="92"/>
                  </a:lnTo>
                  <a:lnTo>
                    <a:pt x="133" y="99"/>
                  </a:lnTo>
                  <a:lnTo>
                    <a:pt x="148" y="113"/>
                  </a:lnTo>
                  <a:lnTo>
                    <a:pt x="156" y="149"/>
                  </a:lnTo>
                  <a:lnTo>
                    <a:pt x="148" y="163"/>
                  </a:lnTo>
                  <a:lnTo>
                    <a:pt x="141" y="156"/>
                  </a:lnTo>
                  <a:lnTo>
                    <a:pt x="133" y="156"/>
                  </a:lnTo>
                  <a:lnTo>
                    <a:pt x="125" y="184"/>
                  </a:lnTo>
                  <a:lnTo>
                    <a:pt x="70" y="198"/>
                  </a:lnTo>
                  <a:lnTo>
                    <a:pt x="62" y="184"/>
                  </a:lnTo>
                  <a:lnTo>
                    <a:pt x="0" y="198"/>
                  </a:lnTo>
                  <a:lnTo>
                    <a:pt x="31" y="163"/>
                  </a:lnTo>
                  <a:lnTo>
                    <a:pt x="47" y="156"/>
                  </a:lnTo>
                  <a:lnTo>
                    <a:pt x="62" y="142"/>
                  </a:lnTo>
                  <a:lnTo>
                    <a:pt x="62" y="128"/>
                  </a:lnTo>
                  <a:lnTo>
                    <a:pt x="86" y="106"/>
                  </a:lnTo>
                  <a:lnTo>
                    <a:pt x="86" y="64"/>
                  </a:lnTo>
                  <a:lnTo>
                    <a:pt x="70" y="29"/>
                  </a:lnTo>
                  <a:lnTo>
                    <a:pt x="78" y="0"/>
                  </a:lnTo>
                  <a:close/>
                </a:path>
              </a:pathLst>
            </a:custGeom>
            <a:solidFill>
              <a:srgbClr val="ED1C24"/>
            </a:solidFill>
            <a:ln w="6350">
              <a:solidFill>
                <a:srgbClr val="272525"/>
              </a:solidFill>
              <a:prstDash val="solid"/>
              <a:round/>
              <a:headEnd/>
              <a:tailEnd/>
            </a:ln>
          </p:spPr>
          <p:txBody>
            <a:bodyPr/>
            <a:lstStyle/>
            <a:p>
              <a:endParaRPr lang="en-US"/>
            </a:p>
          </p:txBody>
        </p:sp>
        <p:sp>
          <p:nvSpPr>
            <p:cNvPr id="4296" name="Freeform 194"/>
            <p:cNvSpPr>
              <a:spLocks/>
            </p:cNvSpPr>
            <p:nvPr/>
          </p:nvSpPr>
          <p:spPr bwMode="auto">
            <a:xfrm>
              <a:off x="5265" y="1977"/>
              <a:ext cx="55" cy="64"/>
            </a:xfrm>
            <a:custGeom>
              <a:avLst/>
              <a:gdLst>
                <a:gd name="T0" fmla="*/ 0 w 55"/>
                <a:gd name="T1" fmla="*/ 7 h 64"/>
                <a:gd name="T2" fmla="*/ 31 w 55"/>
                <a:gd name="T3" fmla="*/ 0 h 64"/>
                <a:gd name="T4" fmla="*/ 55 w 55"/>
                <a:gd name="T5" fmla="*/ 36 h 64"/>
                <a:gd name="T6" fmla="*/ 47 w 55"/>
                <a:gd name="T7" fmla="*/ 57 h 64"/>
                <a:gd name="T8" fmla="*/ 23 w 55"/>
                <a:gd name="T9" fmla="*/ 64 h 64"/>
                <a:gd name="T10" fmla="*/ 16 w 55"/>
                <a:gd name="T11" fmla="*/ 50 h 64"/>
                <a:gd name="T12" fmla="*/ 16 w 55"/>
                <a:gd name="T13" fmla="*/ 36 h 64"/>
                <a:gd name="T14" fmla="*/ 16 w 55"/>
                <a:gd name="T15" fmla="*/ 29 h 64"/>
                <a:gd name="T16" fmla="*/ 0 w 55"/>
                <a:gd name="T17" fmla="*/ 29 h 64"/>
                <a:gd name="T18" fmla="*/ 0 w 55"/>
                <a:gd name="T19" fmla="*/ 14 h 64"/>
                <a:gd name="T20" fmla="*/ 0 w 55"/>
                <a:gd name="T21" fmla="*/ 7 h 64"/>
                <a:gd name="T22" fmla="*/ 0 w 55"/>
                <a:gd name="T23" fmla="*/ 7 h 64"/>
                <a:gd name="T24" fmla="*/ 0 w 55"/>
                <a:gd name="T25" fmla="*/ 7 h 6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5" h="64">
                  <a:moveTo>
                    <a:pt x="0" y="7"/>
                  </a:moveTo>
                  <a:lnTo>
                    <a:pt x="31" y="0"/>
                  </a:lnTo>
                  <a:lnTo>
                    <a:pt x="55" y="36"/>
                  </a:lnTo>
                  <a:lnTo>
                    <a:pt x="47" y="57"/>
                  </a:lnTo>
                  <a:lnTo>
                    <a:pt x="23" y="64"/>
                  </a:lnTo>
                  <a:lnTo>
                    <a:pt x="16" y="50"/>
                  </a:lnTo>
                  <a:lnTo>
                    <a:pt x="16" y="36"/>
                  </a:lnTo>
                  <a:lnTo>
                    <a:pt x="16" y="29"/>
                  </a:lnTo>
                  <a:lnTo>
                    <a:pt x="0" y="29"/>
                  </a:lnTo>
                  <a:lnTo>
                    <a:pt x="0" y="14"/>
                  </a:lnTo>
                  <a:lnTo>
                    <a:pt x="0" y="7"/>
                  </a:lnTo>
                  <a:close/>
                </a:path>
              </a:pathLst>
            </a:custGeom>
            <a:solidFill>
              <a:srgbClr val="ED1C24"/>
            </a:solidFill>
            <a:ln w="6350">
              <a:solidFill>
                <a:srgbClr val="272525"/>
              </a:solidFill>
              <a:prstDash val="solid"/>
              <a:round/>
              <a:headEnd/>
              <a:tailEnd/>
            </a:ln>
          </p:spPr>
          <p:txBody>
            <a:bodyPr/>
            <a:lstStyle/>
            <a:p>
              <a:endParaRPr lang="en-US"/>
            </a:p>
          </p:txBody>
        </p:sp>
        <p:sp>
          <p:nvSpPr>
            <p:cNvPr id="4297" name="Freeform 195"/>
            <p:cNvSpPr>
              <a:spLocks/>
            </p:cNvSpPr>
            <p:nvPr/>
          </p:nvSpPr>
          <p:spPr bwMode="auto">
            <a:xfrm>
              <a:off x="5312" y="1963"/>
              <a:ext cx="23" cy="35"/>
            </a:xfrm>
            <a:custGeom>
              <a:avLst/>
              <a:gdLst>
                <a:gd name="T0" fmla="*/ 16 w 23"/>
                <a:gd name="T1" fmla="*/ 0 h 35"/>
                <a:gd name="T2" fmla="*/ 23 w 23"/>
                <a:gd name="T3" fmla="*/ 7 h 35"/>
                <a:gd name="T4" fmla="*/ 16 w 23"/>
                <a:gd name="T5" fmla="*/ 35 h 35"/>
                <a:gd name="T6" fmla="*/ 0 w 23"/>
                <a:gd name="T7" fmla="*/ 14 h 35"/>
                <a:gd name="T8" fmla="*/ 16 w 23"/>
                <a:gd name="T9" fmla="*/ 0 h 35"/>
                <a:gd name="T10" fmla="*/ 16 w 23"/>
                <a:gd name="T11" fmla="*/ 0 h 35"/>
                <a:gd name="T12" fmla="*/ 16 w 23"/>
                <a:gd name="T13" fmla="*/ 0 h 35"/>
                <a:gd name="T14" fmla="*/ 16 w 23"/>
                <a:gd name="T15" fmla="*/ 0 h 3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3" h="35">
                  <a:moveTo>
                    <a:pt x="16" y="0"/>
                  </a:moveTo>
                  <a:lnTo>
                    <a:pt x="23" y="7"/>
                  </a:lnTo>
                  <a:lnTo>
                    <a:pt x="16" y="35"/>
                  </a:lnTo>
                  <a:lnTo>
                    <a:pt x="0" y="14"/>
                  </a:lnTo>
                  <a:lnTo>
                    <a:pt x="16" y="0"/>
                  </a:lnTo>
                  <a:close/>
                </a:path>
              </a:pathLst>
            </a:custGeom>
            <a:solidFill>
              <a:srgbClr val="ED1C24"/>
            </a:solidFill>
            <a:ln w="6350">
              <a:solidFill>
                <a:srgbClr val="272525"/>
              </a:solidFill>
              <a:prstDash val="solid"/>
              <a:round/>
              <a:headEnd/>
              <a:tailEnd/>
            </a:ln>
          </p:spPr>
          <p:txBody>
            <a:bodyPr/>
            <a:lstStyle/>
            <a:p>
              <a:endParaRPr lang="en-US"/>
            </a:p>
          </p:txBody>
        </p:sp>
        <p:sp>
          <p:nvSpPr>
            <p:cNvPr id="4298" name="Freeform 196"/>
            <p:cNvSpPr>
              <a:spLocks/>
            </p:cNvSpPr>
            <p:nvPr/>
          </p:nvSpPr>
          <p:spPr bwMode="auto">
            <a:xfrm>
              <a:off x="5312" y="1667"/>
              <a:ext cx="86" cy="84"/>
            </a:xfrm>
            <a:custGeom>
              <a:avLst/>
              <a:gdLst>
                <a:gd name="T0" fmla="*/ 0 w 86"/>
                <a:gd name="T1" fmla="*/ 0 h 84"/>
                <a:gd name="T2" fmla="*/ 55 w 86"/>
                <a:gd name="T3" fmla="*/ 14 h 84"/>
                <a:gd name="T4" fmla="*/ 86 w 86"/>
                <a:gd name="T5" fmla="*/ 42 h 84"/>
                <a:gd name="T6" fmla="*/ 63 w 86"/>
                <a:gd name="T7" fmla="*/ 70 h 84"/>
                <a:gd name="T8" fmla="*/ 31 w 86"/>
                <a:gd name="T9" fmla="*/ 70 h 84"/>
                <a:gd name="T10" fmla="*/ 23 w 86"/>
                <a:gd name="T11" fmla="*/ 84 h 84"/>
                <a:gd name="T12" fmla="*/ 8 w 86"/>
                <a:gd name="T13" fmla="*/ 84 h 84"/>
                <a:gd name="T14" fmla="*/ 8 w 86"/>
                <a:gd name="T15" fmla="*/ 56 h 84"/>
                <a:gd name="T16" fmla="*/ 16 w 86"/>
                <a:gd name="T17" fmla="*/ 49 h 84"/>
                <a:gd name="T18" fmla="*/ 0 w 86"/>
                <a:gd name="T19" fmla="*/ 21 h 84"/>
                <a:gd name="T20" fmla="*/ 0 w 86"/>
                <a:gd name="T21" fmla="*/ 0 h 84"/>
                <a:gd name="T22" fmla="*/ 0 w 86"/>
                <a:gd name="T23" fmla="*/ 0 h 84"/>
                <a:gd name="T24" fmla="*/ 0 w 86"/>
                <a:gd name="T25" fmla="*/ 0 h 84"/>
                <a:gd name="T26" fmla="*/ 0 w 86"/>
                <a:gd name="T27" fmla="*/ 0 h 8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6" h="84">
                  <a:moveTo>
                    <a:pt x="0" y="0"/>
                  </a:moveTo>
                  <a:lnTo>
                    <a:pt x="55" y="14"/>
                  </a:lnTo>
                  <a:lnTo>
                    <a:pt x="86" y="42"/>
                  </a:lnTo>
                  <a:lnTo>
                    <a:pt x="63" y="70"/>
                  </a:lnTo>
                  <a:lnTo>
                    <a:pt x="31" y="70"/>
                  </a:lnTo>
                  <a:lnTo>
                    <a:pt x="23" y="84"/>
                  </a:lnTo>
                  <a:lnTo>
                    <a:pt x="8" y="84"/>
                  </a:lnTo>
                  <a:lnTo>
                    <a:pt x="8" y="56"/>
                  </a:lnTo>
                  <a:lnTo>
                    <a:pt x="16" y="49"/>
                  </a:lnTo>
                  <a:lnTo>
                    <a:pt x="0" y="21"/>
                  </a:lnTo>
                  <a:lnTo>
                    <a:pt x="0" y="0"/>
                  </a:lnTo>
                  <a:close/>
                </a:path>
              </a:pathLst>
            </a:custGeom>
            <a:solidFill>
              <a:srgbClr val="ED1C24"/>
            </a:solidFill>
            <a:ln w="6350">
              <a:solidFill>
                <a:srgbClr val="272525"/>
              </a:solidFill>
              <a:prstDash val="solid"/>
              <a:round/>
              <a:headEnd/>
              <a:tailEnd/>
            </a:ln>
          </p:spPr>
          <p:txBody>
            <a:bodyPr/>
            <a:lstStyle/>
            <a:p>
              <a:endParaRPr lang="en-US"/>
            </a:p>
          </p:txBody>
        </p:sp>
        <p:sp>
          <p:nvSpPr>
            <p:cNvPr id="4299" name="Freeform 197"/>
            <p:cNvSpPr>
              <a:spLocks/>
            </p:cNvSpPr>
            <p:nvPr/>
          </p:nvSpPr>
          <p:spPr bwMode="auto">
            <a:xfrm>
              <a:off x="2004" y="890"/>
              <a:ext cx="698" cy="544"/>
            </a:xfrm>
            <a:custGeom>
              <a:avLst/>
              <a:gdLst>
                <a:gd name="T0" fmla="*/ 603 w 698"/>
                <a:gd name="T1" fmla="*/ 0 h 544"/>
                <a:gd name="T2" fmla="*/ 502 w 698"/>
                <a:gd name="T3" fmla="*/ 43 h 544"/>
                <a:gd name="T4" fmla="*/ 556 w 698"/>
                <a:gd name="T5" fmla="*/ 57 h 544"/>
                <a:gd name="T6" fmla="*/ 658 w 698"/>
                <a:gd name="T7" fmla="*/ 36 h 544"/>
                <a:gd name="T8" fmla="*/ 674 w 698"/>
                <a:gd name="T9" fmla="*/ 71 h 544"/>
                <a:gd name="T10" fmla="*/ 643 w 698"/>
                <a:gd name="T11" fmla="*/ 64 h 544"/>
                <a:gd name="T12" fmla="*/ 635 w 698"/>
                <a:gd name="T13" fmla="*/ 78 h 544"/>
                <a:gd name="T14" fmla="*/ 564 w 698"/>
                <a:gd name="T15" fmla="*/ 113 h 544"/>
                <a:gd name="T16" fmla="*/ 603 w 698"/>
                <a:gd name="T17" fmla="*/ 156 h 544"/>
                <a:gd name="T18" fmla="*/ 541 w 698"/>
                <a:gd name="T19" fmla="*/ 177 h 544"/>
                <a:gd name="T20" fmla="*/ 564 w 698"/>
                <a:gd name="T21" fmla="*/ 240 h 544"/>
                <a:gd name="T22" fmla="*/ 502 w 698"/>
                <a:gd name="T23" fmla="*/ 261 h 544"/>
                <a:gd name="T24" fmla="*/ 549 w 698"/>
                <a:gd name="T25" fmla="*/ 276 h 544"/>
                <a:gd name="T26" fmla="*/ 478 w 698"/>
                <a:gd name="T27" fmla="*/ 283 h 544"/>
                <a:gd name="T28" fmla="*/ 431 w 698"/>
                <a:gd name="T29" fmla="*/ 304 h 544"/>
                <a:gd name="T30" fmla="*/ 407 w 698"/>
                <a:gd name="T31" fmla="*/ 360 h 544"/>
                <a:gd name="T32" fmla="*/ 321 w 698"/>
                <a:gd name="T33" fmla="*/ 389 h 544"/>
                <a:gd name="T34" fmla="*/ 282 w 698"/>
                <a:gd name="T35" fmla="*/ 403 h 544"/>
                <a:gd name="T36" fmla="*/ 219 w 698"/>
                <a:gd name="T37" fmla="*/ 438 h 544"/>
                <a:gd name="T38" fmla="*/ 125 w 698"/>
                <a:gd name="T39" fmla="*/ 544 h 544"/>
                <a:gd name="T40" fmla="*/ 86 w 698"/>
                <a:gd name="T41" fmla="*/ 516 h 544"/>
                <a:gd name="T42" fmla="*/ 78 w 698"/>
                <a:gd name="T43" fmla="*/ 438 h 544"/>
                <a:gd name="T44" fmla="*/ 70 w 698"/>
                <a:gd name="T45" fmla="*/ 403 h 544"/>
                <a:gd name="T46" fmla="*/ 94 w 698"/>
                <a:gd name="T47" fmla="*/ 339 h 544"/>
                <a:gd name="T48" fmla="*/ 133 w 698"/>
                <a:gd name="T49" fmla="*/ 325 h 544"/>
                <a:gd name="T50" fmla="*/ 125 w 698"/>
                <a:gd name="T51" fmla="*/ 297 h 544"/>
                <a:gd name="T52" fmla="*/ 141 w 698"/>
                <a:gd name="T53" fmla="*/ 283 h 544"/>
                <a:gd name="T54" fmla="*/ 110 w 698"/>
                <a:gd name="T55" fmla="*/ 254 h 544"/>
                <a:gd name="T56" fmla="*/ 102 w 698"/>
                <a:gd name="T57" fmla="*/ 170 h 544"/>
                <a:gd name="T58" fmla="*/ 23 w 698"/>
                <a:gd name="T59" fmla="*/ 163 h 544"/>
                <a:gd name="T60" fmla="*/ 16 w 698"/>
                <a:gd name="T61" fmla="*/ 134 h 544"/>
                <a:gd name="T62" fmla="*/ 47 w 698"/>
                <a:gd name="T63" fmla="*/ 120 h 544"/>
                <a:gd name="T64" fmla="*/ 8 w 698"/>
                <a:gd name="T65" fmla="*/ 113 h 544"/>
                <a:gd name="T66" fmla="*/ 86 w 698"/>
                <a:gd name="T67" fmla="*/ 85 h 544"/>
                <a:gd name="T68" fmla="*/ 204 w 698"/>
                <a:gd name="T69" fmla="*/ 36 h 544"/>
                <a:gd name="T70" fmla="*/ 251 w 698"/>
                <a:gd name="T71" fmla="*/ 0 h 54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98" h="544">
                  <a:moveTo>
                    <a:pt x="251" y="0"/>
                  </a:moveTo>
                  <a:lnTo>
                    <a:pt x="603" y="0"/>
                  </a:lnTo>
                  <a:lnTo>
                    <a:pt x="611" y="14"/>
                  </a:lnTo>
                  <a:lnTo>
                    <a:pt x="502" y="43"/>
                  </a:lnTo>
                  <a:lnTo>
                    <a:pt x="603" y="43"/>
                  </a:lnTo>
                  <a:lnTo>
                    <a:pt x="556" y="57"/>
                  </a:lnTo>
                  <a:lnTo>
                    <a:pt x="564" y="64"/>
                  </a:lnTo>
                  <a:lnTo>
                    <a:pt x="658" y="36"/>
                  </a:lnTo>
                  <a:lnTo>
                    <a:pt x="698" y="57"/>
                  </a:lnTo>
                  <a:lnTo>
                    <a:pt x="674" y="71"/>
                  </a:lnTo>
                  <a:lnTo>
                    <a:pt x="658" y="64"/>
                  </a:lnTo>
                  <a:lnTo>
                    <a:pt x="643" y="64"/>
                  </a:lnTo>
                  <a:lnTo>
                    <a:pt x="635" y="71"/>
                  </a:lnTo>
                  <a:lnTo>
                    <a:pt x="635" y="78"/>
                  </a:lnTo>
                  <a:lnTo>
                    <a:pt x="564" y="99"/>
                  </a:lnTo>
                  <a:lnTo>
                    <a:pt x="564" y="113"/>
                  </a:lnTo>
                  <a:lnTo>
                    <a:pt x="603" y="113"/>
                  </a:lnTo>
                  <a:lnTo>
                    <a:pt x="603" y="156"/>
                  </a:lnTo>
                  <a:lnTo>
                    <a:pt x="556" y="141"/>
                  </a:lnTo>
                  <a:lnTo>
                    <a:pt x="541" y="177"/>
                  </a:lnTo>
                  <a:lnTo>
                    <a:pt x="596" y="177"/>
                  </a:lnTo>
                  <a:lnTo>
                    <a:pt x="564" y="240"/>
                  </a:lnTo>
                  <a:lnTo>
                    <a:pt x="502" y="240"/>
                  </a:lnTo>
                  <a:lnTo>
                    <a:pt x="502" y="261"/>
                  </a:lnTo>
                  <a:lnTo>
                    <a:pt x="517" y="254"/>
                  </a:lnTo>
                  <a:lnTo>
                    <a:pt x="549" y="276"/>
                  </a:lnTo>
                  <a:lnTo>
                    <a:pt x="525" y="311"/>
                  </a:lnTo>
                  <a:lnTo>
                    <a:pt x="478" y="283"/>
                  </a:lnTo>
                  <a:lnTo>
                    <a:pt x="470" y="276"/>
                  </a:lnTo>
                  <a:lnTo>
                    <a:pt x="431" y="304"/>
                  </a:lnTo>
                  <a:lnTo>
                    <a:pt x="509" y="318"/>
                  </a:lnTo>
                  <a:lnTo>
                    <a:pt x="407" y="360"/>
                  </a:lnTo>
                  <a:lnTo>
                    <a:pt x="376" y="353"/>
                  </a:lnTo>
                  <a:lnTo>
                    <a:pt x="321" y="389"/>
                  </a:lnTo>
                  <a:lnTo>
                    <a:pt x="298" y="410"/>
                  </a:lnTo>
                  <a:lnTo>
                    <a:pt x="282" y="403"/>
                  </a:lnTo>
                  <a:lnTo>
                    <a:pt x="266" y="417"/>
                  </a:lnTo>
                  <a:lnTo>
                    <a:pt x="219" y="438"/>
                  </a:lnTo>
                  <a:lnTo>
                    <a:pt x="149" y="537"/>
                  </a:lnTo>
                  <a:lnTo>
                    <a:pt x="125" y="544"/>
                  </a:lnTo>
                  <a:lnTo>
                    <a:pt x="110" y="516"/>
                  </a:lnTo>
                  <a:lnTo>
                    <a:pt x="86" y="516"/>
                  </a:lnTo>
                  <a:lnTo>
                    <a:pt x="63" y="445"/>
                  </a:lnTo>
                  <a:lnTo>
                    <a:pt x="78" y="438"/>
                  </a:lnTo>
                  <a:lnTo>
                    <a:pt x="78" y="410"/>
                  </a:lnTo>
                  <a:lnTo>
                    <a:pt x="70" y="403"/>
                  </a:lnTo>
                  <a:lnTo>
                    <a:pt x="70" y="367"/>
                  </a:lnTo>
                  <a:lnTo>
                    <a:pt x="94" y="339"/>
                  </a:lnTo>
                  <a:lnTo>
                    <a:pt x="125" y="339"/>
                  </a:lnTo>
                  <a:lnTo>
                    <a:pt x="133" y="325"/>
                  </a:lnTo>
                  <a:lnTo>
                    <a:pt x="141" y="304"/>
                  </a:lnTo>
                  <a:lnTo>
                    <a:pt x="125" y="297"/>
                  </a:lnTo>
                  <a:lnTo>
                    <a:pt x="117" y="283"/>
                  </a:lnTo>
                  <a:lnTo>
                    <a:pt x="141" y="283"/>
                  </a:lnTo>
                  <a:lnTo>
                    <a:pt x="133" y="247"/>
                  </a:lnTo>
                  <a:lnTo>
                    <a:pt x="110" y="254"/>
                  </a:lnTo>
                  <a:lnTo>
                    <a:pt x="117" y="205"/>
                  </a:lnTo>
                  <a:lnTo>
                    <a:pt x="102" y="170"/>
                  </a:lnTo>
                  <a:lnTo>
                    <a:pt x="70" y="163"/>
                  </a:lnTo>
                  <a:lnTo>
                    <a:pt x="23" y="163"/>
                  </a:lnTo>
                  <a:lnTo>
                    <a:pt x="16" y="149"/>
                  </a:lnTo>
                  <a:lnTo>
                    <a:pt x="16" y="134"/>
                  </a:lnTo>
                  <a:lnTo>
                    <a:pt x="47" y="134"/>
                  </a:lnTo>
                  <a:lnTo>
                    <a:pt x="47" y="120"/>
                  </a:lnTo>
                  <a:lnTo>
                    <a:pt x="16" y="120"/>
                  </a:lnTo>
                  <a:lnTo>
                    <a:pt x="8" y="113"/>
                  </a:lnTo>
                  <a:lnTo>
                    <a:pt x="0" y="92"/>
                  </a:lnTo>
                  <a:lnTo>
                    <a:pt x="86" y="85"/>
                  </a:lnTo>
                  <a:lnTo>
                    <a:pt x="180" y="29"/>
                  </a:lnTo>
                  <a:lnTo>
                    <a:pt x="204" y="36"/>
                  </a:lnTo>
                  <a:lnTo>
                    <a:pt x="251" y="0"/>
                  </a:lnTo>
                  <a:close/>
                </a:path>
              </a:pathLst>
            </a:custGeom>
            <a:solidFill>
              <a:srgbClr val="FFFFFF"/>
            </a:solidFill>
            <a:ln w="6350">
              <a:solidFill>
                <a:srgbClr val="272525"/>
              </a:solidFill>
              <a:prstDash val="solid"/>
              <a:round/>
              <a:headEnd/>
              <a:tailEnd/>
            </a:ln>
          </p:spPr>
          <p:txBody>
            <a:bodyPr/>
            <a:lstStyle/>
            <a:p>
              <a:endParaRPr lang="en-US"/>
            </a:p>
          </p:txBody>
        </p:sp>
        <p:sp>
          <p:nvSpPr>
            <p:cNvPr id="4300" name="Freeform 198"/>
            <p:cNvSpPr>
              <a:spLocks/>
            </p:cNvSpPr>
            <p:nvPr/>
          </p:nvSpPr>
          <p:spPr bwMode="auto">
            <a:xfrm>
              <a:off x="2992" y="1533"/>
              <a:ext cx="23" cy="28"/>
            </a:xfrm>
            <a:custGeom>
              <a:avLst/>
              <a:gdLst>
                <a:gd name="T0" fmla="*/ 7 w 23"/>
                <a:gd name="T1" fmla="*/ 0 h 28"/>
                <a:gd name="T2" fmla="*/ 23 w 23"/>
                <a:gd name="T3" fmla="*/ 14 h 28"/>
                <a:gd name="T4" fmla="*/ 23 w 23"/>
                <a:gd name="T5" fmla="*/ 28 h 28"/>
                <a:gd name="T6" fmla="*/ 0 w 23"/>
                <a:gd name="T7" fmla="*/ 21 h 28"/>
                <a:gd name="T8" fmla="*/ 7 w 23"/>
                <a:gd name="T9" fmla="*/ 0 h 28"/>
                <a:gd name="T10" fmla="*/ 7 w 23"/>
                <a:gd name="T11" fmla="*/ 0 h 28"/>
                <a:gd name="T12" fmla="*/ 7 w 23"/>
                <a:gd name="T13" fmla="*/ 0 h 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28">
                  <a:moveTo>
                    <a:pt x="7" y="0"/>
                  </a:moveTo>
                  <a:lnTo>
                    <a:pt x="23" y="14"/>
                  </a:lnTo>
                  <a:lnTo>
                    <a:pt x="23" y="28"/>
                  </a:lnTo>
                  <a:lnTo>
                    <a:pt x="0" y="21"/>
                  </a:lnTo>
                  <a:lnTo>
                    <a:pt x="7" y="0"/>
                  </a:lnTo>
                  <a:close/>
                </a:path>
              </a:pathLst>
            </a:custGeom>
            <a:solidFill>
              <a:srgbClr val="FFFFFF"/>
            </a:solidFill>
            <a:ln w="6350">
              <a:solidFill>
                <a:srgbClr val="272525"/>
              </a:solidFill>
              <a:prstDash val="solid"/>
              <a:round/>
              <a:headEnd/>
              <a:tailEnd/>
            </a:ln>
          </p:spPr>
          <p:txBody>
            <a:bodyPr/>
            <a:lstStyle/>
            <a:p>
              <a:endParaRPr lang="en-US"/>
            </a:p>
          </p:txBody>
        </p:sp>
        <p:sp>
          <p:nvSpPr>
            <p:cNvPr id="4301" name="Freeform 199"/>
            <p:cNvSpPr>
              <a:spLocks/>
            </p:cNvSpPr>
            <p:nvPr/>
          </p:nvSpPr>
          <p:spPr bwMode="auto">
            <a:xfrm>
              <a:off x="2945" y="1497"/>
              <a:ext cx="39" cy="71"/>
            </a:xfrm>
            <a:custGeom>
              <a:avLst/>
              <a:gdLst>
                <a:gd name="T0" fmla="*/ 39 w 39"/>
                <a:gd name="T1" fmla="*/ 0 h 71"/>
                <a:gd name="T2" fmla="*/ 39 w 39"/>
                <a:gd name="T3" fmla="*/ 14 h 71"/>
                <a:gd name="T4" fmla="*/ 39 w 39"/>
                <a:gd name="T5" fmla="*/ 29 h 71"/>
                <a:gd name="T6" fmla="*/ 31 w 39"/>
                <a:gd name="T7" fmla="*/ 50 h 71"/>
                <a:gd name="T8" fmla="*/ 31 w 39"/>
                <a:gd name="T9" fmla="*/ 71 h 71"/>
                <a:gd name="T10" fmla="*/ 7 w 39"/>
                <a:gd name="T11" fmla="*/ 71 h 71"/>
                <a:gd name="T12" fmla="*/ 7 w 39"/>
                <a:gd name="T13" fmla="*/ 64 h 71"/>
                <a:gd name="T14" fmla="*/ 0 w 39"/>
                <a:gd name="T15" fmla="*/ 50 h 71"/>
                <a:gd name="T16" fmla="*/ 15 w 39"/>
                <a:gd name="T17" fmla="*/ 21 h 71"/>
                <a:gd name="T18" fmla="*/ 39 w 39"/>
                <a:gd name="T19" fmla="*/ 0 h 71"/>
                <a:gd name="T20" fmla="*/ 39 w 39"/>
                <a:gd name="T21" fmla="*/ 0 h 71"/>
                <a:gd name="T22" fmla="*/ 39 w 39"/>
                <a:gd name="T23" fmla="*/ 0 h 7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9" h="71">
                  <a:moveTo>
                    <a:pt x="39" y="0"/>
                  </a:moveTo>
                  <a:lnTo>
                    <a:pt x="39" y="14"/>
                  </a:lnTo>
                  <a:lnTo>
                    <a:pt x="39" y="29"/>
                  </a:lnTo>
                  <a:lnTo>
                    <a:pt x="31" y="50"/>
                  </a:lnTo>
                  <a:lnTo>
                    <a:pt x="31" y="71"/>
                  </a:lnTo>
                  <a:lnTo>
                    <a:pt x="7" y="71"/>
                  </a:lnTo>
                  <a:lnTo>
                    <a:pt x="7" y="64"/>
                  </a:lnTo>
                  <a:lnTo>
                    <a:pt x="0" y="50"/>
                  </a:lnTo>
                  <a:lnTo>
                    <a:pt x="15" y="21"/>
                  </a:lnTo>
                  <a:lnTo>
                    <a:pt x="39" y="0"/>
                  </a:lnTo>
                  <a:close/>
                </a:path>
              </a:pathLst>
            </a:custGeom>
            <a:solidFill>
              <a:srgbClr val="FFFFFF"/>
            </a:solidFill>
            <a:ln w="6350">
              <a:solidFill>
                <a:srgbClr val="272525"/>
              </a:solidFill>
              <a:prstDash val="solid"/>
              <a:round/>
              <a:headEnd/>
              <a:tailEnd/>
            </a:ln>
          </p:spPr>
          <p:txBody>
            <a:bodyPr/>
            <a:lstStyle/>
            <a:p>
              <a:endParaRPr lang="en-US"/>
            </a:p>
          </p:txBody>
        </p:sp>
        <p:sp>
          <p:nvSpPr>
            <p:cNvPr id="4302" name="Freeform 200"/>
            <p:cNvSpPr>
              <a:spLocks/>
            </p:cNvSpPr>
            <p:nvPr/>
          </p:nvSpPr>
          <p:spPr bwMode="auto">
            <a:xfrm>
              <a:off x="3211" y="1434"/>
              <a:ext cx="100" cy="51"/>
            </a:xfrm>
            <a:custGeom>
              <a:avLst/>
              <a:gdLst>
                <a:gd name="T0" fmla="*/ 71 w 100"/>
                <a:gd name="T1" fmla="*/ 0 h 51"/>
                <a:gd name="T2" fmla="*/ 39 w 100"/>
                <a:gd name="T3" fmla="*/ 21 h 51"/>
                <a:gd name="T4" fmla="*/ 0 w 100"/>
                <a:gd name="T5" fmla="*/ 28 h 51"/>
                <a:gd name="T6" fmla="*/ 0 w 100"/>
                <a:gd name="T7" fmla="*/ 42 h 51"/>
                <a:gd name="T8" fmla="*/ 24 w 100"/>
                <a:gd name="T9" fmla="*/ 49 h 51"/>
                <a:gd name="T10" fmla="*/ 65 w 100"/>
                <a:gd name="T11" fmla="*/ 51 h 51"/>
                <a:gd name="T12" fmla="*/ 100 w 100"/>
                <a:gd name="T13" fmla="*/ 47 h 51"/>
                <a:gd name="T14" fmla="*/ 96 w 100"/>
                <a:gd name="T15" fmla="*/ 33 h 51"/>
                <a:gd name="T16" fmla="*/ 80 w 100"/>
                <a:gd name="T17" fmla="*/ 19 h 51"/>
                <a:gd name="T18" fmla="*/ 71 w 100"/>
                <a:gd name="T19" fmla="*/ 0 h 51"/>
                <a:gd name="T20" fmla="*/ 71 w 100"/>
                <a:gd name="T21" fmla="*/ 0 h 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00" h="51">
                  <a:moveTo>
                    <a:pt x="71" y="0"/>
                  </a:moveTo>
                  <a:lnTo>
                    <a:pt x="39" y="21"/>
                  </a:lnTo>
                  <a:lnTo>
                    <a:pt x="0" y="28"/>
                  </a:lnTo>
                  <a:lnTo>
                    <a:pt x="0" y="42"/>
                  </a:lnTo>
                  <a:lnTo>
                    <a:pt x="24" y="49"/>
                  </a:lnTo>
                  <a:lnTo>
                    <a:pt x="65" y="51"/>
                  </a:lnTo>
                  <a:lnTo>
                    <a:pt x="100" y="47"/>
                  </a:lnTo>
                  <a:lnTo>
                    <a:pt x="96" y="33"/>
                  </a:lnTo>
                  <a:lnTo>
                    <a:pt x="80" y="19"/>
                  </a:lnTo>
                  <a:lnTo>
                    <a:pt x="71" y="0"/>
                  </a:lnTo>
                  <a:close/>
                </a:path>
              </a:pathLst>
            </a:custGeom>
            <a:solidFill>
              <a:srgbClr val="FFFFFF"/>
            </a:solidFill>
            <a:ln w="6350">
              <a:solidFill>
                <a:srgbClr val="272525"/>
              </a:solidFill>
              <a:prstDash val="solid"/>
              <a:round/>
              <a:headEnd/>
              <a:tailEnd/>
            </a:ln>
          </p:spPr>
          <p:txBody>
            <a:bodyPr/>
            <a:lstStyle/>
            <a:p>
              <a:endParaRPr lang="en-US"/>
            </a:p>
          </p:txBody>
        </p:sp>
        <p:sp>
          <p:nvSpPr>
            <p:cNvPr id="4303" name="Freeform 201"/>
            <p:cNvSpPr>
              <a:spLocks/>
            </p:cNvSpPr>
            <p:nvPr/>
          </p:nvSpPr>
          <p:spPr bwMode="auto">
            <a:xfrm>
              <a:off x="3201" y="1481"/>
              <a:ext cx="134" cy="55"/>
            </a:xfrm>
            <a:custGeom>
              <a:avLst/>
              <a:gdLst>
                <a:gd name="T0" fmla="*/ 34 w 134"/>
                <a:gd name="T1" fmla="*/ 2 h 55"/>
                <a:gd name="T2" fmla="*/ 26 w 134"/>
                <a:gd name="T3" fmla="*/ 23 h 55"/>
                <a:gd name="T4" fmla="*/ 2 w 134"/>
                <a:gd name="T5" fmla="*/ 23 h 55"/>
                <a:gd name="T6" fmla="*/ 0 w 134"/>
                <a:gd name="T7" fmla="*/ 39 h 55"/>
                <a:gd name="T8" fmla="*/ 36 w 134"/>
                <a:gd name="T9" fmla="*/ 37 h 55"/>
                <a:gd name="T10" fmla="*/ 61 w 134"/>
                <a:gd name="T11" fmla="*/ 41 h 55"/>
                <a:gd name="T12" fmla="*/ 96 w 134"/>
                <a:gd name="T13" fmla="*/ 55 h 55"/>
                <a:gd name="T14" fmla="*/ 108 w 134"/>
                <a:gd name="T15" fmla="*/ 50 h 55"/>
                <a:gd name="T16" fmla="*/ 134 w 134"/>
                <a:gd name="T17" fmla="*/ 50 h 55"/>
                <a:gd name="T18" fmla="*/ 128 w 134"/>
                <a:gd name="T19" fmla="*/ 36 h 55"/>
                <a:gd name="T20" fmla="*/ 126 w 134"/>
                <a:gd name="T21" fmla="*/ 20 h 55"/>
                <a:gd name="T22" fmla="*/ 110 w 134"/>
                <a:gd name="T23" fmla="*/ 0 h 55"/>
                <a:gd name="T24" fmla="*/ 75 w 134"/>
                <a:gd name="T25" fmla="*/ 4 h 55"/>
                <a:gd name="T26" fmla="*/ 34 w 134"/>
                <a:gd name="T27" fmla="*/ 2 h 55"/>
                <a:gd name="T28" fmla="*/ 34 w 134"/>
                <a:gd name="T29" fmla="*/ 2 h 5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34" h="55">
                  <a:moveTo>
                    <a:pt x="34" y="2"/>
                  </a:moveTo>
                  <a:lnTo>
                    <a:pt x="26" y="23"/>
                  </a:lnTo>
                  <a:lnTo>
                    <a:pt x="2" y="23"/>
                  </a:lnTo>
                  <a:lnTo>
                    <a:pt x="0" y="39"/>
                  </a:lnTo>
                  <a:lnTo>
                    <a:pt x="36" y="37"/>
                  </a:lnTo>
                  <a:lnTo>
                    <a:pt x="61" y="41"/>
                  </a:lnTo>
                  <a:lnTo>
                    <a:pt x="96" y="55"/>
                  </a:lnTo>
                  <a:lnTo>
                    <a:pt x="108" y="50"/>
                  </a:lnTo>
                  <a:lnTo>
                    <a:pt x="134" y="50"/>
                  </a:lnTo>
                  <a:lnTo>
                    <a:pt x="128" y="36"/>
                  </a:lnTo>
                  <a:lnTo>
                    <a:pt x="126" y="20"/>
                  </a:lnTo>
                  <a:lnTo>
                    <a:pt x="110" y="0"/>
                  </a:lnTo>
                  <a:lnTo>
                    <a:pt x="75" y="4"/>
                  </a:lnTo>
                  <a:lnTo>
                    <a:pt x="34" y="2"/>
                  </a:lnTo>
                  <a:close/>
                </a:path>
              </a:pathLst>
            </a:custGeom>
            <a:solidFill>
              <a:srgbClr val="FFFFFF"/>
            </a:solidFill>
            <a:ln w="6350">
              <a:solidFill>
                <a:srgbClr val="272525"/>
              </a:solidFill>
              <a:prstDash val="solid"/>
              <a:round/>
              <a:headEnd/>
              <a:tailEnd/>
            </a:ln>
          </p:spPr>
          <p:txBody>
            <a:bodyPr/>
            <a:lstStyle/>
            <a:p>
              <a:endParaRPr lang="en-US"/>
            </a:p>
          </p:txBody>
        </p:sp>
        <p:sp>
          <p:nvSpPr>
            <p:cNvPr id="4304" name="Freeform 202"/>
            <p:cNvSpPr>
              <a:spLocks/>
            </p:cNvSpPr>
            <p:nvPr/>
          </p:nvSpPr>
          <p:spPr bwMode="auto">
            <a:xfrm>
              <a:off x="3199" y="1517"/>
              <a:ext cx="98" cy="67"/>
            </a:xfrm>
            <a:custGeom>
              <a:avLst/>
              <a:gdLst>
                <a:gd name="T0" fmla="*/ 2 w 98"/>
                <a:gd name="T1" fmla="*/ 3 h 67"/>
                <a:gd name="T2" fmla="*/ 0 w 98"/>
                <a:gd name="T3" fmla="*/ 17 h 67"/>
                <a:gd name="T4" fmla="*/ 20 w 98"/>
                <a:gd name="T5" fmla="*/ 26 h 67"/>
                <a:gd name="T6" fmla="*/ 18 w 98"/>
                <a:gd name="T7" fmla="*/ 44 h 67"/>
                <a:gd name="T8" fmla="*/ 28 w 98"/>
                <a:gd name="T9" fmla="*/ 67 h 67"/>
                <a:gd name="T10" fmla="*/ 69 w 98"/>
                <a:gd name="T11" fmla="*/ 40 h 67"/>
                <a:gd name="T12" fmla="*/ 98 w 98"/>
                <a:gd name="T13" fmla="*/ 19 h 67"/>
                <a:gd name="T14" fmla="*/ 63 w 98"/>
                <a:gd name="T15" fmla="*/ 5 h 67"/>
                <a:gd name="T16" fmla="*/ 36 w 98"/>
                <a:gd name="T17" fmla="*/ 0 h 67"/>
                <a:gd name="T18" fmla="*/ 2 w 98"/>
                <a:gd name="T19" fmla="*/ 3 h 67"/>
                <a:gd name="T20" fmla="*/ 2 w 98"/>
                <a:gd name="T21" fmla="*/ 3 h 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8" h="67">
                  <a:moveTo>
                    <a:pt x="2" y="3"/>
                  </a:moveTo>
                  <a:lnTo>
                    <a:pt x="0" y="17"/>
                  </a:lnTo>
                  <a:lnTo>
                    <a:pt x="20" y="26"/>
                  </a:lnTo>
                  <a:lnTo>
                    <a:pt x="18" y="44"/>
                  </a:lnTo>
                  <a:lnTo>
                    <a:pt x="28" y="67"/>
                  </a:lnTo>
                  <a:lnTo>
                    <a:pt x="69" y="40"/>
                  </a:lnTo>
                  <a:lnTo>
                    <a:pt x="98" y="19"/>
                  </a:lnTo>
                  <a:lnTo>
                    <a:pt x="63" y="5"/>
                  </a:lnTo>
                  <a:lnTo>
                    <a:pt x="36" y="0"/>
                  </a:lnTo>
                  <a:lnTo>
                    <a:pt x="2" y="3"/>
                  </a:lnTo>
                  <a:close/>
                </a:path>
              </a:pathLst>
            </a:custGeom>
            <a:solidFill>
              <a:srgbClr val="FFFFFF"/>
            </a:solidFill>
            <a:ln w="6350">
              <a:solidFill>
                <a:srgbClr val="272525"/>
              </a:solidFill>
              <a:prstDash val="solid"/>
              <a:round/>
              <a:headEnd/>
              <a:tailEnd/>
            </a:ln>
          </p:spPr>
          <p:txBody>
            <a:bodyPr/>
            <a:lstStyle/>
            <a:p>
              <a:endParaRPr lang="en-US"/>
            </a:p>
          </p:txBody>
        </p:sp>
        <p:sp>
          <p:nvSpPr>
            <p:cNvPr id="4305" name="Freeform 203"/>
            <p:cNvSpPr>
              <a:spLocks/>
            </p:cNvSpPr>
            <p:nvPr/>
          </p:nvSpPr>
          <p:spPr bwMode="auto">
            <a:xfrm>
              <a:off x="3211" y="1531"/>
              <a:ext cx="171" cy="116"/>
            </a:xfrm>
            <a:custGeom>
              <a:avLst/>
              <a:gdLst>
                <a:gd name="T0" fmla="*/ 16 w 171"/>
                <a:gd name="T1" fmla="*/ 53 h 116"/>
                <a:gd name="T2" fmla="*/ 24 w 171"/>
                <a:gd name="T3" fmla="*/ 72 h 116"/>
                <a:gd name="T4" fmla="*/ 0 w 171"/>
                <a:gd name="T5" fmla="*/ 86 h 116"/>
                <a:gd name="T6" fmla="*/ 0 w 171"/>
                <a:gd name="T7" fmla="*/ 99 h 116"/>
                <a:gd name="T8" fmla="*/ 24 w 171"/>
                <a:gd name="T9" fmla="*/ 93 h 116"/>
                <a:gd name="T10" fmla="*/ 45 w 171"/>
                <a:gd name="T11" fmla="*/ 99 h 116"/>
                <a:gd name="T12" fmla="*/ 69 w 171"/>
                <a:gd name="T13" fmla="*/ 115 h 116"/>
                <a:gd name="T14" fmla="*/ 86 w 171"/>
                <a:gd name="T15" fmla="*/ 116 h 116"/>
                <a:gd name="T16" fmla="*/ 104 w 171"/>
                <a:gd name="T17" fmla="*/ 106 h 116"/>
                <a:gd name="T18" fmla="*/ 149 w 171"/>
                <a:gd name="T19" fmla="*/ 92 h 116"/>
                <a:gd name="T20" fmla="*/ 149 w 171"/>
                <a:gd name="T21" fmla="*/ 63 h 116"/>
                <a:gd name="T22" fmla="*/ 165 w 171"/>
                <a:gd name="T23" fmla="*/ 60 h 116"/>
                <a:gd name="T24" fmla="*/ 171 w 171"/>
                <a:gd name="T25" fmla="*/ 46 h 116"/>
                <a:gd name="T26" fmla="*/ 151 w 171"/>
                <a:gd name="T27" fmla="*/ 26 h 116"/>
                <a:gd name="T28" fmla="*/ 124 w 171"/>
                <a:gd name="T29" fmla="*/ 0 h 116"/>
                <a:gd name="T30" fmla="*/ 98 w 171"/>
                <a:gd name="T31" fmla="*/ 0 h 116"/>
                <a:gd name="T32" fmla="*/ 86 w 171"/>
                <a:gd name="T33" fmla="*/ 5 h 116"/>
                <a:gd name="T34" fmla="*/ 55 w 171"/>
                <a:gd name="T35" fmla="*/ 28 h 116"/>
                <a:gd name="T36" fmla="*/ 16 w 171"/>
                <a:gd name="T37" fmla="*/ 53 h 116"/>
                <a:gd name="T38" fmla="*/ 16 w 171"/>
                <a:gd name="T39" fmla="*/ 53 h 11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71" h="116">
                  <a:moveTo>
                    <a:pt x="16" y="53"/>
                  </a:moveTo>
                  <a:lnTo>
                    <a:pt x="24" y="72"/>
                  </a:lnTo>
                  <a:lnTo>
                    <a:pt x="0" y="86"/>
                  </a:lnTo>
                  <a:lnTo>
                    <a:pt x="0" y="99"/>
                  </a:lnTo>
                  <a:lnTo>
                    <a:pt x="24" y="93"/>
                  </a:lnTo>
                  <a:lnTo>
                    <a:pt x="45" y="99"/>
                  </a:lnTo>
                  <a:lnTo>
                    <a:pt x="69" y="115"/>
                  </a:lnTo>
                  <a:lnTo>
                    <a:pt x="86" y="116"/>
                  </a:lnTo>
                  <a:lnTo>
                    <a:pt x="104" y="106"/>
                  </a:lnTo>
                  <a:lnTo>
                    <a:pt x="149" y="92"/>
                  </a:lnTo>
                  <a:lnTo>
                    <a:pt x="149" y="63"/>
                  </a:lnTo>
                  <a:lnTo>
                    <a:pt x="165" y="60"/>
                  </a:lnTo>
                  <a:lnTo>
                    <a:pt x="171" y="46"/>
                  </a:lnTo>
                  <a:lnTo>
                    <a:pt x="151" y="26"/>
                  </a:lnTo>
                  <a:lnTo>
                    <a:pt x="124" y="0"/>
                  </a:lnTo>
                  <a:lnTo>
                    <a:pt x="98" y="0"/>
                  </a:lnTo>
                  <a:lnTo>
                    <a:pt x="86" y="5"/>
                  </a:lnTo>
                  <a:lnTo>
                    <a:pt x="55" y="28"/>
                  </a:lnTo>
                  <a:lnTo>
                    <a:pt x="16" y="53"/>
                  </a:lnTo>
                  <a:close/>
                </a:path>
              </a:pathLst>
            </a:custGeom>
            <a:solidFill>
              <a:srgbClr val="FFFFFF"/>
            </a:solidFill>
            <a:ln w="6350">
              <a:solidFill>
                <a:srgbClr val="272525"/>
              </a:solidFill>
              <a:prstDash val="solid"/>
              <a:round/>
              <a:headEnd/>
              <a:tailEnd/>
            </a:ln>
          </p:spPr>
          <p:txBody>
            <a:bodyPr/>
            <a:lstStyle/>
            <a:p>
              <a:endParaRPr lang="en-US"/>
            </a:p>
          </p:txBody>
        </p:sp>
        <p:sp>
          <p:nvSpPr>
            <p:cNvPr id="4306" name="Freeform 204"/>
            <p:cNvSpPr>
              <a:spLocks/>
            </p:cNvSpPr>
            <p:nvPr/>
          </p:nvSpPr>
          <p:spPr bwMode="auto">
            <a:xfrm>
              <a:off x="3282" y="1713"/>
              <a:ext cx="58" cy="65"/>
            </a:xfrm>
            <a:custGeom>
              <a:avLst/>
              <a:gdLst>
                <a:gd name="T0" fmla="*/ 0 w 58"/>
                <a:gd name="T1" fmla="*/ 19 h 65"/>
                <a:gd name="T2" fmla="*/ 9 w 58"/>
                <a:gd name="T3" fmla="*/ 0 h 65"/>
                <a:gd name="T4" fmla="*/ 37 w 58"/>
                <a:gd name="T5" fmla="*/ 0 h 65"/>
                <a:gd name="T6" fmla="*/ 56 w 58"/>
                <a:gd name="T7" fmla="*/ 21 h 65"/>
                <a:gd name="T8" fmla="*/ 58 w 58"/>
                <a:gd name="T9" fmla="*/ 44 h 65"/>
                <a:gd name="T10" fmla="*/ 37 w 58"/>
                <a:gd name="T11" fmla="*/ 65 h 65"/>
                <a:gd name="T12" fmla="*/ 31 w 58"/>
                <a:gd name="T13" fmla="*/ 45 h 65"/>
                <a:gd name="T14" fmla="*/ 0 w 58"/>
                <a:gd name="T15" fmla="*/ 19 h 65"/>
                <a:gd name="T16" fmla="*/ 0 w 58"/>
                <a:gd name="T17" fmla="*/ 19 h 6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8" h="65">
                  <a:moveTo>
                    <a:pt x="0" y="19"/>
                  </a:moveTo>
                  <a:lnTo>
                    <a:pt x="9" y="0"/>
                  </a:lnTo>
                  <a:lnTo>
                    <a:pt x="37" y="0"/>
                  </a:lnTo>
                  <a:lnTo>
                    <a:pt x="56" y="21"/>
                  </a:lnTo>
                  <a:lnTo>
                    <a:pt x="58" y="44"/>
                  </a:lnTo>
                  <a:lnTo>
                    <a:pt x="37" y="65"/>
                  </a:lnTo>
                  <a:lnTo>
                    <a:pt x="31" y="45"/>
                  </a:lnTo>
                  <a:lnTo>
                    <a:pt x="0" y="19"/>
                  </a:lnTo>
                  <a:close/>
                </a:path>
              </a:pathLst>
            </a:custGeom>
            <a:solidFill>
              <a:srgbClr val="FFFFFF"/>
            </a:solidFill>
            <a:ln w="6350">
              <a:solidFill>
                <a:srgbClr val="272525"/>
              </a:solidFill>
              <a:prstDash val="solid"/>
              <a:round/>
              <a:headEnd/>
              <a:tailEnd/>
            </a:ln>
          </p:spPr>
          <p:txBody>
            <a:bodyPr/>
            <a:lstStyle/>
            <a:p>
              <a:endParaRPr lang="en-US"/>
            </a:p>
          </p:txBody>
        </p:sp>
        <p:sp>
          <p:nvSpPr>
            <p:cNvPr id="4307" name="Freeform 205"/>
            <p:cNvSpPr>
              <a:spLocks/>
            </p:cNvSpPr>
            <p:nvPr/>
          </p:nvSpPr>
          <p:spPr bwMode="auto">
            <a:xfrm>
              <a:off x="3188" y="1623"/>
              <a:ext cx="327" cy="183"/>
            </a:xfrm>
            <a:custGeom>
              <a:avLst/>
              <a:gdLst>
                <a:gd name="T0" fmla="*/ 23 w 327"/>
                <a:gd name="T1" fmla="*/ 7 h 183"/>
                <a:gd name="T2" fmla="*/ 23 w 327"/>
                <a:gd name="T3" fmla="*/ 37 h 183"/>
                <a:gd name="T4" fmla="*/ 0 w 327"/>
                <a:gd name="T5" fmla="*/ 44 h 183"/>
                <a:gd name="T6" fmla="*/ 0 w 327"/>
                <a:gd name="T7" fmla="*/ 86 h 183"/>
                <a:gd name="T8" fmla="*/ 11 w 327"/>
                <a:gd name="T9" fmla="*/ 98 h 183"/>
                <a:gd name="T10" fmla="*/ 39 w 327"/>
                <a:gd name="T11" fmla="*/ 113 h 183"/>
                <a:gd name="T12" fmla="*/ 94 w 327"/>
                <a:gd name="T13" fmla="*/ 109 h 183"/>
                <a:gd name="T14" fmla="*/ 103 w 327"/>
                <a:gd name="T15" fmla="*/ 90 h 183"/>
                <a:gd name="T16" fmla="*/ 131 w 327"/>
                <a:gd name="T17" fmla="*/ 90 h 183"/>
                <a:gd name="T18" fmla="*/ 150 w 327"/>
                <a:gd name="T19" fmla="*/ 111 h 183"/>
                <a:gd name="T20" fmla="*/ 152 w 327"/>
                <a:gd name="T21" fmla="*/ 134 h 183"/>
                <a:gd name="T22" fmla="*/ 131 w 327"/>
                <a:gd name="T23" fmla="*/ 155 h 183"/>
                <a:gd name="T24" fmla="*/ 141 w 327"/>
                <a:gd name="T25" fmla="*/ 183 h 183"/>
                <a:gd name="T26" fmla="*/ 172 w 327"/>
                <a:gd name="T27" fmla="*/ 137 h 183"/>
                <a:gd name="T28" fmla="*/ 209 w 327"/>
                <a:gd name="T29" fmla="*/ 144 h 183"/>
                <a:gd name="T30" fmla="*/ 207 w 327"/>
                <a:gd name="T31" fmla="*/ 157 h 183"/>
                <a:gd name="T32" fmla="*/ 225 w 327"/>
                <a:gd name="T33" fmla="*/ 174 h 183"/>
                <a:gd name="T34" fmla="*/ 256 w 327"/>
                <a:gd name="T35" fmla="*/ 157 h 183"/>
                <a:gd name="T36" fmla="*/ 235 w 327"/>
                <a:gd name="T37" fmla="*/ 130 h 183"/>
                <a:gd name="T38" fmla="*/ 297 w 327"/>
                <a:gd name="T39" fmla="*/ 121 h 183"/>
                <a:gd name="T40" fmla="*/ 315 w 327"/>
                <a:gd name="T41" fmla="*/ 98 h 183"/>
                <a:gd name="T42" fmla="*/ 327 w 327"/>
                <a:gd name="T43" fmla="*/ 79 h 183"/>
                <a:gd name="T44" fmla="*/ 311 w 327"/>
                <a:gd name="T45" fmla="*/ 61 h 183"/>
                <a:gd name="T46" fmla="*/ 295 w 327"/>
                <a:gd name="T47" fmla="*/ 65 h 183"/>
                <a:gd name="T48" fmla="*/ 274 w 327"/>
                <a:gd name="T49" fmla="*/ 56 h 183"/>
                <a:gd name="T50" fmla="*/ 250 w 327"/>
                <a:gd name="T51" fmla="*/ 33 h 183"/>
                <a:gd name="T52" fmla="*/ 243 w 327"/>
                <a:gd name="T53" fmla="*/ 7 h 183"/>
                <a:gd name="T54" fmla="*/ 225 w 327"/>
                <a:gd name="T55" fmla="*/ 0 h 183"/>
                <a:gd name="T56" fmla="*/ 207 w 327"/>
                <a:gd name="T57" fmla="*/ 7 h 183"/>
                <a:gd name="T58" fmla="*/ 172 w 327"/>
                <a:gd name="T59" fmla="*/ 0 h 183"/>
                <a:gd name="T60" fmla="*/ 127 w 327"/>
                <a:gd name="T61" fmla="*/ 14 h 183"/>
                <a:gd name="T62" fmla="*/ 109 w 327"/>
                <a:gd name="T63" fmla="*/ 24 h 183"/>
                <a:gd name="T64" fmla="*/ 92 w 327"/>
                <a:gd name="T65" fmla="*/ 23 h 183"/>
                <a:gd name="T66" fmla="*/ 66 w 327"/>
                <a:gd name="T67" fmla="*/ 7 h 183"/>
                <a:gd name="T68" fmla="*/ 47 w 327"/>
                <a:gd name="T69" fmla="*/ 1 h 183"/>
                <a:gd name="T70" fmla="*/ 23 w 327"/>
                <a:gd name="T71" fmla="*/ 7 h 183"/>
                <a:gd name="T72" fmla="*/ 23 w 327"/>
                <a:gd name="T73" fmla="*/ 7 h 18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27" h="183">
                  <a:moveTo>
                    <a:pt x="23" y="7"/>
                  </a:moveTo>
                  <a:lnTo>
                    <a:pt x="23" y="37"/>
                  </a:lnTo>
                  <a:lnTo>
                    <a:pt x="0" y="44"/>
                  </a:lnTo>
                  <a:lnTo>
                    <a:pt x="0" y="86"/>
                  </a:lnTo>
                  <a:lnTo>
                    <a:pt x="11" y="98"/>
                  </a:lnTo>
                  <a:lnTo>
                    <a:pt x="39" y="113"/>
                  </a:lnTo>
                  <a:lnTo>
                    <a:pt x="94" y="109"/>
                  </a:lnTo>
                  <a:lnTo>
                    <a:pt x="103" y="90"/>
                  </a:lnTo>
                  <a:lnTo>
                    <a:pt x="131" y="90"/>
                  </a:lnTo>
                  <a:lnTo>
                    <a:pt x="150" y="111"/>
                  </a:lnTo>
                  <a:lnTo>
                    <a:pt x="152" y="134"/>
                  </a:lnTo>
                  <a:lnTo>
                    <a:pt x="131" y="155"/>
                  </a:lnTo>
                  <a:lnTo>
                    <a:pt x="141" y="183"/>
                  </a:lnTo>
                  <a:lnTo>
                    <a:pt x="172" y="137"/>
                  </a:lnTo>
                  <a:lnTo>
                    <a:pt x="209" y="144"/>
                  </a:lnTo>
                  <a:lnTo>
                    <a:pt x="207" y="157"/>
                  </a:lnTo>
                  <a:lnTo>
                    <a:pt x="225" y="174"/>
                  </a:lnTo>
                  <a:lnTo>
                    <a:pt x="256" y="157"/>
                  </a:lnTo>
                  <a:lnTo>
                    <a:pt x="235" y="130"/>
                  </a:lnTo>
                  <a:lnTo>
                    <a:pt x="297" y="121"/>
                  </a:lnTo>
                  <a:lnTo>
                    <a:pt x="315" y="98"/>
                  </a:lnTo>
                  <a:lnTo>
                    <a:pt x="327" y="79"/>
                  </a:lnTo>
                  <a:lnTo>
                    <a:pt x="311" y="61"/>
                  </a:lnTo>
                  <a:lnTo>
                    <a:pt x="295" y="65"/>
                  </a:lnTo>
                  <a:lnTo>
                    <a:pt x="274" y="56"/>
                  </a:lnTo>
                  <a:lnTo>
                    <a:pt x="250" y="33"/>
                  </a:lnTo>
                  <a:lnTo>
                    <a:pt x="243" y="7"/>
                  </a:lnTo>
                  <a:lnTo>
                    <a:pt x="225" y="0"/>
                  </a:lnTo>
                  <a:lnTo>
                    <a:pt x="207" y="7"/>
                  </a:lnTo>
                  <a:lnTo>
                    <a:pt x="172" y="0"/>
                  </a:lnTo>
                  <a:lnTo>
                    <a:pt x="127" y="14"/>
                  </a:lnTo>
                  <a:lnTo>
                    <a:pt x="109" y="24"/>
                  </a:lnTo>
                  <a:lnTo>
                    <a:pt x="92" y="23"/>
                  </a:lnTo>
                  <a:lnTo>
                    <a:pt x="66" y="7"/>
                  </a:lnTo>
                  <a:lnTo>
                    <a:pt x="47" y="1"/>
                  </a:lnTo>
                  <a:lnTo>
                    <a:pt x="23" y="7"/>
                  </a:lnTo>
                  <a:close/>
                </a:path>
              </a:pathLst>
            </a:custGeom>
            <a:solidFill>
              <a:srgbClr val="FFFFFF"/>
            </a:solidFill>
            <a:ln w="6350">
              <a:solidFill>
                <a:srgbClr val="272525"/>
              </a:solidFill>
              <a:prstDash val="solid"/>
              <a:round/>
              <a:headEnd/>
              <a:tailEnd/>
            </a:ln>
          </p:spPr>
          <p:txBody>
            <a:bodyPr/>
            <a:lstStyle/>
            <a:p>
              <a:endParaRPr lang="en-US"/>
            </a:p>
          </p:txBody>
        </p:sp>
        <p:sp>
          <p:nvSpPr>
            <p:cNvPr id="4308" name="Freeform 206"/>
            <p:cNvSpPr>
              <a:spLocks/>
            </p:cNvSpPr>
            <p:nvPr/>
          </p:nvSpPr>
          <p:spPr bwMode="auto">
            <a:xfrm>
              <a:off x="3523" y="1804"/>
              <a:ext cx="135" cy="67"/>
            </a:xfrm>
            <a:custGeom>
              <a:avLst/>
              <a:gdLst>
                <a:gd name="T0" fmla="*/ 0 w 135"/>
                <a:gd name="T1" fmla="*/ 14 h 67"/>
                <a:gd name="T2" fmla="*/ 33 w 135"/>
                <a:gd name="T3" fmla="*/ 37 h 67"/>
                <a:gd name="T4" fmla="*/ 33 w 135"/>
                <a:gd name="T5" fmla="*/ 60 h 67"/>
                <a:gd name="T6" fmla="*/ 62 w 135"/>
                <a:gd name="T7" fmla="*/ 67 h 67"/>
                <a:gd name="T8" fmla="*/ 76 w 135"/>
                <a:gd name="T9" fmla="*/ 60 h 67"/>
                <a:gd name="T10" fmla="*/ 111 w 135"/>
                <a:gd name="T11" fmla="*/ 60 h 67"/>
                <a:gd name="T12" fmla="*/ 135 w 135"/>
                <a:gd name="T13" fmla="*/ 59 h 67"/>
                <a:gd name="T14" fmla="*/ 135 w 135"/>
                <a:gd name="T15" fmla="*/ 48 h 67"/>
                <a:gd name="T16" fmla="*/ 109 w 135"/>
                <a:gd name="T17" fmla="*/ 32 h 67"/>
                <a:gd name="T18" fmla="*/ 80 w 135"/>
                <a:gd name="T19" fmla="*/ 0 h 67"/>
                <a:gd name="T20" fmla="*/ 56 w 135"/>
                <a:gd name="T21" fmla="*/ 11 h 67"/>
                <a:gd name="T22" fmla="*/ 29 w 135"/>
                <a:gd name="T23" fmla="*/ 7 h 67"/>
                <a:gd name="T24" fmla="*/ 0 w 135"/>
                <a:gd name="T25" fmla="*/ 14 h 67"/>
                <a:gd name="T26" fmla="*/ 0 w 135"/>
                <a:gd name="T27" fmla="*/ 14 h 6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35" h="67">
                  <a:moveTo>
                    <a:pt x="0" y="14"/>
                  </a:moveTo>
                  <a:lnTo>
                    <a:pt x="33" y="37"/>
                  </a:lnTo>
                  <a:lnTo>
                    <a:pt x="33" y="60"/>
                  </a:lnTo>
                  <a:lnTo>
                    <a:pt x="62" y="67"/>
                  </a:lnTo>
                  <a:lnTo>
                    <a:pt x="76" y="60"/>
                  </a:lnTo>
                  <a:lnTo>
                    <a:pt x="111" y="60"/>
                  </a:lnTo>
                  <a:lnTo>
                    <a:pt x="135" y="59"/>
                  </a:lnTo>
                  <a:lnTo>
                    <a:pt x="135" y="48"/>
                  </a:lnTo>
                  <a:lnTo>
                    <a:pt x="109" y="32"/>
                  </a:lnTo>
                  <a:lnTo>
                    <a:pt x="80" y="0"/>
                  </a:lnTo>
                  <a:lnTo>
                    <a:pt x="56" y="11"/>
                  </a:lnTo>
                  <a:lnTo>
                    <a:pt x="29" y="7"/>
                  </a:lnTo>
                  <a:lnTo>
                    <a:pt x="0" y="14"/>
                  </a:lnTo>
                  <a:close/>
                </a:path>
              </a:pathLst>
            </a:custGeom>
            <a:solidFill>
              <a:srgbClr val="ED1C24"/>
            </a:solidFill>
            <a:ln w="6350">
              <a:solidFill>
                <a:srgbClr val="272525"/>
              </a:solidFill>
              <a:prstDash val="solid"/>
              <a:round/>
              <a:headEnd/>
              <a:tailEnd/>
            </a:ln>
          </p:spPr>
          <p:txBody>
            <a:bodyPr/>
            <a:lstStyle/>
            <a:p>
              <a:endParaRPr lang="en-US"/>
            </a:p>
          </p:txBody>
        </p:sp>
        <p:sp>
          <p:nvSpPr>
            <p:cNvPr id="4309" name="Freeform 207"/>
            <p:cNvSpPr>
              <a:spLocks/>
            </p:cNvSpPr>
            <p:nvPr/>
          </p:nvSpPr>
          <p:spPr bwMode="auto">
            <a:xfrm>
              <a:off x="3587" y="1864"/>
              <a:ext cx="92" cy="59"/>
            </a:xfrm>
            <a:custGeom>
              <a:avLst/>
              <a:gdLst>
                <a:gd name="T0" fmla="*/ 92 w 92"/>
                <a:gd name="T1" fmla="*/ 57 h 59"/>
                <a:gd name="T2" fmla="*/ 83 w 92"/>
                <a:gd name="T3" fmla="*/ 41 h 59"/>
                <a:gd name="T4" fmla="*/ 67 w 92"/>
                <a:gd name="T5" fmla="*/ 27 h 59"/>
                <a:gd name="T6" fmla="*/ 47 w 92"/>
                <a:gd name="T7" fmla="*/ 0 h 59"/>
                <a:gd name="T8" fmla="*/ 12 w 92"/>
                <a:gd name="T9" fmla="*/ 0 h 59"/>
                <a:gd name="T10" fmla="*/ 0 w 92"/>
                <a:gd name="T11" fmla="*/ 7 h 59"/>
                <a:gd name="T12" fmla="*/ 24 w 92"/>
                <a:gd name="T13" fmla="*/ 22 h 59"/>
                <a:gd name="T14" fmla="*/ 38 w 92"/>
                <a:gd name="T15" fmla="*/ 41 h 59"/>
                <a:gd name="T16" fmla="*/ 45 w 92"/>
                <a:gd name="T17" fmla="*/ 48 h 59"/>
                <a:gd name="T18" fmla="*/ 53 w 92"/>
                <a:gd name="T19" fmla="*/ 43 h 59"/>
                <a:gd name="T20" fmla="*/ 67 w 92"/>
                <a:gd name="T21" fmla="*/ 46 h 59"/>
                <a:gd name="T22" fmla="*/ 83 w 92"/>
                <a:gd name="T23" fmla="*/ 59 h 59"/>
                <a:gd name="T24" fmla="*/ 92 w 92"/>
                <a:gd name="T25" fmla="*/ 57 h 59"/>
                <a:gd name="T26" fmla="*/ 92 w 92"/>
                <a:gd name="T27" fmla="*/ 57 h 5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92" h="59">
                  <a:moveTo>
                    <a:pt x="92" y="57"/>
                  </a:moveTo>
                  <a:lnTo>
                    <a:pt x="83" y="41"/>
                  </a:lnTo>
                  <a:lnTo>
                    <a:pt x="67" y="27"/>
                  </a:lnTo>
                  <a:lnTo>
                    <a:pt x="47" y="0"/>
                  </a:lnTo>
                  <a:lnTo>
                    <a:pt x="12" y="0"/>
                  </a:lnTo>
                  <a:lnTo>
                    <a:pt x="0" y="7"/>
                  </a:lnTo>
                  <a:lnTo>
                    <a:pt x="24" y="22"/>
                  </a:lnTo>
                  <a:lnTo>
                    <a:pt x="38" y="41"/>
                  </a:lnTo>
                  <a:lnTo>
                    <a:pt x="45" y="48"/>
                  </a:lnTo>
                  <a:lnTo>
                    <a:pt x="53" y="43"/>
                  </a:lnTo>
                  <a:lnTo>
                    <a:pt x="67" y="46"/>
                  </a:lnTo>
                  <a:lnTo>
                    <a:pt x="83" y="59"/>
                  </a:lnTo>
                  <a:lnTo>
                    <a:pt x="92" y="57"/>
                  </a:lnTo>
                  <a:close/>
                </a:path>
              </a:pathLst>
            </a:custGeom>
            <a:solidFill>
              <a:srgbClr val="FFFFFF"/>
            </a:solidFill>
            <a:ln w="6350">
              <a:solidFill>
                <a:srgbClr val="272525"/>
              </a:solidFill>
              <a:prstDash val="solid"/>
              <a:round/>
              <a:headEnd/>
              <a:tailEnd/>
            </a:ln>
          </p:spPr>
          <p:txBody>
            <a:bodyPr/>
            <a:lstStyle/>
            <a:p>
              <a:endParaRPr lang="en-US"/>
            </a:p>
          </p:txBody>
        </p:sp>
        <p:sp>
          <p:nvSpPr>
            <p:cNvPr id="4310" name="Freeform 208"/>
            <p:cNvSpPr>
              <a:spLocks/>
            </p:cNvSpPr>
            <p:nvPr/>
          </p:nvSpPr>
          <p:spPr bwMode="auto">
            <a:xfrm>
              <a:off x="3754" y="1834"/>
              <a:ext cx="282" cy="172"/>
            </a:xfrm>
            <a:custGeom>
              <a:avLst/>
              <a:gdLst>
                <a:gd name="T0" fmla="*/ 47 w 282"/>
                <a:gd name="T1" fmla="*/ 129 h 172"/>
                <a:gd name="T2" fmla="*/ 63 w 282"/>
                <a:gd name="T3" fmla="*/ 129 h 172"/>
                <a:gd name="T4" fmla="*/ 92 w 282"/>
                <a:gd name="T5" fmla="*/ 108 h 172"/>
                <a:gd name="T6" fmla="*/ 131 w 282"/>
                <a:gd name="T7" fmla="*/ 101 h 172"/>
                <a:gd name="T8" fmla="*/ 147 w 282"/>
                <a:gd name="T9" fmla="*/ 122 h 172"/>
                <a:gd name="T10" fmla="*/ 178 w 282"/>
                <a:gd name="T11" fmla="*/ 143 h 172"/>
                <a:gd name="T12" fmla="*/ 202 w 282"/>
                <a:gd name="T13" fmla="*/ 172 h 172"/>
                <a:gd name="T14" fmla="*/ 231 w 282"/>
                <a:gd name="T15" fmla="*/ 172 h 172"/>
                <a:gd name="T16" fmla="*/ 282 w 282"/>
                <a:gd name="T17" fmla="*/ 129 h 172"/>
                <a:gd name="T18" fmla="*/ 272 w 282"/>
                <a:gd name="T19" fmla="*/ 104 h 172"/>
                <a:gd name="T20" fmla="*/ 241 w 282"/>
                <a:gd name="T21" fmla="*/ 76 h 172"/>
                <a:gd name="T22" fmla="*/ 227 w 282"/>
                <a:gd name="T23" fmla="*/ 73 h 172"/>
                <a:gd name="T24" fmla="*/ 180 w 282"/>
                <a:gd name="T25" fmla="*/ 25 h 172"/>
                <a:gd name="T26" fmla="*/ 155 w 282"/>
                <a:gd name="T27" fmla="*/ 29 h 172"/>
                <a:gd name="T28" fmla="*/ 141 w 282"/>
                <a:gd name="T29" fmla="*/ 16 h 172"/>
                <a:gd name="T30" fmla="*/ 102 w 282"/>
                <a:gd name="T31" fmla="*/ 14 h 172"/>
                <a:gd name="T32" fmla="*/ 78 w 282"/>
                <a:gd name="T33" fmla="*/ 30 h 172"/>
                <a:gd name="T34" fmla="*/ 33 w 282"/>
                <a:gd name="T35" fmla="*/ 2 h 172"/>
                <a:gd name="T36" fmla="*/ 12 w 282"/>
                <a:gd name="T37" fmla="*/ 0 h 172"/>
                <a:gd name="T38" fmla="*/ 0 w 282"/>
                <a:gd name="T39" fmla="*/ 9 h 172"/>
                <a:gd name="T40" fmla="*/ 8 w 282"/>
                <a:gd name="T41" fmla="*/ 20 h 172"/>
                <a:gd name="T42" fmla="*/ 25 w 282"/>
                <a:gd name="T43" fmla="*/ 18 h 172"/>
                <a:gd name="T44" fmla="*/ 45 w 282"/>
                <a:gd name="T45" fmla="*/ 41 h 172"/>
                <a:gd name="T46" fmla="*/ 25 w 282"/>
                <a:gd name="T47" fmla="*/ 50 h 172"/>
                <a:gd name="T48" fmla="*/ 47 w 282"/>
                <a:gd name="T49" fmla="*/ 129 h 172"/>
                <a:gd name="T50" fmla="*/ 47 w 282"/>
                <a:gd name="T51" fmla="*/ 129 h 17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82" h="172">
                  <a:moveTo>
                    <a:pt x="47" y="129"/>
                  </a:moveTo>
                  <a:lnTo>
                    <a:pt x="63" y="129"/>
                  </a:lnTo>
                  <a:lnTo>
                    <a:pt x="92" y="108"/>
                  </a:lnTo>
                  <a:lnTo>
                    <a:pt x="131" y="101"/>
                  </a:lnTo>
                  <a:lnTo>
                    <a:pt x="147" y="122"/>
                  </a:lnTo>
                  <a:lnTo>
                    <a:pt x="178" y="143"/>
                  </a:lnTo>
                  <a:lnTo>
                    <a:pt x="202" y="172"/>
                  </a:lnTo>
                  <a:lnTo>
                    <a:pt x="231" y="172"/>
                  </a:lnTo>
                  <a:lnTo>
                    <a:pt x="282" y="129"/>
                  </a:lnTo>
                  <a:lnTo>
                    <a:pt x="272" y="104"/>
                  </a:lnTo>
                  <a:lnTo>
                    <a:pt x="241" y="76"/>
                  </a:lnTo>
                  <a:lnTo>
                    <a:pt x="227" y="73"/>
                  </a:lnTo>
                  <a:lnTo>
                    <a:pt x="180" y="25"/>
                  </a:lnTo>
                  <a:lnTo>
                    <a:pt x="155" y="29"/>
                  </a:lnTo>
                  <a:lnTo>
                    <a:pt x="141" y="16"/>
                  </a:lnTo>
                  <a:lnTo>
                    <a:pt x="102" y="14"/>
                  </a:lnTo>
                  <a:lnTo>
                    <a:pt x="78" y="30"/>
                  </a:lnTo>
                  <a:lnTo>
                    <a:pt x="33" y="2"/>
                  </a:lnTo>
                  <a:lnTo>
                    <a:pt x="12" y="0"/>
                  </a:lnTo>
                  <a:lnTo>
                    <a:pt x="0" y="9"/>
                  </a:lnTo>
                  <a:lnTo>
                    <a:pt x="8" y="20"/>
                  </a:lnTo>
                  <a:lnTo>
                    <a:pt x="25" y="18"/>
                  </a:lnTo>
                  <a:lnTo>
                    <a:pt x="45" y="41"/>
                  </a:lnTo>
                  <a:lnTo>
                    <a:pt x="25" y="50"/>
                  </a:lnTo>
                  <a:lnTo>
                    <a:pt x="47" y="129"/>
                  </a:lnTo>
                  <a:close/>
                </a:path>
              </a:pathLst>
            </a:custGeom>
            <a:solidFill>
              <a:srgbClr val="FFFFFF"/>
            </a:solidFill>
            <a:ln w="6350">
              <a:solidFill>
                <a:srgbClr val="272525"/>
              </a:solidFill>
              <a:prstDash val="solid"/>
              <a:round/>
              <a:headEnd/>
              <a:tailEnd/>
            </a:ln>
          </p:spPr>
          <p:txBody>
            <a:bodyPr/>
            <a:lstStyle/>
            <a:p>
              <a:endParaRPr lang="en-US"/>
            </a:p>
          </p:txBody>
        </p:sp>
        <p:sp>
          <p:nvSpPr>
            <p:cNvPr id="4311" name="Freeform 209"/>
            <p:cNvSpPr>
              <a:spLocks/>
            </p:cNvSpPr>
            <p:nvPr/>
          </p:nvSpPr>
          <p:spPr bwMode="auto">
            <a:xfrm>
              <a:off x="3807" y="1764"/>
              <a:ext cx="327" cy="199"/>
            </a:xfrm>
            <a:custGeom>
              <a:avLst/>
              <a:gdLst>
                <a:gd name="T0" fmla="*/ 294 w 327"/>
                <a:gd name="T1" fmla="*/ 47 h 199"/>
                <a:gd name="T2" fmla="*/ 270 w 327"/>
                <a:gd name="T3" fmla="*/ 60 h 199"/>
                <a:gd name="T4" fmla="*/ 286 w 327"/>
                <a:gd name="T5" fmla="*/ 77 h 199"/>
                <a:gd name="T6" fmla="*/ 319 w 327"/>
                <a:gd name="T7" fmla="*/ 77 h 199"/>
                <a:gd name="T8" fmla="*/ 327 w 327"/>
                <a:gd name="T9" fmla="*/ 88 h 199"/>
                <a:gd name="T10" fmla="*/ 311 w 327"/>
                <a:gd name="T11" fmla="*/ 106 h 199"/>
                <a:gd name="T12" fmla="*/ 272 w 327"/>
                <a:gd name="T13" fmla="*/ 97 h 199"/>
                <a:gd name="T14" fmla="*/ 257 w 327"/>
                <a:gd name="T15" fmla="*/ 116 h 199"/>
                <a:gd name="T16" fmla="*/ 239 w 327"/>
                <a:gd name="T17" fmla="*/ 132 h 199"/>
                <a:gd name="T18" fmla="*/ 253 w 327"/>
                <a:gd name="T19" fmla="*/ 150 h 199"/>
                <a:gd name="T20" fmla="*/ 260 w 327"/>
                <a:gd name="T21" fmla="*/ 194 h 199"/>
                <a:gd name="T22" fmla="*/ 229 w 327"/>
                <a:gd name="T23" fmla="*/ 199 h 199"/>
                <a:gd name="T24" fmla="*/ 219 w 327"/>
                <a:gd name="T25" fmla="*/ 174 h 199"/>
                <a:gd name="T26" fmla="*/ 188 w 327"/>
                <a:gd name="T27" fmla="*/ 146 h 199"/>
                <a:gd name="T28" fmla="*/ 174 w 327"/>
                <a:gd name="T29" fmla="*/ 143 h 199"/>
                <a:gd name="T30" fmla="*/ 125 w 327"/>
                <a:gd name="T31" fmla="*/ 97 h 199"/>
                <a:gd name="T32" fmla="*/ 102 w 327"/>
                <a:gd name="T33" fmla="*/ 99 h 199"/>
                <a:gd name="T34" fmla="*/ 86 w 327"/>
                <a:gd name="T35" fmla="*/ 86 h 199"/>
                <a:gd name="T36" fmla="*/ 49 w 327"/>
                <a:gd name="T37" fmla="*/ 84 h 199"/>
                <a:gd name="T38" fmla="*/ 31 w 327"/>
                <a:gd name="T39" fmla="*/ 95 h 199"/>
                <a:gd name="T40" fmla="*/ 0 w 327"/>
                <a:gd name="T41" fmla="*/ 12 h 199"/>
                <a:gd name="T42" fmla="*/ 57 w 327"/>
                <a:gd name="T43" fmla="*/ 0 h 199"/>
                <a:gd name="T44" fmla="*/ 49 w 327"/>
                <a:gd name="T45" fmla="*/ 9 h 199"/>
                <a:gd name="T46" fmla="*/ 47 w 327"/>
                <a:gd name="T47" fmla="*/ 44 h 199"/>
                <a:gd name="T48" fmla="*/ 82 w 327"/>
                <a:gd name="T49" fmla="*/ 49 h 199"/>
                <a:gd name="T50" fmla="*/ 86 w 327"/>
                <a:gd name="T51" fmla="*/ 26 h 199"/>
                <a:gd name="T52" fmla="*/ 157 w 327"/>
                <a:gd name="T53" fmla="*/ 40 h 199"/>
                <a:gd name="T54" fmla="*/ 184 w 327"/>
                <a:gd name="T55" fmla="*/ 70 h 199"/>
                <a:gd name="T56" fmla="*/ 245 w 327"/>
                <a:gd name="T57" fmla="*/ 53 h 199"/>
                <a:gd name="T58" fmla="*/ 294 w 327"/>
                <a:gd name="T59" fmla="*/ 47 h 199"/>
                <a:gd name="T60" fmla="*/ 294 w 327"/>
                <a:gd name="T61" fmla="*/ 47 h 19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327" h="199">
                  <a:moveTo>
                    <a:pt x="294" y="47"/>
                  </a:moveTo>
                  <a:lnTo>
                    <a:pt x="270" y="60"/>
                  </a:lnTo>
                  <a:lnTo>
                    <a:pt x="286" y="77"/>
                  </a:lnTo>
                  <a:lnTo>
                    <a:pt x="319" y="77"/>
                  </a:lnTo>
                  <a:lnTo>
                    <a:pt x="327" y="88"/>
                  </a:lnTo>
                  <a:lnTo>
                    <a:pt x="311" y="106"/>
                  </a:lnTo>
                  <a:lnTo>
                    <a:pt x="272" y="97"/>
                  </a:lnTo>
                  <a:lnTo>
                    <a:pt x="257" y="116"/>
                  </a:lnTo>
                  <a:lnTo>
                    <a:pt x="239" y="132"/>
                  </a:lnTo>
                  <a:lnTo>
                    <a:pt x="253" y="150"/>
                  </a:lnTo>
                  <a:lnTo>
                    <a:pt x="260" y="194"/>
                  </a:lnTo>
                  <a:lnTo>
                    <a:pt x="229" y="199"/>
                  </a:lnTo>
                  <a:lnTo>
                    <a:pt x="219" y="174"/>
                  </a:lnTo>
                  <a:lnTo>
                    <a:pt x="188" y="146"/>
                  </a:lnTo>
                  <a:lnTo>
                    <a:pt x="174" y="143"/>
                  </a:lnTo>
                  <a:lnTo>
                    <a:pt x="125" y="97"/>
                  </a:lnTo>
                  <a:lnTo>
                    <a:pt x="102" y="99"/>
                  </a:lnTo>
                  <a:lnTo>
                    <a:pt x="86" y="86"/>
                  </a:lnTo>
                  <a:lnTo>
                    <a:pt x="49" y="84"/>
                  </a:lnTo>
                  <a:lnTo>
                    <a:pt x="31" y="95"/>
                  </a:lnTo>
                  <a:lnTo>
                    <a:pt x="0" y="12"/>
                  </a:lnTo>
                  <a:lnTo>
                    <a:pt x="57" y="0"/>
                  </a:lnTo>
                  <a:lnTo>
                    <a:pt x="49" y="9"/>
                  </a:lnTo>
                  <a:lnTo>
                    <a:pt x="47" y="44"/>
                  </a:lnTo>
                  <a:lnTo>
                    <a:pt x="82" y="49"/>
                  </a:lnTo>
                  <a:lnTo>
                    <a:pt x="86" y="26"/>
                  </a:lnTo>
                  <a:lnTo>
                    <a:pt x="157" y="40"/>
                  </a:lnTo>
                  <a:lnTo>
                    <a:pt x="184" y="70"/>
                  </a:lnTo>
                  <a:lnTo>
                    <a:pt x="245" y="53"/>
                  </a:lnTo>
                  <a:lnTo>
                    <a:pt x="294" y="47"/>
                  </a:lnTo>
                  <a:close/>
                </a:path>
              </a:pathLst>
            </a:custGeom>
            <a:solidFill>
              <a:srgbClr val="FFFFFF"/>
            </a:solidFill>
            <a:ln w="6350">
              <a:solidFill>
                <a:srgbClr val="272525"/>
              </a:solidFill>
              <a:prstDash val="solid"/>
              <a:round/>
              <a:headEnd/>
              <a:tailEnd/>
            </a:ln>
          </p:spPr>
          <p:txBody>
            <a:bodyPr/>
            <a:lstStyle/>
            <a:p>
              <a:endParaRPr lang="en-US"/>
            </a:p>
          </p:txBody>
        </p:sp>
        <p:sp>
          <p:nvSpPr>
            <p:cNvPr id="4312" name="Freeform 210"/>
            <p:cNvSpPr>
              <a:spLocks/>
            </p:cNvSpPr>
            <p:nvPr/>
          </p:nvSpPr>
          <p:spPr bwMode="auto">
            <a:xfrm>
              <a:off x="4046" y="1861"/>
              <a:ext cx="153" cy="97"/>
            </a:xfrm>
            <a:custGeom>
              <a:avLst/>
              <a:gdLst>
                <a:gd name="T0" fmla="*/ 129 w 153"/>
                <a:gd name="T1" fmla="*/ 32 h 97"/>
                <a:gd name="T2" fmla="*/ 129 w 153"/>
                <a:gd name="T3" fmla="*/ 46 h 97"/>
                <a:gd name="T4" fmla="*/ 145 w 153"/>
                <a:gd name="T5" fmla="*/ 53 h 97"/>
                <a:gd name="T6" fmla="*/ 153 w 153"/>
                <a:gd name="T7" fmla="*/ 81 h 97"/>
                <a:gd name="T8" fmla="*/ 106 w 153"/>
                <a:gd name="T9" fmla="*/ 88 h 97"/>
                <a:gd name="T10" fmla="*/ 90 w 153"/>
                <a:gd name="T11" fmla="*/ 74 h 97"/>
                <a:gd name="T12" fmla="*/ 67 w 153"/>
                <a:gd name="T13" fmla="*/ 74 h 97"/>
                <a:gd name="T14" fmla="*/ 43 w 153"/>
                <a:gd name="T15" fmla="*/ 95 h 97"/>
                <a:gd name="T16" fmla="*/ 21 w 153"/>
                <a:gd name="T17" fmla="*/ 97 h 97"/>
                <a:gd name="T18" fmla="*/ 14 w 153"/>
                <a:gd name="T19" fmla="*/ 53 h 97"/>
                <a:gd name="T20" fmla="*/ 0 w 153"/>
                <a:gd name="T21" fmla="*/ 35 h 97"/>
                <a:gd name="T22" fmla="*/ 18 w 153"/>
                <a:gd name="T23" fmla="*/ 19 h 97"/>
                <a:gd name="T24" fmla="*/ 33 w 153"/>
                <a:gd name="T25" fmla="*/ 0 h 97"/>
                <a:gd name="T26" fmla="*/ 63 w 153"/>
                <a:gd name="T27" fmla="*/ 7 h 97"/>
                <a:gd name="T28" fmla="*/ 51 w 153"/>
                <a:gd name="T29" fmla="*/ 21 h 97"/>
                <a:gd name="T30" fmla="*/ 129 w 153"/>
                <a:gd name="T31" fmla="*/ 32 h 97"/>
                <a:gd name="T32" fmla="*/ 129 w 153"/>
                <a:gd name="T33" fmla="*/ 32 h 9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53" h="97">
                  <a:moveTo>
                    <a:pt x="129" y="32"/>
                  </a:moveTo>
                  <a:lnTo>
                    <a:pt x="129" y="46"/>
                  </a:lnTo>
                  <a:lnTo>
                    <a:pt x="145" y="53"/>
                  </a:lnTo>
                  <a:lnTo>
                    <a:pt x="153" y="81"/>
                  </a:lnTo>
                  <a:lnTo>
                    <a:pt x="106" y="88"/>
                  </a:lnTo>
                  <a:lnTo>
                    <a:pt x="90" y="74"/>
                  </a:lnTo>
                  <a:lnTo>
                    <a:pt x="67" y="74"/>
                  </a:lnTo>
                  <a:lnTo>
                    <a:pt x="43" y="95"/>
                  </a:lnTo>
                  <a:lnTo>
                    <a:pt x="21" y="97"/>
                  </a:lnTo>
                  <a:lnTo>
                    <a:pt x="14" y="53"/>
                  </a:lnTo>
                  <a:lnTo>
                    <a:pt x="0" y="35"/>
                  </a:lnTo>
                  <a:lnTo>
                    <a:pt x="18" y="19"/>
                  </a:lnTo>
                  <a:lnTo>
                    <a:pt x="33" y="0"/>
                  </a:lnTo>
                  <a:lnTo>
                    <a:pt x="63" y="7"/>
                  </a:lnTo>
                  <a:lnTo>
                    <a:pt x="51" y="21"/>
                  </a:lnTo>
                  <a:lnTo>
                    <a:pt x="129" y="32"/>
                  </a:lnTo>
                  <a:close/>
                </a:path>
              </a:pathLst>
            </a:custGeom>
            <a:solidFill>
              <a:srgbClr val="FFFFFF"/>
            </a:solidFill>
            <a:ln w="6350">
              <a:solidFill>
                <a:srgbClr val="272525"/>
              </a:solidFill>
              <a:prstDash val="solid"/>
              <a:round/>
              <a:headEnd/>
              <a:tailEnd/>
            </a:ln>
          </p:spPr>
          <p:txBody>
            <a:bodyPr/>
            <a:lstStyle/>
            <a:p>
              <a:endParaRPr lang="en-US"/>
            </a:p>
          </p:txBody>
        </p:sp>
        <p:sp>
          <p:nvSpPr>
            <p:cNvPr id="4313" name="Freeform 211"/>
            <p:cNvSpPr>
              <a:spLocks/>
            </p:cNvSpPr>
            <p:nvPr/>
          </p:nvSpPr>
          <p:spPr bwMode="auto">
            <a:xfrm>
              <a:off x="4077" y="1790"/>
              <a:ext cx="184" cy="103"/>
            </a:xfrm>
            <a:custGeom>
              <a:avLst/>
              <a:gdLst>
                <a:gd name="T0" fmla="*/ 181 w 184"/>
                <a:gd name="T1" fmla="*/ 6 h 103"/>
                <a:gd name="T2" fmla="*/ 184 w 184"/>
                <a:gd name="T3" fmla="*/ 18 h 103"/>
                <a:gd name="T4" fmla="*/ 145 w 184"/>
                <a:gd name="T5" fmla="*/ 67 h 103"/>
                <a:gd name="T6" fmla="*/ 114 w 184"/>
                <a:gd name="T7" fmla="*/ 74 h 103"/>
                <a:gd name="T8" fmla="*/ 98 w 184"/>
                <a:gd name="T9" fmla="*/ 103 h 103"/>
                <a:gd name="T10" fmla="*/ 20 w 184"/>
                <a:gd name="T11" fmla="*/ 92 h 103"/>
                <a:gd name="T12" fmla="*/ 30 w 184"/>
                <a:gd name="T13" fmla="*/ 78 h 103"/>
                <a:gd name="T14" fmla="*/ 41 w 184"/>
                <a:gd name="T15" fmla="*/ 80 h 103"/>
                <a:gd name="T16" fmla="*/ 57 w 184"/>
                <a:gd name="T17" fmla="*/ 62 h 103"/>
                <a:gd name="T18" fmla="*/ 49 w 184"/>
                <a:gd name="T19" fmla="*/ 51 h 103"/>
                <a:gd name="T20" fmla="*/ 16 w 184"/>
                <a:gd name="T21" fmla="*/ 51 h 103"/>
                <a:gd name="T22" fmla="*/ 0 w 184"/>
                <a:gd name="T23" fmla="*/ 34 h 103"/>
                <a:gd name="T24" fmla="*/ 24 w 184"/>
                <a:gd name="T25" fmla="*/ 21 h 103"/>
                <a:gd name="T26" fmla="*/ 96 w 184"/>
                <a:gd name="T27" fmla="*/ 0 h 103"/>
                <a:gd name="T28" fmla="*/ 130 w 184"/>
                <a:gd name="T29" fmla="*/ 9 h 103"/>
                <a:gd name="T30" fmla="*/ 181 w 184"/>
                <a:gd name="T31" fmla="*/ 6 h 103"/>
                <a:gd name="T32" fmla="*/ 181 w 184"/>
                <a:gd name="T33" fmla="*/ 6 h 10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84" h="103">
                  <a:moveTo>
                    <a:pt x="181" y="6"/>
                  </a:moveTo>
                  <a:lnTo>
                    <a:pt x="184" y="18"/>
                  </a:lnTo>
                  <a:lnTo>
                    <a:pt x="145" y="67"/>
                  </a:lnTo>
                  <a:lnTo>
                    <a:pt x="114" y="74"/>
                  </a:lnTo>
                  <a:lnTo>
                    <a:pt x="98" y="103"/>
                  </a:lnTo>
                  <a:lnTo>
                    <a:pt x="20" y="92"/>
                  </a:lnTo>
                  <a:lnTo>
                    <a:pt x="30" y="78"/>
                  </a:lnTo>
                  <a:lnTo>
                    <a:pt x="41" y="80"/>
                  </a:lnTo>
                  <a:lnTo>
                    <a:pt x="57" y="62"/>
                  </a:lnTo>
                  <a:lnTo>
                    <a:pt x="49" y="51"/>
                  </a:lnTo>
                  <a:lnTo>
                    <a:pt x="16" y="51"/>
                  </a:lnTo>
                  <a:lnTo>
                    <a:pt x="0" y="34"/>
                  </a:lnTo>
                  <a:lnTo>
                    <a:pt x="24" y="21"/>
                  </a:lnTo>
                  <a:lnTo>
                    <a:pt x="96" y="0"/>
                  </a:lnTo>
                  <a:lnTo>
                    <a:pt x="130" y="9"/>
                  </a:lnTo>
                  <a:lnTo>
                    <a:pt x="181" y="6"/>
                  </a:lnTo>
                  <a:close/>
                </a:path>
              </a:pathLst>
            </a:custGeom>
            <a:solidFill>
              <a:srgbClr val="FFFFFF"/>
            </a:solidFill>
            <a:ln w="6350">
              <a:solidFill>
                <a:srgbClr val="272525"/>
              </a:solidFill>
              <a:prstDash val="solid"/>
              <a:round/>
              <a:headEnd/>
              <a:tailEnd/>
            </a:ln>
          </p:spPr>
          <p:txBody>
            <a:bodyPr/>
            <a:lstStyle/>
            <a:p>
              <a:endParaRPr lang="en-US"/>
            </a:p>
          </p:txBody>
        </p:sp>
        <p:sp>
          <p:nvSpPr>
            <p:cNvPr id="4314" name="Freeform 212"/>
            <p:cNvSpPr>
              <a:spLocks/>
            </p:cNvSpPr>
            <p:nvPr/>
          </p:nvSpPr>
          <p:spPr bwMode="auto">
            <a:xfrm>
              <a:off x="3289" y="1850"/>
              <a:ext cx="34" cy="39"/>
            </a:xfrm>
            <a:custGeom>
              <a:avLst/>
              <a:gdLst>
                <a:gd name="T0" fmla="*/ 0 w 34"/>
                <a:gd name="T1" fmla="*/ 21 h 39"/>
                <a:gd name="T2" fmla="*/ 16 w 34"/>
                <a:gd name="T3" fmla="*/ 0 h 39"/>
                <a:gd name="T4" fmla="*/ 34 w 34"/>
                <a:gd name="T5" fmla="*/ 25 h 39"/>
                <a:gd name="T6" fmla="*/ 12 w 34"/>
                <a:gd name="T7" fmla="*/ 32 h 39"/>
                <a:gd name="T8" fmla="*/ 0 w 34"/>
                <a:gd name="T9" fmla="*/ 39 h 39"/>
                <a:gd name="T10" fmla="*/ 0 w 34"/>
                <a:gd name="T11" fmla="*/ 21 h 39"/>
                <a:gd name="T12" fmla="*/ 0 w 34"/>
                <a:gd name="T13" fmla="*/ 21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 h="39">
                  <a:moveTo>
                    <a:pt x="0" y="21"/>
                  </a:moveTo>
                  <a:lnTo>
                    <a:pt x="16" y="0"/>
                  </a:lnTo>
                  <a:lnTo>
                    <a:pt x="34" y="25"/>
                  </a:lnTo>
                  <a:lnTo>
                    <a:pt x="12" y="32"/>
                  </a:lnTo>
                  <a:lnTo>
                    <a:pt x="0" y="39"/>
                  </a:lnTo>
                  <a:lnTo>
                    <a:pt x="0" y="21"/>
                  </a:lnTo>
                  <a:close/>
                </a:path>
              </a:pathLst>
            </a:custGeom>
            <a:solidFill>
              <a:srgbClr val="ED1C24"/>
            </a:solidFill>
            <a:ln w="6350">
              <a:solidFill>
                <a:srgbClr val="272525"/>
              </a:solidFill>
              <a:prstDash val="solid"/>
              <a:round/>
              <a:headEnd/>
              <a:tailEnd/>
            </a:ln>
          </p:spPr>
          <p:txBody>
            <a:bodyPr/>
            <a:lstStyle/>
            <a:p>
              <a:endParaRPr lang="en-US"/>
            </a:p>
          </p:txBody>
        </p:sp>
        <p:sp>
          <p:nvSpPr>
            <p:cNvPr id="4315" name="Freeform 213"/>
            <p:cNvSpPr>
              <a:spLocks/>
            </p:cNvSpPr>
            <p:nvPr/>
          </p:nvSpPr>
          <p:spPr bwMode="auto">
            <a:xfrm>
              <a:off x="3282" y="1857"/>
              <a:ext cx="360" cy="149"/>
            </a:xfrm>
            <a:custGeom>
              <a:avLst/>
              <a:gdLst>
                <a:gd name="T0" fmla="*/ 31 w 360"/>
                <a:gd name="T1" fmla="*/ 36 h 149"/>
                <a:gd name="T2" fmla="*/ 49 w 360"/>
                <a:gd name="T3" fmla="*/ 20 h 149"/>
                <a:gd name="T4" fmla="*/ 70 w 360"/>
                <a:gd name="T5" fmla="*/ 21 h 149"/>
                <a:gd name="T6" fmla="*/ 164 w 360"/>
                <a:gd name="T7" fmla="*/ 0 h 149"/>
                <a:gd name="T8" fmla="*/ 188 w 360"/>
                <a:gd name="T9" fmla="*/ 14 h 149"/>
                <a:gd name="T10" fmla="*/ 274 w 360"/>
                <a:gd name="T11" fmla="*/ 7 h 149"/>
                <a:gd name="T12" fmla="*/ 305 w 360"/>
                <a:gd name="T13" fmla="*/ 14 h 149"/>
                <a:gd name="T14" fmla="*/ 329 w 360"/>
                <a:gd name="T15" fmla="*/ 29 h 149"/>
                <a:gd name="T16" fmla="*/ 343 w 360"/>
                <a:gd name="T17" fmla="*/ 48 h 149"/>
                <a:gd name="T18" fmla="*/ 345 w 360"/>
                <a:gd name="T19" fmla="*/ 64 h 149"/>
                <a:gd name="T20" fmla="*/ 360 w 360"/>
                <a:gd name="T21" fmla="*/ 92 h 149"/>
                <a:gd name="T22" fmla="*/ 360 w 360"/>
                <a:gd name="T23" fmla="*/ 106 h 149"/>
                <a:gd name="T24" fmla="*/ 313 w 360"/>
                <a:gd name="T25" fmla="*/ 113 h 149"/>
                <a:gd name="T26" fmla="*/ 243 w 360"/>
                <a:gd name="T27" fmla="*/ 120 h 149"/>
                <a:gd name="T28" fmla="*/ 219 w 360"/>
                <a:gd name="T29" fmla="*/ 127 h 149"/>
                <a:gd name="T30" fmla="*/ 211 w 360"/>
                <a:gd name="T31" fmla="*/ 149 h 149"/>
                <a:gd name="T32" fmla="*/ 196 w 360"/>
                <a:gd name="T33" fmla="*/ 149 h 149"/>
                <a:gd name="T34" fmla="*/ 188 w 360"/>
                <a:gd name="T35" fmla="*/ 134 h 149"/>
                <a:gd name="T36" fmla="*/ 141 w 360"/>
                <a:gd name="T37" fmla="*/ 141 h 149"/>
                <a:gd name="T38" fmla="*/ 102 w 360"/>
                <a:gd name="T39" fmla="*/ 127 h 149"/>
                <a:gd name="T40" fmla="*/ 94 w 360"/>
                <a:gd name="T41" fmla="*/ 134 h 149"/>
                <a:gd name="T42" fmla="*/ 62 w 360"/>
                <a:gd name="T43" fmla="*/ 141 h 149"/>
                <a:gd name="T44" fmla="*/ 47 w 360"/>
                <a:gd name="T45" fmla="*/ 127 h 149"/>
                <a:gd name="T46" fmla="*/ 31 w 360"/>
                <a:gd name="T47" fmla="*/ 127 h 149"/>
                <a:gd name="T48" fmla="*/ 23 w 360"/>
                <a:gd name="T49" fmla="*/ 99 h 149"/>
                <a:gd name="T50" fmla="*/ 0 w 360"/>
                <a:gd name="T51" fmla="*/ 64 h 149"/>
                <a:gd name="T52" fmla="*/ 31 w 360"/>
                <a:gd name="T53" fmla="*/ 36 h 149"/>
                <a:gd name="T54" fmla="*/ 31 w 360"/>
                <a:gd name="T55" fmla="*/ 36 h 149"/>
                <a:gd name="T56" fmla="*/ 31 w 360"/>
                <a:gd name="T57" fmla="*/ 36 h 1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60" h="149">
                  <a:moveTo>
                    <a:pt x="31" y="36"/>
                  </a:moveTo>
                  <a:lnTo>
                    <a:pt x="49" y="20"/>
                  </a:lnTo>
                  <a:lnTo>
                    <a:pt x="70" y="21"/>
                  </a:lnTo>
                  <a:lnTo>
                    <a:pt x="164" y="0"/>
                  </a:lnTo>
                  <a:lnTo>
                    <a:pt x="188" y="14"/>
                  </a:lnTo>
                  <a:lnTo>
                    <a:pt x="274" y="7"/>
                  </a:lnTo>
                  <a:lnTo>
                    <a:pt x="305" y="14"/>
                  </a:lnTo>
                  <a:lnTo>
                    <a:pt x="329" y="29"/>
                  </a:lnTo>
                  <a:lnTo>
                    <a:pt x="343" y="48"/>
                  </a:lnTo>
                  <a:lnTo>
                    <a:pt x="345" y="64"/>
                  </a:lnTo>
                  <a:lnTo>
                    <a:pt x="360" y="92"/>
                  </a:lnTo>
                  <a:lnTo>
                    <a:pt x="360" y="106"/>
                  </a:lnTo>
                  <a:lnTo>
                    <a:pt x="313" y="113"/>
                  </a:lnTo>
                  <a:lnTo>
                    <a:pt x="243" y="120"/>
                  </a:lnTo>
                  <a:lnTo>
                    <a:pt x="219" y="127"/>
                  </a:lnTo>
                  <a:lnTo>
                    <a:pt x="211" y="149"/>
                  </a:lnTo>
                  <a:lnTo>
                    <a:pt x="196" y="149"/>
                  </a:lnTo>
                  <a:lnTo>
                    <a:pt x="188" y="134"/>
                  </a:lnTo>
                  <a:lnTo>
                    <a:pt x="141" y="141"/>
                  </a:lnTo>
                  <a:lnTo>
                    <a:pt x="102" y="127"/>
                  </a:lnTo>
                  <a:lnTo>
                    <a:pt x="94" y="134"/>
                  </a:lnTo>
                  <a:lnTo>
                    <a:pt x="62" y="141"/>
                  </a:lnTo>
                  <a:lnTo>
                    <a:pt x="47" y="127"/>
                  </a:lnTo>
                  <a:lnTo>
                    <a:pt x="31" y="127"/>
                  </a:lnTo>
                  <a:lnTo>
                    <a:pt x="23" y="99"/>
                  </a:lnTo>
                  <a:lnTo>
                    <a:pt x="0" y="64"/>
                  </a:lnTo>
                  <a:lnTo>
                    <a:pt x="31" y="36"/>
                  </a:lnTo>
                  <a:close/>
                </a:path>
              </a:pathLst>
            </a:custGeom>
            <a:solidFill>
              <a:srgbClr val="ED1C24"/>
            </a:solidFill>
            <a:ln w="6350">
              <a:solidFill>
                <a:srgbClr val="272525"/>
              </a:solidFill>
              <a:prstDash val="solid"/>
              <a:round/>
              <a:headEnd/>
              <a:tailEnd/>
            </a:ln>
          </p:spPr>
          <p:txBody>
            <a:bodyPr/>
            <a:lstStyle/>
            <a:p>
              <a:endParaRPr lang="en-US"/>
            </a:p>
          </p:txBody>
        </p:sp>
        <p:sp>
          <p:nvSpPr>
            <p:cNvPr id="4316" name="Freeform 214"/>
            <p:cNvSpPr>
              <a:spLocks/>
            </p:cNvSpPr>
            <p:nvPr/>
          </p:nvSpPr>
          <p:spPr bwMode="auto">
            <a:xfrm>
              <a:off x="3039" y="1758"/>
              <a:ext cx="60" cy="30"/>
            </a:xfrm>
            <a:custGeom>
              <a:avLst/>
              <a:gdLst>
                <a:gd name="T0" fmla="*/ 5 w 60"/>
                <a:gd name="T1" fmla="*/ 4 h 30"/>
                <a:gd name="T2" fmla="*/ 0 w 60"/>
                <a:gd name="T3" fmla="*/ 29 h 30"/>
                <a:gd name="T4" fmla="*/ 4 w 60"/>
                <a:gd name="T5" fmla="*/ 30 h 30"/>
                <a:gd name="T6" fmla="*/ 39 w 60"/>
                <a:gd name="T7" fmla="*/ 22 h 30"/>
                <a:gd name="T8" fmla="*/ 60 w 60"/>
                <a:gd name="T9" fmla="*/ 4 h 30"/>
                <a:gd name="T10" fmla="*/ 54 w 60"/>
                <a:gd name="T11" fmla="*/ 0 h 30"/>
                <a:gd name="T12" fmla="*/ 15 w 60"/>
                <a:gd name="T13" fmla="*/ 8 h 30"/>
                <a:gd name="T14" fmla="*/ 5 w 60"/>
                <a:gd name="T15" fmla="*/ 4 h 30"/>
                <a:gd name="T16" fmla="*/ 5 w 60"/>
                <a:gd name="T17" fmla="*/ 4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0" h="30">
                  <a:moveTo>
                    <a:pt x="5" y="4"/>
                  </a:moveTo>
                  <a:lnTo>
                    <a:pt x="0" y="29"/>
                  </a:lnTo>
                  <a:lnTo>
                    <a:pt x="4" y="30"/>
                  </a:lnTo>
                  <a:lnTo>
                    <a:pt x="39" y="22"/>
                  </a:lnTo>
                  <a:lnTo>
                    <a:pt x="60" y="4"/>
                  </a:lnTo>
                  <a:lnTo>
                    <a:pt x="54" y="0"/>
                  </a:lnTo>
                  <a:lnTo>
                    <a:pt x="15" y="8"/>
                  </a:lnTo>
                  <a:lnTo>
                    <a:pt x="5" y="4"/>
                  </a:lnTo>
                  <a:close/>
                </a:path>
              </a:pathLst>
            </a:custGeom>
            <a:solidFill>
              <a:srgbClr val="FFFFFF"/>
            </a:solidFill>
            <a:ln w="6350">
              <a:solidFill>
                <a:srgbClr val="272525"/>
              </a:solidFill>
              <a:prstDash val="solid"/>
              <a:round/>
              <a:headEnd/>
              <a:tailEnd/>
            </a:ln>
          </p:spPr>
          <p:txBody>
            <a:bodyPr/>
            <a:lstStyle/>
            <a:p>
              <a:endParaRPr lang="en-US"/>
            </a:p>
          </p:txBody>
        </p:sp>
        <p:sp>
          <p:nvSpPr>
            <p:cNvPr id="4317" name="Freeform 215"/>
            <p:cNvSpPr>
              <a:spLocks/>
            </p:cNvSpPr>
            <p:nvPr/>
          </p:nvSpPr>
          <p:spPr bwMode="auto">
            <a:xfrm>
              <a:off x="3184" y="1850"/>
              <a:ext cx="37" cy="36"/>
            </a:xfrm>
            <a:custGeom>
              <a:avLst/>
              <a:gdLst>
                <a:gd name="T0" fmla="*/ 0 w 37"/>
                <a:gd name="T1" fmla="*/ 14 h 36"/>
                <a:gd name="T2" fmla="*/ 37 w 37"/>
                <a:gd name="T3" fmla="*/ 0 h 36"/>
                <a:gd name="T4" fmla="*/ 35 w 37"/>
                <a:gd name="T5" fmla="*/ 21 h 36"/>
                <a:gd name="T6" fmla="*/ 11 w 37"/>
                <a:gd name="T7" fmla="*/ 36 h 36"/>
                <a:gd name="T8" fmla="*/ 0 w 37"/>
                <a:gd name="T9" fmla="*/ 14 h 36"/>
                <a:gd name="T10" fmla="*/ 0 w 37"/>
                <a:gd name="T11" fmla="*/ 14 h 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7" h="36">
                  <a:moveTo>
                    <a:pt x="0" y="14"/>
                  </a:moveTo>
                  <a:lnTo>
                    <a:pt x="37" y="0"/>
                  </a:lnTo>
                  <a:lnTo>
                    <a:pt x="35" y="21"/>
                  </a:lnTo>
                  <a:lnTo>
                    <a:pt x="11" y="36"/>
                  </a:lnTo>
                  <a:lnTo>
                    <a:pt x="0" y="14"/>
                  </a:lnTo>
                  <a:close/>
                </a:path>
              </a:pathLst>
            </a:custGeom>
            <a:solidFill>
              <a:srgbClr val="FFFFFF"/>
            </a:solidFill>
            <a:ln w="6350">
              <a:solidFill>
                <a:srgbClr val="272525"/>
              </a:solidFill>
              <a:prstDash val="solid"/>
              <a:round/>
              <a:headEnd/>
              <a:tailEnd/>
            </a:ln>
          </p:spPr>
          <p:txBody>
            <a:bodyPr/>
            <a:lstStyle/>
            <a:p>
              <a:endParaRPr lang="en-US"/>
            </a:p>
          </p:txBody>
        </p:sp>
        <p:sp>
          <p:nvSpPr>
            <p:cNvPr id="4318" name="Freeform 216"/>
            <p:cNvSpPr>
              <a:spLocks/>
            </p:cNvSpPr>
            <p:nvPr/>
          </p:nvSpPr>
          <p:spPr bwMode="auto">
            <a:xfrm>
              <a:off x="3219" y="1815"/>
              <a:ext cx="86" cy="56"/>
            </a:xfrm>
            <a:custGeom>
              <a:avLst/>
              <a:gdLst>
                <a:gd name="T0" fmla="*/ 16 w 86"/>
                <a:gd name="T1" fmla="*/ 7 h 56"/>
                <a:gd name="T2" fmla="*/ 70 w 86"/>
                <a:gd name="T3" fmla="*/ 7 h 56"/>
                <a:gd name="T4" fmla="*/ 86 w 86"/>
                <a:gd name="T5" fmla="*/ 14 h 56"/>
                <a:gd name="T6" fmla="*/ 86 w 86"/>
                <a:gd name="T7" fmla="*/ 35 h 56"/>
                <a:gd name="T8" fmla="*/ 70 w 86"/>
                <a:gd name="T9" fmla="*/ 56 h 56"/>
                <a:gd name="T10" fmla="*/ 0 w 86"/>
                <a:gd name="T11" fmla="*/ 56 h 56"/>
                <a:gd name="T12" fmla="*/ 0 w 86"/>
                <a:gd name="T13" fmla="*/ 0 h 56"/>
                <a:gd name="T14" fmla="*/ 16 w 86"/>
                <a:gd name="T15" fmla="*/ 7 h 56"/>
                <a:gd name="T16" fmla="*/ 16 w 86"/>
                <a:gd name="T17" fmla="*/ 7 h 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6" h="56">
                  <a:moveTo>
                    <a:pt x="16" y="7"/>
                  </a:moveTo>
                  <a:lnTo>
                    <a:pt x="70" y="7"/>
                  </a:lnTo>
                  <a:lnTo>
                    <a:pt x="86" y="14"/>
                  </a:lnTo>
                  <a:lnTo>
                    <a:pt x="86" y="35"/>
                  </a:lnTo>
                  <a:lnTo>
                    <a:pt x="70" y="56"/>
                  </a:lnTo>
                  <a:lnTo>
                    <a:pt x="0" y="56"/>
                  </a:lnTo>
                  <a:lnTo>
                    <a:pt x="0" y="0"/>
                  </a:lnTo>
                  <a:lnTo>
                    <a:pt x="16" y="7"/>
                  </a:lnTo>
                  <a:close/>
                </a:path>
              </a:pathLst>
            </a:custGeom>
            <a:solidFill>
              <a:srgbClr val="ED1C24"/>
            </a:solidFill>
            <a:ln w="6350">
              <a:solidFill>
                <a:srgbClr val="272525"/>
              </a:solidFill>
              <a:prstDash val="solid"/>
              <a:round/>
              <a:headEnd/>
              <a:tailEnd/>
            </a:ln>
          </p:spPr>
          <p:txBody>
            <a:bodyPr/>
            <a:lstStyle/>
            <a:p>
              <a:endParaRPr lang="en-US"/>
            </a:p>
          </p:txBody>
        </p:sp>
        <p:sp>
          <p:nvSpPr>
            <p:cNvPr id="4319" name="Freeform 217"/>
            <p:cNvSpPr>
              <a:spLocks/>
            </p:cNvSpPr>
            <p:nvPr/>
          </p:nvSpPr>
          <p:spPr bwMode="auto">
            <a:xfrm>
              <a:off x="3139" y="1773"/>
              <a:ext cx="80" cy="91"/>
            </a:xfrm>
            <a:custGeom>
              <a:avLst/>
              <a:gdLst>
                <a:gd name="T0" fmla="*/ 17 w 80"/>
                <a:gd name="T1" fmla="*/ 91 h 91"/>
                <a:gd name="T2" fmla="*/ 41 w 80"/>
                <a:gd name="T3" fmla="*/ 84 h 91"/>
                <a:gd name="T4" fmla="*/ 45 w 80"/>
                <a:gd name="T5" fmla="*/ 91 h 91"/>
                <a:gd name="T6" fmla="*/ 80 w 80"/>
                <a:gd name="T7" fmla="*/ 79 h 91"/>
                <a:gd name="T8" fmla="*/ 80 w 80"/>
                <a:gd name="T9" fmla="*/ 42 h 91"/>
                <a:gd name="T10" fmla="*/ 56 w 80"/>
                <a:gd name="T11" fmla="*/ 35 h 91"/>
                <a:gd name="T12" fmla="*/ 41 w 80"/>
                <a:gd name="T13" fmla="*/ 0 h 91"/>
                <a:gd name="T14" fmla="*/ 17 w 80"/>
                <a:gd name="T15" fmla="*/ 3 h 91"/>
                <a:gd name="T16" fmla="*/ 23 w 80"/>
                <a:gd name="T17" fmla="*/ 28 h 91"/>
                <a:gd name="T18" fmla="*/ 23 w 80"/>
                <a:gd name="T19" fmla="*/ 45 h 91"/>
                <a:gd name="T20" fmla="*/ 11 w 80"/>
                <a:gd name="T21" fmla="*/ 65 h 91"/>
                <a:gd name="T22" fmla="*/ 0 w 80"/>
                <a:gd name="T23" fmla="*/ 83 h 91"/>
                <a:gd name="T24" fmla="*/ 17 w 80"/>
                <a:gd name="T25" fmla="*/ 91 h 91"/>
                <a:gd name="T26" fmla="*/ 17 w 80"/>
                <a:gd name="T27" fmla="*/ 91 h 9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0" h="91">
                  <a:moveTo>
                    <a:pt x="17" y="91"/>
                  </a:moveTo>
                  <a:lnTo>
                    <a:pt x="41" y="84"/>
                  </a:lnTo>
                  <a:lnTo>
                    <a:pt x="45" y="91"/>
                  </a:lnTo>
                  <a:lnTo>
                    <a:pt x="80" y="79"/>
                  </a:lnTo>
                  <a:lnTo>
                    <a:pt x="80" y="42"/>
                  </a:lnTo>
                  <a:lnTo>
                    <a:pt x="56" y="35"/>
                  </a:lnTo>
                  <a:lnTo>
                    <a:pt x="41" y="0"/>
                  </a:lnTo>
                  <a:lnTo>
                    <a:pt x="17" y="3"/>
                  </a:lnTo>
                  <a:lnTo>
                    <a:pt x="23" y="28"/>
                  </a:lnTo>
                  <a:lnTo>
                    <a:pt x="23" y="45"/>
                  </a:lnTo>
                  <a:lnTo>
                    <a:pt x="11" y="65"/>
                  </a:lnTo>
                  <a:lnTo>
                    <a:pt x="0" y="83"/>
                  </a:lnTo>
                  <a:lnTo>
                    <a:pt x="17" y="91"/>
                  </a:lnTo>
                  <a:close/>
                </a:path>
              </a:pathLst>
            </a:custGeom>
            <a:solidFill>
              <a:srgbClr val="ED1C24"/>
            </a:solidFill>
            <a:ln w="6350">
              <a:solidFill>
                <a:srgbClr val="272525"/>
              </a:solidFill>
              <a:prstDash val="solid"/>
              <a:round/>
              <a:headEnd/>
              <a:tailEnd/>
            </a:ln>
          </p:spPr>
          <p:txBody>
            <a:bodyPr/>
            <a:lstStyle/>
            <a:p>
              <a:endParaRPr lang="en-US"/>
            </a:p>
          </p:txBody>
        </p:sp>
        <p:sp>
          <p:nvSpPr>
            <p:cNvPr id="4320" name="Freeform 218"/>
            <p:cNvSpPr>
              <a:spLocks/>
            </p:cNvSpPr>
            <p:nvPr/>
          </p:nvSpPr>
          <p:spPr bwMode="auto">
            <a:xfrm>
              <a:off x="3093" y="1790"/>
              <a:ext cx="69" cy="66"/>
            </a:xfrm>
            <a:custGeom>
              <a:avLst/>
              <a:gdLst>
                <a:gd name="T0" fmla="*/ 46 w 69"/>
                <a:gd name="T1" fmla="*/ 66 h 66"/>
                <a:gd name="T2" fmla="*/ 57 w 69"/>
                <a:gd name="T3" fmla="*/ 48 h 66"/>
                <a:gd name="T4" fmla="*/ 69 w 69"/>
                <a:gd name="T5" fmla="*/ 28 h 66"/>
                <a:gd name="T6" fmla="*/ 69 w 69"/>
                <a:gd name="T7" fmla="*/ 11 h 66"/>
                <a:gd name="T8" fmla="*/ 40 w 69"/>
                <a:gd name="T9" fmla="*/ 4 h 66"/>
                <a:gd name="T10" fmla="*/ 22 w 69"/>
                <a:gd name="T11" fmla="*/ 0 h 66"/>
                <a:gd name="T12" fmla="*/ 6 w 69"/>
                <a:gd name="T13" fmla="*/ 0 h 66"/>
                <a:gd name="T14" fmla="*/ 0 w 69"/>
                <a:gd name="T15" fmla="*/ 13 h 66"/>
                <a:gd name="T16" fmla="*/ 8 w 69"/>
                <a:gd name="T17" fmla="*/ 30 h 66"/>
                <a:gd name="T18" fmla="*/ 30 w 69"/>
                <a:gd name="T19" fmla="*/ 48 h 66"/>
                <a:gd name="T20" fmla="*/ 38 w 69"/>
                <a:gd name="T21" fmla="*/ 62 h 66"/>
                <a:gd name="T22" fmla="*/ 46 w 69"/>
                <a:gd name="T23" fmla="*/ 66 h 66"/>
                <a:gd name="T24" fmla="*/ 46 w 69"/>
                <a:gd name="T25" fmla="*/ 66 h 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9" h="66">
                  <a:moveTo>
                    <a:pt x="46" y="66"/>
                  </a:moveTo>
                  <a:lnTo>
                    <a:pt x="57" y="48"/>
                  </a:lnTo>
                  <a:lnTo>
                    <a:pt x="69" y="28"/>
                  </a:lnTo>
                  <a:lnTo>
                    <a:pt x="69" y="11"/>
                  </a:lnTo>
                  <a:lnTo>
                    <a:pt x="40" y="4"/>
                  </a:lnTo>
                  <a:lnTo>
                    <a:pt x="22" y="0"/>
                  </a:lnTo>
                  <a:lnTo>
                    <a:pt x="6" y="0"/>
                  </a:lnTo>
                  <a:lnTo>
                    <a:pt x="0" y="13"/>
                  </a:lnTo>
                  <a:lnTo>
                    <a:pt x="8" y="30"/>
                  </a:lnTo>
                  <a:lnTo>
                    <a:pt x="30" y="48"/>
                  </a:lnTo>
                  <a:lnTo>
                    <a:pt x="38" y="62"/>
                  </a:lnTo>
                  <a:lnTo>
                    <a:pt x="46" y="66"/>
                  </a:lnTo>
                  <a:close/>
                </a:path>
              </a:pathLst>
            </a:custGeom>
            <a:solidFill>
              <a:srgbClr val="FFFFFF"/>
            </a:solidFill>
            <a:ln w="6350">
              <a:solidFill>
                <a:srgbClr val="272525"/>
              </a:solidFill>
              <a:prstDash val="solid"/>
              <a:round/>
              <a:headEnd/>
              <a:tailEnd/>
            </a:ln>
          </p:spPr>
          <p:txBody>
            <a:bodyPr/>
            <a:lstStyle/>
            <a:p>
              <a:endParaRPr lang="en-US"/>
            </a:p>
          </p:txBody>
        </p:sp>
        <p:sp>
          <p:nvSpPr>
            <p:cNvPr id="4321" name="Freeform 219"/>
            <p:cNvSpPr>
              <a:spLocks/>
            </p:cNvSpPr>
            <p:nvPr/>
          </p:nvSpPr>
          <p:spPr bwMode="auto">
            <a:xfrm>
              <a:off x="2929" y="1751"/>
              <a:ext cx="204" cy="205"/>
            </a:xfrm>
            <a:custGeom>
              <a:avLst/>
              <a:gdLst>
                <a:gd name="T0" fmla="*/ 114 w 204"/>
                <a:gd name="T1" fmla="*/ 13 h 205"/>
                <a:gd name="T2" fmla="*/ 110 w 204"/>
                <a:gd name="T3" fmla="*/ 36 h 205"/>
                <a:gd name="T4" fmla="*/ 102 w 204"/>
                <a:gd name="T5" fmla="*/ 57 h 205"/>
                <a:gd name="T6" fmla="*/ 117 w 204"/>
                <a:gd name="T7" fmla="*/ 99 h 205"/>
                <a:gd name="T8" fmla="*/ 157 w 204"/>
                <a:gd name="T9" fmla="*/ 120 h 205"/>
                <a:gd name="T10" fmla="*/ 164 w 204"/>
                <a:gd name="T11" fmla="*/ 127 h 205"/>
                <a:gd name="T12" fmla="*/ 172 w 204"/>
                <a:gd name="T13" fmla="*/ 127 h 205"/>
                <a:gd name="T14" fmla="*/ 204 w 204"/>
                <a:gd name="T15" fmla="*/ 149 h 205"/>
                <a:gd name="T16" fmla="*/ 204 w 204"/>
                <a:gd name="T17" fmla="*/ 156 h 205"/>
                <a:gd name="T18" fmla="*/ 188 w 204"/>
                <a:gd name="T19" fmla="*/ 156 h 205"/>
                <a:gd name="T20" fmla="*/ 172 w 204"/>
                <a:gd name="T21" fmla="*/ 163 h 205"/>
                <a:gd name="T22" fmla="*/ 180 w 204"/>
                <a:gd name="T23" fmla="*/ 184 h 205"/>
                <a:gd name="T24" fmla="*/ 164 w 204"/>
                <a:gd name="T25" fmla="*/ 205 h 205"/>
                <a:gd name="T26" fmla="*/ 157 w 204"/>
                <a:gd name="T27" fmla="*/ 205 h 205"/>
                <a:gd name="T28" fmla="*/ 149 w 204"/>
                <a:gd name="T29" fmla="*/ 163 h 205"/>
                <a:gd name="T30" fmla="*/ 141 w 204"/>
                <a:gd name="T31" fmla="*/ 156 h 205"/>
                <a:gd name="T32" fmla="*/ 94 w 204"/>
                <a:gd name="T33" fmla="*/ 127 h 205"/>
                <a:gd name="T34" fmla="*/ 55 w 204"/>
                <a:gd name="T35" fmla="*/ 78 h 205"/>
                <a:gd name="T36" fmla="*/ 39 w 204"/>
                <a:gd name="T37" fmla="*/ 71 h 205"/>
                <a:gd name="T38" fmla="*/ 23 w 204"/>
                <a:gd name="T39" fmla="*/ 78 h 205"/>
                <a:gd name="T40" fmla="*/ 8 w 204"/>
                <a:gd name="T41" fmla="*/ 78 h 205"/>
                <a:gd name="T42" fmla="*/ 0 w 204"/>
                <a:gd name="T43" fmla="*/ 50 h 205"/>
                <a:gd name="T44" fmla="*/ 8 w 204"/>
                <a:gd name="T45" fmla="*/ 29 h 205"/>
                <a:gd name="T46" fmla="*/ 8 w 204"/>
                <a:gd name="T47" fmla="*/ 22 h 205"/>
                <a:gd name="T48" fmla="*/ 23 w 204"/>
                <a:gd name="T49" fmla="*/ 22 h 205"/>
                <a:gd name="T50" fmla="*/ 23 w 204"/>
                <a:gd name="T51" fmla="*/ 22 h 205"/>
                <a:gd name="T52" fmla="*/ 23 w 204"/>
                <a:gd name="T53" fmla="*/ 15 h 205"/>
                <a:gd name="T54" fmla="*/ 31 w 204"/>
                <a:gd name="T55" fmla="*/ 22 h 205"/>
                <a:gd name="T56" fmla="*/ 47 w 204"/>
                <a:gd name="T57" fmla="*/ 29 h 205"/>
                <a:gd name="T58" fmla="*/ 55 w 204"/>
                <a:gd name="T59" fmla="*/ 15 h 205"/>
                <a:gd name="T60" fmla="*/ 86 w 204"/>
                <a:gd name="T61" fmla="*/ 0 h 205"/>
                <a:gd name="T62" fmla="*/ 114 w 204"/>
                <a:gd name="T63" fmla="*/ 13 h 205"/>
                <a:gd name="T64" fmla="*/ 114 w 204"/>
                <a:gd name="T65" fmla="*/ 13 h 20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04" h="205">
                  <a:moveTo>
                    <a:pt x="114" y="13"/>
                  </a:moveTo>
                  <a:lnTo>
                    <a:pt x="110" y="36"/>
                  </a:lnTo>
                  <a:lnTo>
                    <a:pt x="102" y="57"/>
                  </a:lnTo>
                  <a:lnTo>
                    <a:pt x="117" y="99"/>
                  </a:lnTo>
                  <a:lnTo>
                    <a:pt x="157" y="120"/>
                  </a:lnTo>
                  <a:lnTo>
                    <a:pt x="164" y="127"/>
                  </a:lnTo>
                  <a:lnTo>
                    <a:pt x="172" y="127"/>
                  </a:lnTo>
                  <a:lnTo>
                    <a:pt x="204" y="149"/>
                  </a:lnTo>
                  <a:lnTo>
                    <a:pt x="204" y="156"/>
                  </a:lnTo>
                  <a:lnTo>
                    <a:pt x="188" y="156"/>
                  </a:lnTo>
                  <a:lnTo>
                    <a:pt x="172" y="163"/>
                  </a:lnTo>
                  <a:lnTo>
                    <a:pt x="180" y="184"/>
                  </a:lnTo>
                  <a:lnTo>
                    <a:pt x="164" y="205"/>
                  </a:lnTo>
                  <a:lnTo>
                    <a:pt x="157" y="205"/>
                  </a:lnTo>
                  <a:lnTo>
                    <a:pt x="149" y="163"/>
                  </a:lnTo>
                  <a:lnTo>
                    <a:pt x="141" y="156"/>
                  </a:lnTo>
                  <a:lnTo>
                    <a:pt x="94" y="127"/>
                  </a:lnTo>
                  <a:lnTo>
                    <a:pt x="55" y="78"/>
                  </a:lnTo>
                  <a:lnTo>
                    <a:pt x="39" y="71"/>
                  </a:lnTo>
                  <a:lnTo>
                    <a:pt x="23" y="78"/>
                  </a:lnTo>
                  <a:lnTo>
                    <a:pt x="8" y="78"/>
                  </a:lnTo>
                  <a:lnTo>
                    <a:pt x="0" y="50"/>
                  </a:lnTo>
                  <a:lnTo>
                    <a:pt x="8" y="29"/>
                  </a:lnTo>
                  <a:lnTo>
                    <a:pt x="8" y="22"/>
                  </a:lnTo>
                  <a:lnTo>
                    <a:pt x="23" y="22"/>
                  </a:lnTo>
                  <a:lnTo>
                    <a:pt x="23" y="15"/>
                  </a:lnTo>
                  <a:lnTo>
                    <a:pt x="31" y="22"/>
                  </a:lnTo>
                  <a:lnTo>
                    <a:pt x="47" y="29"/>
                  </a:lnTo>
                  <a:lnTo>
                    <a:pt x="55" y="15"/>
                  </a:lnTo>
                  <a:lnTo>
                    <a:pt x="86" y="0"/>
                  </a:lnTo>
                  <a:lnTo>
                    <a:pt x="114" y="13"/>
                  </a:lnTo>
                  <a:close/>
                </a:path>
              </a:pathLst>
            </a:custGeom>
            <a:solidFill>
              <a:srgbClr val="ED1C24"/>
            </a:solidFill>
            <a:ln w="6350">
              <a:solidFill>
                <a:srgbClr val="272525"/>
              </a:solidFill>
              <a:prstDash val="solid"/>
              <a:round/>
              <a:headEnd/>
              <a:tailEnd/>
            </a:ln>
          </p:spPr>
          <p:txBody>
            <a:bodyPr/>
            <a:lstStyle/>
            <a:p>
              <a:endParaRPr lang="en-US"/>
            </a:p>
          </p:txBody>
        </p:sp>
        <p:sp>
          <p:nvSpPr>
            <p:cNvPr id="4322" name="Freeform 220"/>
            <p:cNvSpPr>
              <a:spLocks/>
            </p:cNvSpPr>
            <p:nvPr/>
          </p:nvSpPr>
          <p:spPr bwMode="auto">
            <a:xfrm>
              <a:off x="3023" y="1949"/>
              <a:ext cx="55" cy="42"/>
            </a:xfrm>
            <a:custGeom>
              <a:avLst/>
              <a:gdLst>
                <a:gd name="T0" fmla="*/ 0 w 55"/>
                <a:gd name="T1" fmla="*/ 0 h 42"/>
                <a:gd name="T2" fmla="*/ 55 w 55"/>
                <a:gd name="T3" fmla="*/ 9 h 42"/>
                <a:gd name="T4" fmla="*/ 47 w 55"/>
                <a:gd name="T5" fmla="*/ 42 h 42"/>
                <a:gd name="T6" fmla="*/ 0 w 55"/>
                <a:gd name="T7" fmla="*/ 7 h 42"/>
                <a:gd name="T8" fmla="*/ 0 w 55"/>
                <a:gd name="T9" fmla="*/ 0 h 42"/>
                <a:gd name="T10" fmla="*/ 0 w 55"/>
                <a:gd name="T11" fmla="*/ 0 h 4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 h="42">
                  <a:moveTo>
                    <a:pt x="0" y="0"/>
                  </a:moveTo>
                  <a:lnTo>
                    <a:pt x="55" y="9"/>
                  </a:lnTo>
                  <a:lnTo>
                    <a:pt x="47" y="42"/>
                  </a:lnTo>
                  <a:lnTo>
                    <a:pt x="0" y="7"/>
                  </a:lnTo>
                  <a:lnTo>
                    <a:pt x="0" y="0"/>
                  </a:lnTo>
                  <a:close/>
                </a:path>
              </a:pathLst>
            </a:custGeom>
            <a:solidFill>
              <a:srgbClr val="ED1C24"/>
            </a:solidFill>
            <a:ln w="6350">
              <a:solidFill>
                <a:srgbClr val="272525"/>
              </a:solidFill>
              <a:prstDash val="solid"/>
              <a:round/>
              <a:headEnd/>
              <a:tailEnd/>
            </a:ln>
          </p:spPr>
          <p:txBody>
            <a:bodyPr/>
            <a:lstStyle/>
            <a:p>
              <a:endParaRPr lang="en-US"/>
            </a:p>
          </p:txBody>
        </p:sp>
        <p:sp>
          <p:nvSpPr>
            <p:cNvPr id="4323" name="Freeform 221"/>
            <p:cNvSpPr>
              <a:spLocks/>
            </p:cNvSpPr>
            <p:nvPr/>
          </p:nvSpPr>
          <p:spPr bwMode="auto">
            <a:xfrm>
              <a:off x="2952" y="1900"/>
              <a:ext cx="18" cy="28"/>
            </a:xfrm>
            <a:custGeom>
              <a:avLst/>
              <a:gdLst>
                <a:gd name="T0" fmla="*/ 0 w 18"/>
                <a:gd name="T1" fmla="*/ 0 h 28"/>
                <a:gd name="T2" fmla="*/ 16 w 18"/>
                <a:gd name="T3" fmla="*/ 0 h 28"/>
                <a:gd name="T4" fmla="*/ 16 w 18"/>
                <a:gd name="T5" fmla="*/ 0 h 28"/>
                <a:gd name="T6" fmla="*/ 18 w 18"/>
                <a:gd name="T7" fmla="*/ 21 h 28"/>
                <a:gd name="T8" fmla="*/ 0 w 18"/>
                <a:gd name="T9" fmla="*/ 28 h 28"/>
                <a:gd name="T10" fmla="*/ 0 w 18"/>
                <a:gd name="T11" fmla="*/ 0 h 28"/>
                <a:gd name="T12" fmla="*/ 0 w 18"/>
                <a:gd name="T13" fmla="*/ 0 h 28"/>
                <a:gd name="T14" fmla="*/ 0 w 18"/>
                <a:gd name="T15" fmla="*/ 0 h 2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 h="28">
                  <a:moveTo>
                    <a:pt x="0" y="0"/>
                  </a:moveTo>
                  <a:lnTo>
                    <a:pt x="16" y="0"/>
                  </a:lnTo>
                  <a:lnTo>
                    <a:pt x="18" y="21"/>
                  </a:lnTo>
                  <a:lnTo>
                    <a:pt x="0" y="28"/>
                  </a:lnTo>
                  <a:lnTo>
                    <a:pt x="0" y="0"/>
                  </a:lnTo>
                  <a:close/>
                </a:path>
              </a:pathLst>
            </a:custGeom>
            <a:solidFill>
              <a:srgbClr val="ED1C24"/>
            </a:solidFill>
            <a:ln w="6350">
              <a:solidFill>
                <a:srgbClr val="272525"/>
              </a:solidFill>
              <a:prstDash val="solid"/>
              <a:round/>
              <a:headEnd/>
              <a:tailEnd/>
            </a:ln>
          </p:spPr>
          <p:txBody>
            <a:bodyPr/>
            <a:lstStyle/>
            <a:p>
              <a:endParaRPr lang="en-US"/>
            </a:p>
          </p:txBody>
        </p:sp>
        <p:sp>
          <p:nvSpPr>
            <p:cNvPr id="4324" name="Freeform 222"/>
            <p:cNvSpPr>
              <a:spLocks/>
            </p:cNvSpPr>
            <p:nvPr/>
          </p:nvSpPr>
          <p:spPr bwMode="auto">
            <a:xfrm>
              <a:off x="3172" y="1871"/>
              <a:ext cx="117" cy="113"/>
            </a:xfrm>
            <a:custGeom>
              <a:avLst/>
              <a:gdLst>
                <a:gd name="T0" fmla="*/ 0 w 117"/>
                <a:gd name="T1" fmla="*/ 50 h 113"/>
                <a:gd name="T2" fmla="*/ 16 w 117"/>
                <a:gd name="T3" fmla="*/ 22 h 113"/>
                <a:gd name="T4" fmla="*/ 47 w 117"/>
                <a:gd name="T5" fmla="*/ 0 h 113"/>
                <a:gd name="T6" fmla="*/ 117 w 117"/>
                <a:gd name="T7" fmla="*/ 0 h 113"/>
                <a:gd name="T8" fmla="*/ 117 w 117"/>
                <a:gd name="T9" fmla="*/ 22 h 113"/>
                <a:gd name="T10" fmla="*/ 78 w 117"/>
                <a:gd name="T11" fmla="*/ 22 h 113"/>
                <a:gd name="T12" fmla="*/ 55 w 117"/>
                <a:gd name="T13" fmla="*/ 43 h 113"/>
                <a:gd name="T14" fmla="*/ 55 w 117"/>
                <a:gd name="T15" fmla="*/ 64 h 113"/>
                <a:gd name="T16" fmla="*/ 78 w 117"/>
                <a:gd name="T17" fmla="*/ 92 h 113"/>
                <a:gd name="T18" fmla="*/ 78 w 117"/>
                <a:gd name="T19" fmla="*/ 99 h 113"/>
                <a:gd name="T20" fmla="*/ 55 w 117"/>
                <a:gd name="T21" fmla="*/ 113 h 113"/>
                <a:gd name="T22" fmla="*/ 39 w 117"/>
                <a:gd name="T23" fmla="*/ 113 h 113"/>
                <a:gd name="T24" fmla="*/ 31 w 117"/>
                <a:gd name="T25" fmla="*/ 92 h 113"/>
                <a:gd name="T26" fmla="*/ 39 w 117"/>
                <a:gd name="T27" fmla="*/ 92 h 113"/>
                <a:gd name="T28" fmla="*/ 47 w 117"/>
                <a:gd name="T29" fmla="*/ 85 h 113"/>
                <a:gd name="T30" fmla="*/ 39 w 117"/>
                <a:gd name="T31" fmla="*/ 78 h 113"/>
                <a:gd name="T32" fmla="*/ 16 w 117"/>
                <a:gd name="T33" fmla="*/ 78 h 113"/>
                <a:gd name="T34" fmla="*/ 0 w 117"/>
                <a:gd name="T35" fmla="*/ 50 h 113"/>
                <a:gd name="T36" fmla="*/ 0 w 117"/>
                <a:gd name="T37" fmla="*/ 50 h 113"/>
                <a:gd name="T38" fmla="*/ 0 w 117"/>
                <a:gd name="T39" fmla="*/ 50 h 11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17" h="113">
                  <a:moveTo>
                    <a:pt x="0" y="50"/>
                  </a:moveTo>
                  <a:lnTo>
                    <a:pt x="16" y="22"/>
                  </a:lnTo>
                  <a:lnTo>
                    <a:pt x="47" y="0"/>
                  </a:lnTo>
                  <a:lnTo>
                    <a:pt x="117" y="0"/>
                  </a:lnTo>
                  <a:lnTo>
                    <a:pt x="117" y="22"/>
                  </a:lnTo>
                  <a:lnTo>
                    <a:pt x="78" y="22"/>
                  </a:lnTo>
                  <a:lnTo>
                    <a:pt x="55" y="43"/>
                  </a:lnTo>
                  <a:lnTo>
                    <a:pt x="55" y="64"/>
                  </a:lnTo>
                  <a:lnTo>
                    <a:pt x="78" y="92"/>
                  </a:lnTo>
                  <a:lnTo>
                    <a:pt x="78" y="99"/>
                  </a:lnTo>
                  <a:lnTo>
                    <a:pt x="55" y="113"/>
                  </a:lnTo>
                  <a:lnTo>
                    <a:pt x="39" y="113"/>
                  </a:lnTo>
                  <a:lnTo>
                    <a:pt x="31" y="92"/>
                  </a:lnTo>
                  <a:lnTo>
                    <a:pt x="39" y="92"/>
                  </a:lnTo>
                  <a:lnTo>
                    <a:pt x="47" y="85"/>
                  </a:lnTo>
                  <a:lnTo>
                    <a:pt x="39" y="78"/>
                  </a:lnTo>
                  <a:lnTo>
                    <a:pt x="16" y="78"/>
                  </a:lnTo>
                  <a:lnTo>
                    <a:pt x="0" y="50"/>
                  </a:lnTo>
                  <a:close/>
                </a:path>
              </a:pathLst>
            </a:custGeom>
            <a:solidFill>
              <a:srgbClr val="ED1C24"/>
            </a:solidFill>
            <a:ln w="6350">
              <a:solidFill>
                <a:srgbClr val="272525"/>
              </a:solidFill>
              <a:prstDash val="solid"/>
              <a:round/>
              <a:headEnd/>
              <a:tailEnd/>
            </a:ln>
          </p:spPr>
          <p:txBody>
            <a:bodyPr/>
            <a:lstStyle/>
            <a:p>
              <a:endParaRPr lang="en-US"/>
            </a:p>
          </p:txBody>
        </p:sp>
        <p:sp>
          <p:nvSpPr>
            <p:cNvPr id="4325" name="Freeform 223"/>
            <p:cNvSpPr>
              <a:spLocks/>
            </p:cNvSpPr>
            <p:nvPr/>
          </p:nvSpPr>
          <p:spPr bwMode="auto">
            <a:xfrm>
              <a:off x="3242" y="2007"/>
              <a:ext cx="53" cy="16"/>
            </a:xfrm>
            <a:custGeom>
              <a:avLst/>
              <a:gdLst>
                <a:gd name="T0" fmla="*/ 0 w 53"/>
                <a:gd name="T1" fmla="*/ 0 h 16"/>
                <a:gd name="T2" fmla="*/ 53 w 53"/>
                <a:gd name="T3" fmla="*/ 4 h 16"/>
                <a:gd name="T4" fmla="*/ 51 w 53"/>
                <a:gd name="T5" fmla="*/ 16 h 16"/>
                <a:gd name="T6" fmla="*/ 2 w 53"/>
                <a:gd name="T7" fmla="*/ 7 h 16"/>
                <a:gd name="T8" fmla="*/ 0 w 53"/>
                <a:gd name="T9" fmla="*/ 0 h 16"/>
                <a:gd name="T10" fmla="*/ 0 w 53"/>
                <a:gd name="T11" fmla="*/ 0 h 16"/>
                <a:gd name="T12" fmla="*/ 0 w 53"/>
                <a:gd name="T13" fmla="*/ 0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 h="16">
                  <a:moveTo>
                    <a:pt x="0" y="0"/>
                  </a:moveTo>
                  <a:lnTo>
                    <a:pt x="53" y="4"/>
                  </a:lnTo>
                  <a:lnTo>
                    <a:pt x="51" y="16"/>
                  </a:lnTo>
                  <a:lnTo>
                    <a:pt x="2" y="7"/>
                  </a:lnTo>
                  <a:lnTo>
                    <a:pt x="0" y="0"/>
                  </a:lnTo>
                  <a:close/>
                </a:path>
              </a:pathLst>
            </a:custGeom>
            <a:solidFill>
              <a:srgbClr val="ED1C24"/>
            </a:solidFill>
            <a:ln w="6350">
              <a:solidFill>
                <a:srgbClr val="272525"/>
              </a:solidFill>
              <a:prstDash val="solid"/>
              <a:round/>
              <a:headEnd/>
              <a:tailEnd/>
            </a:ln>
          </p:spPr>
          <p:txBody>
            <a:bodyPr/>
            <a:lstStyle/>
            <a:p>
              <a:endParaRPr lang="en-US"/>
            </a:p>
          </p:txBody>
        </p:sp>
        <p:sp>
          <p:nvSpPr>
            <p:cNvPr id="4326" name="Freeform 224"/>
            <p:cNvSpPr>
              <a:spLocks/>
            </p:cNvSpPr>
            <p:nvPr/>
          </p:nvSpPr>
          <p:spPr bwMode="auto">
            <a:xfrm>
              <a:off x="5202" y="2366"/>
              <a:ext cx="94" cy="134"/>
            </a:xfrm>
            <a:custGeom>
              <a:avLst/>
              <a:gdLst>
                <a:gd name="T0" fmla="*/ 8 w 94"/>
                <a:gd name="T1" fmla="*/ 7 h 134"/>
                <a:gd name="T2" fmla="*/ 16 w 94"/>
                <a:gd name="T3" fmla="*/ 0 h 134"/>
                <a:gd name="T4" fmla="*/ 47 w 94"/>
                <a:gd name="T5" fmla="*/ 14 h 134"/>
                <a:gd name="T6" fmla="*/ 63 w 94"/>
                <a:gd name="T7" fmla="*/ 56 h 134"/>
                <a:gd name="T8" fmla="*/ 47 w 94"/>
                <a:gd name="T9" fmla="*/ 77 h 134"/>
                <a:gd name="T10" fmla="*/ 55 w 94"/>
                <a:gd name="T11" fmla="*/ 105 h 134"/>
                <a:gd name="T12" fmla="*/ 71 w 94"/>
                <a:gd name="T13" fmla="*/ 112 h 134"/>
                <a:gd name="T14" fmla="*/ 86 w 94"/>
                <a:gd name="T15" fmla="*/ 112 h 134"/>
                <a:gd name="T16" fmla="*/ 94 w 94"/>
                <a:gd name="T17" fmla="*/ 134 h 134"/>
                <a:gd name="T18" fmla="*/ 63 w 94"/>
                <a:gd name="T19" fmla="*/ 134 h 134"/>
                <a:gd name="T20" fmla="*/ 39 w 94"/>
                <a:gd name="T21" fmla="*/ 120 h 134"/>
                <a:gd name="T22" fmla="*/ 31 w 94"/>
                <a:gd name="T23" fmla="*/ 112 h 134"/>
                <a:gd name="T24" fmla="*/ 0 w 94"/>
                <a:gd name="T25" fmla="*/ 77 h 134"/>
                <a:gd name="T26" fmla="*/ 8 w 94"/>
                <a:gd name="T27" fmla="*/ 70 h 134"/>
                <a:gd name="T28" fmla="*/ 8 w 94"/>
                <a:gd name="T29" fmla="*/ 49 h 134"/>
                <a:gd name="T30" fmla="*/ 8 w 94"/>
                <a:gd name="T31" fmla="*/ 7 h 134"/>
                <a:gd name="T32" fmla="*/ 8 w 94"/>
                <a:gd name="T33" fmla="*/ 7 h 134"/>
                <a:gd name="T34" fmla="*/ 8 w 94"/>
                <a:gd name="T35" fmla="*/ 7 h 1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94" h="134">
                  <a:moveTo>
                    <a:pt x="8" y="7"/>
                  </a:moveTo>
                  <a:lnTo>
                    <a:pt x="16" y="0"/>
                  </a:lnTo>
                  <a:lnTo>
                    <a:pt x="47" y="14"/>
                  </a:lnTo>
                  <a:lnTo>
                    <a:pt x="63" y="56"/>
                  </a:lnTo>
                  <a:lnTo>
                    <a:pt x="47" y="77"/>
                  </a:lnTo>
                  <a:lnTo>
                    <a:pt x="55" y="105"/>
                  </a:lnTo>
                  <a:lnTo>
                    <a:pt x="71" y="112"/>
                  </a:lnTo>
                  <a:lnTo>
                    <a:pt x="86" y="112"/>
                  </a:lnTo>
                  <a:lnTo>
                    <a:pt x="94" y="134"/>
                  </a:lnTo>
                  <a:lnTo>
                    <a:pt x="63" y="134"/>
                  </a:lnTo>
                  <a:lnTo>
                    <a:pt x="39" y="120"/>
                  </a:lnTo>
                  <a:lnTo>
                    <a:pt x="31" y="112"/>
                  </a:lnTo>
                  <a:lnTo>
                    <a:pt x="0" y="77"/>
                  </a:lnTo>
                  <a:lnTo>
                    <a:pt x="8" y="70"/>
                  </a:lnTo>
                  <a:lnTo>
                    <a:pt x="8" y="49"/>
                  </a:lnTo>
                  <a:lnTo>
                    <a:pt x="8" y="7"/>
                  </a:lnTo>
                  <a:close/>
                </a:path>
              </a:pathLst>
            </a:custGeom>
            <a:solidFill>
              <a:srgbClr val="FFFFFF"/>
            </a:solidFill>
            <a:ln w="6350">
              <a:solidFill>
                <a:srgbClr val="272525"/>
              </a:solidFill>
              <a:prstDash val="solid"/>
              <a:round/>
              <a:headEnd/>
              <a:tailEnd/>
            </a:ln>
          </p:spPr>
          <p:txBody>
            <a:bodyPr/>
            <a:lstStyle/>
            <a:p>
              <a:endParaRPr lang="en-US"/>
            </a:p>
          </p:txBody>
        </p:sp>
        <p:sp>
          <p:nvSpPr>
            <p:cNvPr id="4327" name="Freeform 225"/>
            <p:cNvSpPr>
              <a:spLocks/>
            </p:cNvSpPr>
            <p:nvPr/>
          </p:nvSpPr>
          <p:spPr bwMode="auto">
            <a:xfrm>
              <a:off x="5273" y="2542"/>
              <a:ext cx="15" cy="28"/>
            </a:xfrm>
            <a:custGeom>
              <a:avLst/>
              <a:gdLst>
                <a:gd name="T0" fmla="*/ 0 w 15"/>
                <a:gd name="T1" fmla="*/ 0 h 28"/>
                <a:gd name="T2" fmla="*/ 15 w 15"/>
                <a:gd name="T3" fmla="*/ 14 h 28"/>
                <a:gd name="T4" fmla="*/ 0 w 15"/>
                <a:gd name="T5" fmla="*/ 28 h 28"/>
                <a:gd name="T6" fmla="*/ 0 w 15"/>
                <a:gd name="T7" fmla="*/ 0 h 28"/>
                <a:gd name="T8" fmla="*/ 0 w 15"/>
                <a:gd name="T9" fmla="*/ 0 h 28"/>
                <a:gd name="T10" fmla="*/ 0 w 15"/>
                <a:gd name="T11" fmla="*/ 0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 h="28">
                  <a:moveTo>
                    <a:pt x="0" y="0"/>
                  </a:moveTo>
                  <a:lnTo>
                    <a:pt x="15" y="14"/>
                  </a:lnTo>
                  <a:lnTo>
                    <a:pt x="0" y="28"/>
                  </a:lnTo>
                  <a:lnTo>
                    <a:pt x="0" y="0"/>
                  </a:lnTo>
                  <a:close/>
                </a:path>
              </a:pathLst>
            </a:custGeom>
            <a:solidFill>
              <a:srgbClr val="FFFFFF"/>
            </a:solidFill>
            <a:ln w="6350">
              <a:solidFill>
                <a:srgbClr val="272525"/>
              </a:solidFill>
              <a:prstDash val="solid"/>
              <a:round/>
              <a:headEnd/>
              <a:tailEnd/>
            </a:ln>
          </p:spPr>
          <p:txBody>
            <a:bodyPr/>
            <a:lstStyle/>
            <a:p>
              <a:endParaRPr lang="en-US"/>
            </a:p>
          </p:txBody>
        </p:sp>
        <p:sp>
          <p:nvSpPr>
            <p:cNvPr id="4328" name="Freeform 226"/>
            <p:cNvSpPr>
              <a:spLocks/>
            </p:cNvSpPr>
            <p:nvPr/>
          </p:nvSpPr>
          <p:spPr bwMode="auto">
            <a:xfrm>
              <a:off x="5288" y="2521"/>
              <a:ext cx="16" cy="21"/>
            </a:xfrm>
            <a:custGeom>
              <a:avLst/>
              <a:gdLst>
                <a:gd name="T0" fmla="*/ 0 w 16"/>
                <a:gd name="T1" fmla="*/ 7 h 21"/>
                <a:gd name="T2" fmla="*/ 8 w 16"/>
                <a:gd name="T3" fmla="*/ 0 h 21"/>
                <a:gd name="T4" fmla="*/ 16 w 16"/>
                <a:gd name="T5" fmla="*/ 14 h 21"/>
                <a:gd name="T6" fmla="*/ 16 w 16"/>
                <a:gd name="T7" fmla="*/ 21 h 21"/>
                <a:gd name="T8" fmla="*/ 4 w 16"/>
                <a:gd name="T9" fmla="*/ 12 h 21"/>
                <a:gd name="T10" fmla="*/ 0 w 16"/>
                <a:gd name="T11" fmla="*/ 7 h 21"/>
                <a:gd name="T12" fmla="*/ 0 w 16"/>
                <a:gd name="T13" fmla="*/ 7 h 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21">
                  <a:moveTo>
                    <a:pt x="0" y="7"/>
                  </a:moveTo>
                  <a:lnTo>
                    <a:pt x="8" y="0"/>
                  </a:lnTo>
                  <a:lnTo>
                    <a:pt x="16" y="14"/>
                  </a:lnTo>
                  <a:lnTo>
                    <a:pt x="16" y="21"/>
                  </a:lnTo>
                  <a:lnTo>
                    <a:pt x="4" y="12"/>
                  </a:lnTo>
                  <a:lnTo>
                    <a:pt x="0" y="7"/>
                  </a:lnTo>
                  <a:close/>
                </a:path>
              </a:pathLst>
            </a:custGeom>
            <a:solidFill>
              <a:srgbClr val="FFFFFF"/>
            </a:solidFill>
            <a:ln w="6350">
              <a:solidFill>
                <a:srgbClr val="272525"/>
              </a:solidFill>
              <a:prstDash val="solid"/>
              <a:round/>
              <a:headEnd/>
              <a:tailEnd/>
            </a:ln>
          </p:spPr>
          <p:txBody>
            <a:bodyPr/>
            <a:lstStyle/>
            <a:p>
              <a:endParaRPr lang="en-US"/>
            </a:p>
          </p:txBody>
        </p:sp>
        <p:sp>
          <p:nvSpPr>
            <p:cNvPr id="4329" name="Freeform 227"/>
            <p:cNvSpPr>
              <a:spLocks/>
            </p:cNvSpPr>
            <p:nvPr/>
          </p:nvSpPr>
          <p:spPr bwMode="auto">
            <a:xfrm>
              <a:off x="5320" y="2521"/>
              <a:ext cx="15" cy="21"/>
            </a:xfrm>
            <a:custGeom>
              <a:avLst/>
              <a:gdLst>
                <a:gd name="T0" fmla="*/ 0 w 15"/>
                <a:gd name="T1" fmla="*/ 7 h 21"/>
                <a:gd name="T2" fmla="*/ 15 w 15"/>
                <a:gd name="T3" fmla="*/ 0 h 21"/>
                <a:gd name="T4" fmla="*/ 15 w 15"/>
                <a:gd name="T5" fmla="*/ 21 h 21"/>
                <a:gd name="T6" fmla="*/ 2 w 15"/>
                <a:gd name="T7" fmla="*/ 10 h 21"/>
                <a:gd name="T8" fmla="*/ 0 w 15"/>
                <a:gd name="T9" fmla="*/ 7 h 21"/>
                <a:gd name="T10" fmla="*/ 0 w 15"/>
                <a:gd name="T11" fmla="*/ 7 h 2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 h="21">
                  <a:moveTo>
                    <a:pt x="0" y="7"/>
                  </a:moveTo>
                  <a:lnTo>
                    <a:pt x="15" y="0"/>
                  </a:lnTo>
                  <a:lnTo>
                    <a:pt x="15" y="21"/>
                  </a:lnTo>
                  <a:lnTo>
                    <a:pt x="2" y="10"/>
                  </a:lnTo>
                  <a:lnTo>
                    <a:pt x="0" y="7"/>
                  </a:lnTo>
                  <a:close/>
                </a:path>
              </a:pathLst>
            </a:custGeom>
            <a:solidFill>
              <a:srgbClr val="FFFFFF"/>
            </a:solidFill>
            <a:ln w="6350">
              <a:solidFill>
                <a:srgbClr val="272525"/>
              </a:solidFill>
              <a:prstDash val="solid"/>
              <a:round/>
              <a:headEnd/>
              <a:tailEnd/>
            </a:ln>
          </p:spPr>
          <p:txBody>
            <a:bodyPr/>
            <a:lstStyle/>
            <a:p>
              <a:endParaRPr lang="en-US"/>
            </a:p>
          </p:txBody>
        </p:sp>
        <p:sp>
          <p:nvSpPr>
            <p:cNvPr id="4330" name="Freeform 228"/>
            <p:cNvSpPr>
              <a:spLocks/>
            </p:cNvSpPr>
            <p:nvPr/>
          </p:nvSpPr>
          <p:spPr bwMode="auto">
            <a:xfrm>
              <a:off x="5288" y="2577"/>
              <a:ext cx="16" cy="29"/>
            </a:xfrm>
            <a:custGeom>
              <a:avLst/>
              <a:gdLst>
                <a:gd name="T0" fmla="*/ 8 w 16"/>
                <a:gd name="T1" fmla="*/ 0 h 29"/>
                <a:gd name="T2" fmla="*/ 16 w 16"/>
                <a:gd name="T3" fmla="*/ 29 h 29"/>
                <a:gd name="T4" fmla="*/ 0 w 16"/>
                <a:gd name="T5" fmla="*/ 21 h 29"/>
                <a:gd name="T6" fmla="*/ 8 w 16"/>
                <a:gd name="T7" fmla="*/ 0 h 29"/>
                <a:gd name="T8" fmla="*/ 8 w 16"/>
                <a:gd name="T9" fmla="*/ 0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29">
                  <a:moveTo>
                    <a:pt x="8" y="0"/>
                  </a:moveTo>
                  <a:lnTo>
                    <a:pt x="16" y="29"/>
                  </a:lnTo>
                  <a:lnTo>
                    <a:pt x="0" y="21"/>
                  </a:lnTo>
                  <a:lnTo>
                    <a:pt x="8" y="0"/>
                  </a:lnTo>
                  <a:close/>
                </a:path>
              </a:pathLst>
            </a:custGeom>
            <a:solidFill>
              <a:srgbClr val="FFFFFF"/>
            </a:solidFill>
            <a:ln w="6350">
              <a:solidFill>
                <a:srgbClr val="272525"/>
              </a:solidFill>
              <a:prstDash val="solid"/>
              <a:round/>
              <a:headEnd/>
              <a:tailEnd/>
            </a:ln>
          </p:spPr>
          <p:txBody>
            <a:bodyPr/>
            <a:lstStyle/>
            <a:p>
              <a:endParaRPr lang="en-US"/>
            </a:p>
          </p:txBody>
        </p:sp>
        <p:sp>
          <p:nvSpPr>
            <p:cNvPr id="4331" name="Freeform 229"/>
            <p:cNvSpPr>
              <a:spLocks/>
            </p:cNvSpPr>
            <p:nvPr/>
          </p:nvSpPr>
          <p:spPr bwMode="auto">
            <a:xfrm>
              <a:off x="5304" y="2598"/>
              <a:ext cx="78" cy="92"/>
            </a:xfrm>
            <a:custGeom>
              <a:avLst/>
              <a:gdLst>
                <a:gd name="T0" fmla="*/ 0 w 78"/>
                <a:gd name="T1" fmla="*/ 36 h 92"/>
                <a:gd name="T2" fmla="*/ 24 w 78"/>
                <a:gd name="T3" fmla="*/ 29 h 92"/>
                <a:gd name="T4" fmla="*/ 47 w 78"/>
                <a:gd name="T5" fmla="*/ 0 h 92"/>
                <a:gd name="T6" fmla="*/ 63 w 78"/>
                <a:gd name="T7" fmla="*/ 8 h 92"/>
                <a:gd name="T8" fmla="*/ 78 w 78"/>
                <a:gd name="T9" fmla="*/ 64 h 92"/>
                <a:gd name="T10" fmla="*/ 71 w 78"/>
                <a:gd name="T11" fmla="*/ 78 h 92"/>
                <a:gd name="T12" fmla="*/ 55 w 78"/>
                <a:gd name="T13" fmla="*/ 71 h 92"/>
                <a:gd name="T14" fmla="*/ 55 w 78"/>
                <a:gd name="T15" fmla="*/ 92 h 92"/>
                <a:gd name="T16" fmla="*/ 24 w 78"/>
                <a:gd name="T17" fmla="*/ 85 h 92"/>
                <a:gd name="T18" fmla="*/ 24 w 78"/>
                <a:gd name="T19" fmla="*/ 57 h 92"/>
                <a:gd name="T20" fmla="*/ 0 w 78"/>
                <a:gd name="T21" fmla="*/ 57 h 92"/>
                <a:gd name="T22" fmla="*/ 0 w 78"/>
                <a:gd name="T23" fmla="*/ 36 h 92"/>
                <a:gd name="T24" fmla="*/ 0 w 78"/>
                <a:gd name="T25" fmla="*/ 36 h 92"/>
                <a:gd name="T26" fmla="*/ 0 w 78"/>
                <a:gd name="T27" fmla="*/ 36 h 9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8" h="92">
                  <a:moveTo>
                    <a:pt x="0" y="36"/>
                  </a:moveTo>
                  <a:lnTo>
                    <a:pt x="24" y="29"/>
                  </a:lnTo>
                  <a:lnTo>
                    <a:pt x="47" y="0"/>
                  </a:lnTo>
                  <a:lnTo>
                    <a:pt x="63" y="8"/>
                  </a:lnTo>
                  <a:lnTo>
                    <a:pt x="78" y="64"/>
                  </a:lnTo>
                  <a:lnTo>
                    <a:pt x="71" y="78"/>
                  </a:lnTo>
                  <a:lnTo>
                    <a:pt x="55" y="71"/>
                  </a:lnTo>
                  <a:lnTo>
                    <a:pt x="55" y="92"/>
                  </a:lnTo>
                  <a:lnTo>
                    <a:pt x="24" y="85"/>
                  </a:lnTo>
                  <a:lnTo>
                    <a:pt x="24" y="57"/>
                  </a:lnTo>
                  <a:lnTo>
                    <a:pt x="0" y="57"/>
                  </a:lnTo>
                  <a:lnTo>
                    <a:pt x="0" y="36"/>
                  </a:lnTo>
                  <a:close/>
                </a:path>
              </a:pathLst>
            </a:custGeom>
            <a:solidFill>
              <a:srgbClr val="FFFFFF"/>
            </a:solidFill>
            <a:ln w="6350">
              <a:solidFill>
                <a:srgbClr val="272525"/>
              </a:solidFill>
              <a:prstDash val="solid"/>
              <a:round/>
              <a:headEnd/>
              <a:tailEnd/>
            </a:ln>
          </p:spPr>
          <p:txBody>
            <a:bodyPr/>
            <a:lstStyle/>
            <a:p>
              <a:endParaRPr lang="en-US"/>
            </a:p>
          </p:txBody>
        </p:sp>
        <p:sp>
          <p:nvSpPr>
            <p:cNvPr id="4332" name="Freeform 230"/>
            <p:cNvSpPr>
              <a:spLocks/>
            </p:cNvSpPr>
            <p:nvPr/>
          </p:nvSpPr>
          <p:spPr bwMode="auto">
            <a:xfrm>
              <a:off x="5179" y="2563"/>
              <a:ext cx="47" cy="71"/>
            </a:xfrm>
            <a:custGeom>
              <a:avLst/>
              <a:gdLst>
                <a:gd name="T0" fmla="*/ 31 w 47"/>
                <a:gd name="T1" fmla="*/ 0 h 71"/>
                <a:gd name="T2" fmla="*/ 47 w 47"/>
                <a:gd name="T3" fmla="*/ 21 h 71"/>
                <a:gd name="T4" fmla="*/ 39 w 47"/>
                <a:gd name="T5" fmla="*/ 28 h 71"/>
                <a:gd name="T6" fmla="*/ 31 w 47"/>
                <a:gd name="T7" fmla="*/ 43 h 71"/>
                <a:gd name="T8" fmla="*/ 7 w 47"/>
                <a:gd name="T9" fmla="*/ 71 h 71"/>
                <a:gd name="T10" fmla="*/ 0 w 47"/>
                <a:gd name="T11" fmla="*/ 57 h 71"/>
                <a:gd name="T12" fmla="*/ 31 w 47"/>
                <a:gd name="T13" fmla="*/ 28 h 71"/>
                <a:gd name="T14" fmla="*/ 31 w 47"/>
                <a:gd name="T15" fmla="*/ 0 h 71"/>
                <a:gd name="T16" fmla="*/ 31 w 47"/>
                <a:gd name="T17" fmla="*/ 0 h 7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7" h="71">
                  <a:moveTo>
                    <a:pt x="31" y="0"/>
                  </a:moveTo>
                  <a:lnTo>
                    <a:pt x="47" y="21"/>
                  </a:lnTo>
                  <a:lnTo>
                    <a:pt x="39" y="28"/>
                  </a:lnTo>
                  <a:lnTo>
                    <a:pt x="31" y="43"/>
                  </a:lnTo>
                  <a:lnTo>
                    <a:pt x="7" y="71"/>
                  </a:lnTo>
                  <a:lnTo>
                    <a:pt x="0" y="57"/>
                  </a:lnTo>
                  <a:lnTo>
                    <a:pt x="31" y="28"/>
                  </a:lnTo>
                  <a:lnTo>
                    <a:pt x="31" y="0"/>
                  </a:lnTo>
                  <a:close/>
                </a:path>
              </a:pathLst>
            </a:custGeom>
            <a:solidFill>
              <a:srgbClr val="FFFFFF"/>
            </a:solidFill>
            <a:ln w="6350">
              <a:solidFill>
                <a:srgbClr val="272525"/>
              </a:solidFill>
              <a:prstDash val="solid"/>
              <a:round/>
              <a:headEnd/>
              <a:tailEnd/>
            </a:ln>
          </p:spPr>
          <p:txBody>
            <a:bodyPr/>
            <a:lstStyle/>
            <a:p>
              <a:endParaRPr lang="en-US"/>
            </a:p>
          </p:txBody>
        </p:sp>
        <p:sp>
          <p:nvSpPr>
            <p:cNvPr id="4333" name="Freeform 231"/>
            <p:cNvSpPr>
              <a:spLocks/>
            </p:cNvSpPr>
            <p:nvPr/>
          </p:nvSpPr>
          <p:spPr bwMode="auto">
            <a:xfrm>
              <a:off x="5320" y="2556"/>
              <a:ext cx="15" cy="28"/>
            </a:xfrm>
            <a:custGeom>
              <a:avLst/>
              <a:gdLst>
                <a:gd name="T0" fmla="*/ 8 w 15"/>
                <a:gd name="T1" fmla="*/ 0 h 28"/>
                <a:gd name="T2" fmla="*/ 15 w 15"/>
                <a:gd name="T3" fmla="*/ 14 h 28"/>
                <a:gd name="T4" fmla="*/ 15 w 15"/>
                <a:gd name="T5" fmla="*/ 28 h 28"/>
                <a:gd name="T6" fmla="*/ 0 w 15"/>
                <a:gd name="T7" fmla="*/ 11 h 28"/>
                <a:gd name="T8" fmla="*/ 8 w 15"/>
                <a:gd name="T9" fmla="*/ 0 h 28"/>
                <a:gd name="T10" fmla="*/ 8 w 15"/>
                <a:gd name="T11" fmla="*/ 0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 h="28">
                  <a:moveTo>
                    <a:pt x="8" y="0"/>
                  </a:moveTo>
                  <a:lnTo>
                    <a:pt x="15" y="14"/>
                  </a:lnTo>
                  <a:lnTo>
                    <a:pt x="15" y="28"/>
                  </a:lnTo>
                  <a:lnTo>
                    <a:pt x="0" y="11"/>
                  </a:lnTo>
                  <a:lnTo>
                    <a:pt x="8" y="0"/>
                  </a:lnTo>
                  <a:close/>
                </a:path>
              </a:pathLst>
            </a:custGeom>
            <a:solidFill>
              <a:srgbClr val="FFFFFF"/>
            </a:solidFill>
            <a:ln w="6350">
              <a:solidFill>
                <a:srgbClr val="272525"/>
              </a:solidFill>
              <a:prstDash val="solid"/>
              <a:round/>
              <a:headEnd/>
              <a:tailEnd/>
            </a:ln>
          </p:spPr>
          <p:txBody>
            <a:bodyPr/>
            <a:lstStyle/>
            <a:p>
              <a:endParaRPr lang="en-US"/>
            </a:p>
          </p:txBody>
        </p:sp>
        <p:sp>
          <p:nvSpPr>
            <p:cNvPr id="4334" name="Freeform 232" descr="Dark upward diagonal"/>
            <p:cNvSpPr>
              <a:spLocks/>
            </p:cNvSpPr>
            <p:nvPr/>
          </p:nvSpPr>
          <p:spPr bwMode="auto">
            <a:xfrm>
              <a:off x="3525" y="2436"/>
              <a:ext cx="133" cy="122"/>
            </a:xfrm>
            <a:custGeom>
              <a:avLst/>
              <a:gdLst>
                <a:gd name="T0" fmla="*/ 39 w 133"/>
                <a:gd name="T1" fmla="*/ 0 h 122"/>
                <a:gd name="T2" fmla="*/ 54 w 133"/>
                <a:gd name="T3" fmla="*/ 57 h 122"/>
                <a:gd name="T4" fmla="*/ 70 w 133"/>
                <a:gd name="T5" fmla="*/ 57 h 122"/>
                <a:gd name="T6" fmla="*/ 94 w 133"/>
                <a:gd name="T7" fmla="*/ 78 h 122"/>
                <a:gd name="T8" fmla="*/ 102 w 133"/>
                <a:gd name="T9" fmla="*/ 85 h 122"/>
                <a:gd name="T10" fmla="*/ 125 w 133"/>
                <a:gd name="T11" fmla="*/ 99 h 122"/>
                <a:gd name="T12" fmla="*/ 133 w 133"/>
                <a:gd name="T13" fmla="*/ 113 h 122"/>
                <a:gd name="T14" fmla="*/ 119 w 133"/>
                <a:gd name="T15" fmla="*/ 122 h 122"/>
                <a:gd name="T16" fmla="*/ 111 w 133"/>
                <a:gd name="T17" fmla="*/ 110 h 122"/>
                <a:gd name="T18" fmla="*/ 94 w 133"/>
                <a:gd name="T19" fmla="*/ 99 h 122"/>
                <a:gd name="T20" fmla="*/ 74 w 133"/>
                <a:gd name="T21" fmla="*/ 88 h 122"/>
                <a:gd name="T22" fmla="*/ 49 w 133"/>
                <a:gd name="T23" fmla="*/ 81 h 122"/>
                <a:gd name="T24" fmla="*/ 27 w 133"/>
                <a:gd name="T25" fmla="*/ 74 h 122"/>
                <a:gd name="T26" fmla="*/ 17 w 133"/>
                <a:gd name="T27" fmla="*/ 87 h 122"/>
                <a:gd name="T28" fmla="*/ 0 w 133"/>
                <a:gd name="T29" fmla="*/ 85 h 122"/>
                <a:gd name="T30" fmla="*/ 7 w 133"/>
                <a:gd name="T31" fmla="*/ 71 h 122"/>
                <a:gd name="T32" fmla="*/ 7 w 133"/>
                <a:gd name="T33" fmla="*/ 42 h 122"/>
                <a:gd name="T34" fmla="*/ 7 w 133"/>
                <a:gd name="T35" fmla="*/ 21 h 122"/>
                <a:gd name="T36" fmla="*/ 39 w 133"/>
                <a:gd name="T37" fmla="*/ 0 h 122"/>
                <a:gd name="T38" fmla="*/ 39 w 133"/>
                <a:gd name="T39" fmla="*/ 0 h 12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33" h="122">
                  <a:moveTo>
                    <a:pt x="39" y="0"/>
                  </a:moveTo>
                  <a:lnTo>
                    <a:pt x="54" y="57"/>
                  </a:lnTo>
                  <a:lnTo>
                    <a:pt x="70" y="57"/>
                  </a:lnTo>
                  <a:lnTo>
                    <a:pt x="94" y="78"/>
                  </a:lnTo>
                  <a:lnTo>
                    <a:pt x="102" y="85"/>
                  </a:lnTo>
                  <a:lnTo>
                    <a:pt x="125" y="99"/>
                  </a:lnTo>
                  <a:lnTo>
                    <a:pt x="133" y="113"/>
                  </a:lnTo>
                  <a:lnTo>
                    <a:pt x="119" y="122"/>
                  </a:lnTo>
                  <a:lnTo>
                    <a:pt x="111" y="110"/>
                  </a:lnTo>
                  <a:lnTo>
                    <a:pt x="94" y="99"/>
                  </a:lnTo>
                  <a:lnTo>
                    <a:pt x="74" y="88"/>
                  </a:lnTo>
                  <a:lnTo>
                    <a:pt x="49" y="81"/>
                  </a:lnTo>
                  <a:lnTo>
                    <a:pt x="27" y="74"/>
                  </a:lnTo>
                  <a:lnTo>
                    <a:pt x="17" y="87"/>
                  </a:lnTo>
                  <a:lnTo>
                    <a:pt x="0" y="85"/>
                  </a:lnTo>
                  <a:lnTo>
                    <a:pt x="7" y="71"/>
                  </a:lnTo>
                  <a:lnTo>
                    <a:pt x="7" y="42"/>
                  </a:lnTo>
                  <a:lnTo>
                    <a:pt x="7" y="21"/>
                  </a:lnTo>
                  <a:lnTo>
                    <a:pt x="39" y="0"/>
                  </a:lnTo>
                  <a:close/>
                </a:path>
              </a:pathLst>
            </a:custGeom>
            <a:pattFill prst="dkUpDiag">
              <a:fgClr>
                <a:srgbClr val="ED1C24"/>
              </a:fgClr>
              <a:bgClr>
                <a:srgbClr val="FFFFFF"/>
              </a:bgClr>
            </a:pattFill>
            <a:ln w="6350" cap="flat" cmpd="sng">
              <a:solidFill>
                <a:srgbClr val="272525"/>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335" name="Freeform 233" descr="Dark upward diagonal"/>
            <p:cNvSpPr>
              <a:spLocks/>
            </p:cNvSpPr>
            <p:nvPr/>
          </p:nvSpPr>
          <p:spPr bwMode="auto">
            <a:xfrm>
              <a:off x="3485" y="2510"/>
              <a:ext cx="267" cy="251"/>
            </a:xfrm>
            <a:custGeom>
              <a:avLst/>
              <a:gdLst>
                <a:gd name="T0" fmla="*/ 134 w 267"/>
                <a:gd name="T1" fmla="*/ 25 h 251"/>
                <a:gd name="T2" fmla="*/ 151 w 267"/>
                <a:gd name="T3" fmla="*/ 36 h 251"/>
                <a:gd name="T4" fmla="*/ 159 w 267"/>
                <a:gd name="T5" fmla="*/ 48 h 251"/>
                <a:gd name="T6" fmla="*/ 149 w 267"/>
                <a:gd name="T7" fmla="*/ 53 h 251"/>
                <a:gd name="T8" fmla="*/ 149 w 267"/>
                <a:gd name="T9" fmla="*/ 88 h 251"/>
                <a:gd name="T10" fmla="*/ 157 w 267"/>
                <a:gd name="T11" fmla="*/ 96 h 251"/>
                <a:gd name="T12" fmla="*/ 181 w 267"/>
                <a:gd name="T13" fmla="*/ 96 h 251"/>
                <a:gd name="T14" fmla="*/ 181 w 267"/>
                <a:gd name="T15" fmla="*/ 96 h 251"/>
                <a:gd name="T16" fmla="*/ 189 w 267"/>
                <a:gd name="T17" fmla="*/ 117 h 251"/>
                <a:gd name="T18" fmla="*/ 189 w 267"/>
                <a:gd name="T19" fmla="*/ 124 h 251"/>
                <a:gd name="T20" fmla="*/ 196 w 267"/>
                <a:gd name="T21" fmla="*/ 124 h 251"/>
                <a:gd name="T22" fmla="*/ 204 w 267"/>
                <a:gd name="T23" fmla="*/ 131 h 251"/>
                <a:gd name="T24" fmla="*/ 220 w 267"/>
                <a:gd name="T25" fmla="*/ 131 h 251"/>
                <a:gd name="T26" fmla="*/ 267 w 267"/>
                <a:gd name="T27" fmla="*/ 145 h 251"/>
                <a:gd name="T28" fmla="*/ 189 w 267"/>
                <a:gd name="T29" fmla="*/ 237 h 251"/>
                <a:gd name="T30" fmla="*/ 157 w 267"/>
                <a:gd name="T31" fmla="*/ 237 h 251"/>
                <a:gd name="T32" fmla="*/ 134 w 267"/>
                <a:gd name="T33" fmla="*/ 251 h 251"/>
                <a:gd name="T34" fmla="*/ 102 w 267"/>
                <a:gd name="T35" fmla="*/ 251 h 251"/>
                <a:gd name="T36" fmla="*/ 71 w 267"/>
                <a:gd name="T37" fmla="*/ 244 h 251"/>
                <a:gd name="T38" fmla="*/ 24 w 267"/>
                <a:gd name="T39" fmla="*/ 215 h 251"/>
                <a:gd name="T40" fmla="*/ 16 w 267"/>
                <a:gd name="T41" fmla="*/ 194 h 251"/>
                <a:gd name="T42" fmla="*/ 8 w 267"/>
                <a:gd name="T43" fmla="*/ 187 h 251"/>
                <a:gd name="T44" fmla="*/ 0 w 267"/>
                <a:gd name="T45" fmla="*/ 173 h 251"/>
                <a:gd name="T46" fmla="*/ 8 w 267"/>
                <a:gd name="T47" fmla="*/ 110 h 251"/>
                <a:gd name="T48" fmla="*/ 8 w 267"/>
                <a:gd name="T49" fmla="*/ 88 h 251"/>
                <a:gd name="T50" fmla="*/ 32 w 267"/>
                <a:gd name="T51" fmla="*/ 39 h 251"/>
                <a:gd name="T52" fmla="*/ 40 w 267"/>
                <a:gd name="T53" fmla="*/ 39 h 251"/>
                <a:gd name="T54" fmla="*/ 40 w 267"/>
                <a:gd name="T55" fmla="*/ 25 h 251"/>
                <a:gd name="T56" fmla="*/ 40 w 267"/>
                <a:gd name="T57" fmla="*/ 11 h 251"/>
                <a:gd name="T58" fmla="*/ 57 w 267"/>
                <a:gd name="T59" fmla="*/ 13 h 251"/>
                <a:gd name="T60" fmla="*/ 67 w 267"/>
                <a:gd name="T61" fmla="*/ 0 h 251"/>
                <a:gd name="T62" fmla="*/ 89 w 267"/>
                <a:gd name="T63" fmla="*/ 7 h 251"/>
                <a:gd name="T64" fmla="*/ 114 w 267"/>
                <a:gd name="T65" fmla="*/ 14 h 251"/>
                <a:gd name="T66" fmla="*/ 134 w 267"/>
                <a:gd name="T67" fmla="*/ 25 h 251"/>
                <a:gd name="T68" fmla="*/ 134 w 267"/>
                <a:gd name="T69" fmla="*/ 25 h 25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67" h="251">
                  <a:moveTo>
                    <a:pt x="134" y="25"/>
                  </a:moveTo>
                  <a:lnTo>
                    <a:pt x="151" y="36"/>
                  </a:lnTo>
                  <a:lnTo>
                    <a:pt x="159" y="48"/>
                  </a:lnTo>
                  <a:lnTo>
                    <a:pt x="149" y="53"/>
                  </a:lnTo>
                  <a:lnTo>
                    <a:pt x="149" y="88"/>
                  </a:lnTo>
                  <a:lnTo>
                    <a:pt x="157" y="96"/>
                  </a:lnTo>
                  <a:lnTo>
                    <a:pt x="181" y="96"/>
                  </a:lnTo>
                  <a:lnTo>
                    <a:pt x="189" y="117"/>
                  </a:lnTo>
                  <a:lnTo>
                    <a:pt x="189" y="124"/>
                  </a:lnTo>
                  <a:lnTo>
                    <a:pt x="196" y="124"/>
                  </a:lnTo>
                  <a:lnTo>
                    <a:pt x="204" y="131"/>
                  </a:lnTo>
                  <a:lnTo>
                    <a:pt x="220" y="131"/>
                  </a:lnTo>
                  <a:lnTo>
                    <a:pt x="267" y="145"/>
                  </a:lnTo>
                  <a:lnTo>
                    <a:pt x="189" y="237"/>
                  </a:lnTo>
                  <a:lnTo>
                    <a:pt x="157" y="237"/>
                  </a:lnTo>
                  <a:lnTo>
                    <a:pt x="134" y="251"/>
                  </a:lnTo>
                  <a:lnTo>
                    <a:pt x="102" y="251"/>
                  </a:lnTo>
                  <a:lnTo>
                    <a:pt x="71" y="244"/>
                  </a:lnTo>
                  <a:lnTo>
                    <a:pt x="24" y="215"/>
                  </a:lnTo>
                  <a:lnTo>
                    <a:pt x="16" y="194"/>
                  </a:lnTo>
                  <a:lnTo>
                    <a:pt x="8" y="187"/>
                  </a:lnTo>
                  <a:lnTo>
                    <a:pt x="0" y="173"/>
                  </a:lnTo>
                  <a:lnTo>
                    <a:pt x="8" y="110"/>
                  </a:lnTo>
                  <a:lnTo>
                    <a:pt x="8" y="88"/>
                  </a:lnTo>
                  <a:lnTo>
                    <a:pt x="32" y="39"/>
                  </a:lnTo>
                  <a:lnTo>
                    <a:pt x="40" y="39"/>
                  </a:lnTo>
                  <a:lnTo>
                    <a:pt x="40" y="25"/>
                  </a:lnTo>
                  <a:lnTo>
                    <a:pt x="40" y="11"/>
                  </a:lnTo>
                  <a:lnTo>
                    <a:pt x="57" y="13"/>
                  </a:lnTo>
                  <a:lnTo>
                    <a:pt x="67" y="0"/>
                  </a:lnTo>
                  <a:lnTo>
                    <a:pt x="89" y="7"/>
                  </a:lnTo>
                  <a:lnTo>
                    <a:pt x="114" y="14"/>
                  </a:lnTo>
                  <a:lnTo>
                    <a:pt x="134" y="25"/>
                  </a:lnTo>
                  <a:close/>
                </a:path>
              </a:pathLst>
            </a:custGeom>
            <a:pattFill prst="dkUpDiag">
              <a:fgClr>
                <a:srgbClr val="ED1C24"/>
              </a:fgClr>
              <a:bgClr>
                <a:srgbClr val="FFFFFF"/>
              </a:bgClr>
            </a:pattFill>
            <a:ln w="6350" cap="flat" cmpd="sng">
              <a:solidFill>
                <a:srgbClr val="272525"/>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336" name="Freeform 234"/>
            <p:cNvSpPr>
              <a:spLocks/>
            </p:cNvSpPr>
            <p:nvPr/>
          </p:nvSpPr>
          <p:spPr bwMode="auto">
            <a:xfrm>
              <a:off x="3101" y="1683"/>
              <a:ext cx="87" cy="47"/>
            </a:xfrm>
            <a:custGeom>
              <a:avLst/>
              <a:gdLst>
                <a:gd name="T0" fmla="*/ 87 w 87"/>
                <a:gd name="T1" fmla="*/ 5 h 47"/>
                <a:gd name="T2" fmla="*/ 87 w 87"/>
                <a:gd name="T3" fmla="*/ 26 h 47"/>
                <a:gd name="T4" fmla="*/ 47 w 87"/>
                <a:gd name="T5" fmla="*/ 47 h 47"/>
                <a:gd name="T6" fmla="*/ 14 w 87"/>
                <a:gd name="T7" fmla="*/ 44 h 47"/>
                <a:gd name="T8" fmla="*/ 0 w 87"/>
                <a:gd name="T9" fmla="*/ 19 h 47"/>
                <a:gd name="T10" fmla="*/ 41 w 87"/>
                <a:gd name="T11" fmla="*/ 0 h 47"/>
                <a:gd name="T12" fmla="*/ 55 w 87"/>
                <a:gd name="T13" fmla="*/ 5 h 47"/>
                <a:gd name="T14" fmla="*/ 87 w 87"/>
                <a:gd name="T15" fmla="*/ 5 h 47"/>
                <a:gd name="T16" fmla="*/ 87 w 87"/>
                <a:gd name="T17" fmla="*/ 26 h 47"/>
                <a:gd name="T18" fmla="*/ 87 w 87"/>
                <a:gd name="T19" fmla="*/ 5 h 47"/>
                <a:gd name="T20" fmla="*/ 87 w 87"/>
                <a:gd name="T21" fmla="*/ 5 h 4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7" h="47">
                  <a:moveTo>
                    <a:pt x="87" y="5"/>
                  </a:moveTo>
                  <a:lnTo>
                    <a:pt x="87" y="26"/>
                  </a:lnTo>
                  <a:lnTo>
                    <a:pt x="47" y="47"/>
                  </a:lnTo>
                  <a:lnTo>
                    <a:pt x="14" y="44"/>
                  </a:lnTo>
                  <a:lnTo>
                    <a:pt x="0" y="19"/>
                  </a:lnTo>
                  <a:lnTo>
                    <a:pt x="41" y="0"/>
                  </a:lnTo>
                  <a:lnTo>
                    <a:pt x="55" y="5"/>
                  </a:lnTo>
                  <a:lnTo>
                    <a:pt x="87" y="5"/>
                  </a:lnTo>
                  <a:lnTo>
                    <a:pt x="87" y="26"/>
                  </a:lnTo>
                  <a:lnTo>
                    <a:pt x="87" y="5"/>
                  </a:lnTo>
                  <a:close/>
                </a:path>
              </a:pathLst>
            </a:custGeom>
            <a:solidFill>
              <a:srgbClr val="FFFFFF"/>
            </a:solidFill>
            <a:ln w="6350">
              <a:solidFill>
                <a:srgbClr val="272525"/>
              </a:solidFill>
              <a:prstDash val="solid"/>
              <a:round/>
              <a:headEnd/>
              <a:tailEnd/>
            </a:ln>
          </p:spPr>
          <p:txBody>
            <a:bodyPr/>
            <a:lstStyle/>
            <a:p>
              <a:endParaRPr lang="en-US"/>
            </a:p>
          </p:txBody>
        </p:sp>
        <p:sp>
          <p:nvSpPr>
            <p:cNvPr id="4337" name="Freeform 235"/>
            <p:cNvSpPr>
              <a:spLocks/>
            </p:cNvSpPr>
            <p:nvPr/>
          </p:nvSpPr>
          <p:spPr bwMode="auto">
            <a:xfrm>
              <a:off x="3862" y="3299"/>
              <a:ext cx="17" cy="25"/>
            </a:xfrm>
            <a:custGeom>
              <a:avLst/>
              <a:gdLst>
                <a:gd name="T0" fmla="*/ 0 w 17"/>
                <a:gd name="T1" fmla="*/ 7 h 25"/>
                <a:gd name="T2" fmla="*/ 15 w 17"/>
                <a:gd name="T3" fmla="*/ 0 h 25"/>
                <a:gd name="T4" fmla="*/ 17 w 17"/>
                <a:gd name="T5" fmla="*/ 25 h 25"/>
                <a:gd name="T6" fmla="*/ 2 w 17"/>
                <a:gd name="T7" fmla="*/ 23 h 25"/>
                <a:gd name="T8" fmla="*/ 0 w 17"/>
                <a:gd name="T9" fmla="*/ 7 h 25"/>
                <a:gd name="T10" fmla="*/ 0 w 17"/>
                <a:gd name="T11" fmla="*/ 7 h 2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25">
                  <a:moveTo>
                    <a:pt x="0" y="7"/>
                  </a:moveTo>
                  <a:lnTo>
                    <a:pt x="15" y="0"/>
                  </a:lnTo>
                  <a:lnTo>
                    <a:pt x="17" y="25"/>
                  </a:lnTo>
                  <a:lnTo>
                    <a:pt x="2" y="23"/>
                  </a:lnTo>
                  <a:lnTo>
                    <a:pt x="0" y="7"/>
                  </a:lnTo>
                  <a:close/>
                </a:path>
              </a:pathLst>
            </a:custGeom>
            <a:solidFill>
              <a:srgbClr val="FFFFFF"/>
            </a:solidFill>
            <a:ln w="6350">
              <a:solidFill>
                <a:srgbClr val="272525"/>
              </a:solidFill>
              <a:prstDash val="solid"/>
              <a:round/>
              <a:headEnd/>
              <a:tailEnd/>
            </a:ln>
          </p:spPr>
          <p:txBody>
            <a:bodyPr/>
            <a:lstStyle/>
            <a:p>
              <a:endParaRPr lang="en-US"/>
            </a:p>
          </p:txBody>
        </p:sp>
        <p:sp>
          <p:nvSpPr>
            <p:cNvPr id="4338" name="Freeform 236"/>
            <p:cNvSpPr>
              <a:spLocks/>
            </p:cNvSpPr>
            <p:nvPr/>
          </p:nvSpPr>
          <p:spPr bwMode="auto">
            <a:xfrm>
              <a:off x="3919" y="3276"/>
              <a:ext cx="25" cy="23"/>
            </a:xfrm>
            <a:custGeom>
              <a:avLst/>
              <a:gdLst>
                <a:gd name="T0" fmla="*/ 5 w 25"/>
                <a:gd name="T1" fmla="*/ 0 h 23"/>
                <a:gd name="T2" fmla="*/ 25 w 25"/>
                <a:gd name="T3" fmla="*/ 9 h 23"/>
                <a:gd name="T4" fmla="*/ 15 w 25"/>
                <a:gd name="T5" fmla="*/ 23 h 23"/>
                <a:gd name="T6" fmla="*/ 0 w 25"/>
                <a:gd name="T7" fmla="*/ 21 h 23"/>
                <a:gd name="T8" fmla="*/ 5 w 25"/>
                <a:gd name="T9" fmla="*/ 0 h 23"/>
                <a:gd name="T10" fmla="*/ 5 w 25"/>
                <a:gd name="T11" fmla="*/ 0 h 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 h="23">
                  <a:moveTo>
                    <a:pt x="5" y="0"/>
                  </a:moveTo>
                  <a:lnTo>
                    <a:pt x="25" y="9"/>
                  </a:lnTo>
                  <a:lnTo>
                    <a:pt x="15" y="23"/>
                  </a:lnTo>
                  <a:lnTo>
                    <a:pt x="0" y="21"/>
                  </a:lnTo>
                  <a:lnTo>
                    <a:pt x="5" y="0"/>
                  </a:lnTo>
                  <a:close/>
                </a:path>
              </a:pathLst>
            </a:custGeom>
            <a:solidFill>
              <a:srgbClr val="FFFFFF"/>
            </a:solidFill>
            <a:ln w="6350">
              <a:solidFill>
                <a:srgbClr val="272525"/>
              </a:solidFill>
              <a:prstDash val="solid"/>
              <a:round/>
              <a:headEnd/>
              <a:tailEnd/>
            </a:ln>
          </p:spPr>
          <p:txBody>
            <a:bodyPr/>
            <a:lstStyle/>
            <a:p>
              <a:endParaRPr lang="en-US"/>
            </a:p>
          </p:txBody>
        </p:sp>
        <p:sp>
          <p:nvSpPr>
            <p:cNvPr id="4339" name="Freeform 237" descr="Dark upward diagonal"/>
            <p:cNvSpPr>
              <a:spLocks/>
            </p:cNvSpPr>
            <p:nvPr/>
          </p:nvSpPr>
          <p:spPr bwMode="auto">
            <a:xfrm>
              <a:off x="3656" y="3133"/>
              <a:ext cx="31" cy="18"/>
            </a:xfrm>
            <a:custGeom>
              <a:avLst/>
              <a:gdLst>
                <a:gd name="T0" fmla="*/ 0 w 31"/>
                <a:gd name="T1" fmla="*/ 0 h 18"/>
                <a:gd name="T2" fmla="*/ 31 w 31"/>
                <a:gd name="T3" fmla="*/ 2 h 18"/>
                <a:gd name="T4" fmla="*/ 18 w 31"/>
                <a:gd name="T5" fmla="*/ 18 h 18"/>
                <a:gd name="T6" fmla="*/ 2 w 31"/>
                <a:gd name="T7" fmla="*/ 16 h 18"/>
                <a:gd name="T8" fmla="*/ 0 w 31"/>
                <a:gd name="T9" fmla="*/ 0 h 18"/>
                <a:gd name="T10" fmla="*/ 0 w 31"/>
                <a:gd name="T11" fmla="*/ 0 h 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 h="18">
                  <a:moveTo>
                    <a:pt x="0" y="0"/>
                  </a:moveTo>
                  <a:lnTo>
                    <a:pt x="31" y="2"/>
                  </a:lnTo>
                  <a:lnTo>
                    <a:pt x="18" y="18"/>
                  </a:lnTo>
                  <a:lnTo>
                    <a:pt x="2" y="16"/>
                  </a:lnTo>
                  <a:lnTo>
                    <a:pt x="0" y="0"/>
                  </a:lnTo>
                  <a:close/>
                </a:path>
              </a:pathLst>
            </a:custGeom>
            <a:pattFill prst="dkUpDiag">
              <a:fgClr>
                <a:srgbClr val="ED1C24"/>
              </a:fgClr>
              <a:bgClr>
                <a:srgbClr val="FFFFFF"/>
              </a:bgClr>
            </a:pattFill>
            <a:ln w="6350" cap="flat" cmpd="sng">
              <a:solidFill>
                <a:srgbClr val="272525"/>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340" name="Freeform 238"/>
            <p:cNvSpPr>
              <a:spLocks/>
            </p:cNvSpPr>
            <p:nvPr/>
          </p:nvSpPr>
          <p:spPr bwMode="auto">
            <a:xfrm>
              <a:off x="3041" y="2014"/>
              <a:ext cx="13" cy="16"/>
            </a:xfrm>
            <a:custGeom>
              <a:avLst/>
              <a:gdLst>
                <a:gd name="T0" fmla="*/ 0 w 13"/>
                <a:gd name="T1" fmla="*/ 0 h 16"/>
                <a:gd name="T2" fmla="*/ 13 w 13"/>
                <a:gd name="T3" fmla="*/ 6 h 16"/>
                <a:gd name="T4" fmla="*/ 3 w 13"/>
                <a:gd name="T5" fmla="*/ 16 h 16"/>
                <a:gd name="T6" fmla="*/ 0 w 13"/>
                <a:gd name="T7" fmla="*/ 0 h 16"/>
                <a:gd name="T8" fmla="*/ 0 w 13"/>
                <a:gd name="T9" fmla="*/ 0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6">
                  <a:moveTo>
                    <a:pt x="0" y="0"/>
                  </a:moveTo>
                  <a:lnTo>
                    <a:pt x="13" y="6"/>
                  </a:lnTo>
                  <a:lnTo>
                    <a:pt x="3" y="16"/>
                  </a:lnTo>
                  <a:lnTo>
                    <a:pt x="0" y="0"/>
                  </a:lnTo>
                  <a:close/>
                </a:path>
              </a:pathLst>
            </a:custGeom>
            <a:solidFill>
              <a:srgbClr val="ED1C24"/>
            </a:solidFill>
            <a:ln w="6350">
              <a:solidFill>
                <a:srgbClr val="272525"/>
              </a:solidFill>
              <a:prstDash val="solid"/>
              <a:round/>
              <a:headEnd/>
              <a:tailEnd/>
            </a:ln>
          </p:spPr>
          <p:txBody>
            <a:bodyPr/>
            <a:lstStyle/>
            <a:p>
              <a:endParaRPr lang="en-US"/>
            </a:p>
          </p:txBody>
        </p:sp>
        <p:sp>
          <p:nvSpPr>
            <p:cNvPr id="4341" name="Freeform 239"/>
            <p:cNvSpPr>
              <a:spLocks/>
            </p:cNvSpPr>
            <p:nvPr/>
          </p:nvSpPr>
          <p:spPr bwMode="auto">
            <a:xfrm>
              <a:off x="1306" y="2733"/>
              <a:ext cx="784" cy="910"/>
            </a:xfrm>
            <a:custGeom>
              <a:avLst/>
              <a:gdLst>
                <a:gd name="T0" fmla="*/ 486 w 784"/>
                <a:gd name="T1" fmla="*/ 77 h 910"/>
                <a:gd name="T2" fmla="*/ 478 w 784"/>
                <a:gd name="T3" fmla="*/ 112 h 910"/>
                <a:gd name="T4" fmla="*/ 455 w 784"/>
                <a:gd name="T5" fmla="*/ 141 h 910"/>
                <a:gd name="T6" fmla="*/ 471 w 784"/>
                <a:gd name="T7" fmla="*/ 141 h 910"/>
                <a:gd name="T8" fmla="*/ 494 w 784"/>
                <a:gd name="T9" fmla="*/ 141 h 910"/>
                <a:gd name="T10" fmla="*/ 533 w 784"/>
                <a:gd name="T11" fmla="*/ 134 h 910"/>
                <a:gd name="T12" fmla="*/ 596 w 784"/>
                <a:gd name="T13" fmla="*/ 176 h 910"/>
                <a:gd name="T14" fmla="*/ 776 w 784"/>
                <a:gd name="T15" fmla="*/ 247 h 910"/>
                <a:gd name="T16" fmla="*/ 737 w 784"/>
                <a:gd name="T17" fmla="*/ 409 h 910"/>
                <a:gd name="T18" fmla="*/ 706 w 784"/>
                <a:gd name="T19" fmla="*/ 437 h 910"/>
                <a:gd name="T20" fmla="*/ 682 w 784"/>
                <a:gd name="T21" fmla="*/ 656 h 910"/>
                <a:gd name="T22" fmla="*/ 557 w 784"/>
                <a:gd name="T23" fmla="*/ 727 h 910"/>
                <a:gd name="T24" fmla="*/ 557 w 784"/>
                <a:gd name="T25" fmla="*/ 832 h 910"/>
                <a:gd name="T26" fmla="*/ 541 w 784"/>
                <a:gd name="T27" fmla="*/ 868 h 910"/>
                <a:gd name="T28" fmla="*/ 471 w 784"/>
                <a:gd name="T29" fmla="*/ 882 h 910"/>
                <a:gd name="T30" fmla="*/ 416 w 784"/>
                <a:gd name="T31" fmla="*/ 854 h 910"/>
                <a:gd name="T32" fmla="*/ 431 w 784"/>
                <a:gd name="T33" fmla="*/ 811 h 910"/>
                <a:gd name="T34" fmla="*/ 463 w 784"/>
                <a:gd name="T35" fmla="*/ 748 h 910"/>
                <a:gd name="T36" fmla="*/ 439 w 784"/>
                <a:gd name="T37" fmla="*/ 734 h 910"/>
                <a:gd name="T38" fmla="*/ 361 w 784"/>
                <a:gd name="T39" fmla="*/ 649 h 910"/>
                <a:gd name="T40" fmla="*/ 345 w 784"/>
                <a:gd name="T41" fmla="*/ 536 h 910"/>
                <a:gd name="T42" fmla="*/ 306 w 784"/>
                <a:gd name="T43" fmla="*/ 522 h 910"/>
                <a:gd name="T44" fmla="*/ 282 w 784"/>
                <a:gd name="T45" fmla="*/ 458 h 910"/>
                <a:gd name="T46" fmla="*/ 212 w 784"/>
                <a:gd name="T47" fmla="*/ 430 h 910"/>
                <a:gd name="T48" fmla="*/ 173 w 784"/>
                <a:gd name="T49" fmla="*/ 367 h 910"/>
                <a:gd name="T50" fmla="*/ 133 w 784"/>
                <a:gd name="T51" fmla="*/ 381 h 910"/>
                <a:gd name="T52" fmla="*/ 102 w 784"/>
                <a:gd name="T53" fmla="*/ 388 h 910"/>
                <a:gd name="T54" fmla="*/ 63 w 784"/>
                <a:gd name="T55" fmla="*/ 374 h 910"/>
                <a:gd name="T56" fmla="*/ 55 w 784"/>
                <a:gd name="T57" fmla="*/ 352 h 910"/>
                <a:gd name="T58" fmla="*/ 16 w 784"/>
                <a:gd name="T59" fmla="*/ 345 h 910"/>
                <a:gd name="T60" fmla="*/ 0 w 784"/>
                <a:gd name="T61" fmla="*/ 310 h 910"/>
                <a:gd name="T62" fmla="*/ 0 w 784"/>
                <a:gd name="T63" fmla="*/ 289 h 910"/>
                <a:gd name="T64" fmla="*/ 24 w 784"/>
                <a:gd name="T65" fmla="*/ 240 h 910"/>
                <a:gd name="T66" fmla="*/ 47 w 784"/>
                <a:gd name="T67" fmla="*/ 225 h 910"/>
                <a:gd name="T68" fmla="*/ 79 w 784"/>
                <a:gd name="T69" fmla="*/ 197 h 910"/>
                <a:gd name="T70" fmla="*/ 86 w 784"/>
                <a:gd name="T71" fmla="*/ 112 h 910"/>
                <a:gd name="T72" fmla="*/ 71 w 784"/>
                <a:gd name="T73" fmla="*/ 91 h 910"/>
                <a:gd name="T74" fmla="*/ 94 w 784"/>
                <a:gd name="T75" fmla="*/ 84 h 910"/>
                <a:gd name="T76" fmla="*/ 126 w 784"/>
                <a:gd name="T77" fmla="*/ 77 h 910"/>
                <a:gd name="T78" fmla="*/ 126 w 784"/>
                <a:gd name="T79" fmla="*/ 77 h 910"/>
                <a:gd name="T80" fmla="*/ 180 w 784"/>
                <a:gd name="T81" fmla="*/ 98 h 910"/>
                <a:gd name="T82" fmla="*/ 196 w 784"/>
                <a:gd name="T83" fmla="*/ 70 h 910"/>
                <a:gd name="T84" fmla="*/ 173 w 784"/>
                <a:gd name="T85" fmla="*/ 14 h 910"/>
                <a:gd name="T86" fmla="*/ 251 w 784"/>
                <a:gd name="T87" fmla="*/ 21 h 910"/>
                <a:gd name="T88" fmla="*/ 282 w 784"/>
                <a:gd name="T89" fmla="*/ 14 h 910"/>
                <a:gd name="T90" fmla="*/ 306 w 784"/>
                <a:gd name="T91" fmla="*/ 84 h 910"/>
                <a:gd name="T92" fmla="*/ 384 w 784"/>
                <a:gd name="T93" fmla="*/ 63 h 910"/>
                <a:gd name="T94" fmla="*/ 400 w 784"/>
                <a:gd name="T95" fmla="*/ 63 h 910"/>
                <a:gd name="T96" fmla="*/ 455 w 784"/>
                <a:gd name="T97" fmla="*/ 21 h 91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784" h="910">
                  <a:moveTo>
                    <a:pt x="455" y="21"/>
                  </a:moveTo>
                  <a:lnTo>
                    <a:pt x="486" y="77"/>
                  </a:lnTo>
                  <a:lnTo>
                    <a:pt x="510" y="98"/>
                  </a:lnTo>
                  <a:lnTo>
                    <a:pt x="478" y="112"/>
                  </a:lnTo>
                  <a:lnTo>
                    <a:pt x="471" y="127"/>
                  </a:lnTo>
                  <a:lnTo>
                    <a:pt x="455" y="141"/>
                  </a:lnTo>
                  <a:lnTo>
                    <a:pt x="455" y="148"/>
                  </a:lnTo>
                  <a:lnTo>
                    <a:pt x="471" y="141"/>
                  </a:lnTo>
                  <a:lnTo>
                    <a:pt x="486" y="141"/>
                  </a:lnTo>
                  <a:lnTo>
                    <a:pt x="494" y="141"/>
                  </a:lnTo>
                  <a:lnTo>
                    <a:pt x="518" y="127"/>
                  </a:lnTo>
                  <a:lnTo>
                    <a:pt x="533" y="134"/>
                  </a:lnTo>
                  <a:lnTo>
                    <a:pt x="565" y="162"/>
                  </a:lnTo>
                  <a:lnTo>
                    <a:pt x="596" y="176"/>
                  </a:lnTo>
                  <a:lnTo>
                    <a:pt x="682" y="190"/>
                  </a:lnTo>
                  <a:lnTo>
                    <a:pt x="776" y="247"/>
                  </a:lnTo>
                  <a:lnTo>
                    <a:pt x="784" y="317"/>
                  </a:lnTo>
                  <a:lnTo>
                    <a:pt x="737" y="409"/>
                  </a:lnTo>
                  <a:lnTo>
                    <a:pt x="721" y="416"/>
                  </a:lnTo>
                  <a:lnTo>
                    <a:pt x="706" y="437"/>
                  </a:lnTo>
                  <a:lnTo>
                    <a:pt x="714" y="529"/>
                  </a:lnTo>
                  <a:lnTo>
                    <a:pt x="682" y="656"/>
                  </a:lnTo>
                  <a:lnTo>
                    <a:pt x="619" y="691"/>
                  </a:lnTo>
                  <a:lnTo>
                    <a:pt x="557" y="727"/>
                  </a:lnTo>
                  <a:lnTo>
                    <a:pt x="565" y="825"/>
                  </a:lnTo>
                  <a:lnTo>
                    <a:pt x="557" y="832"/>
                  </a:lnTo>
                  <a:lnTo>
                    <a:pt x="549" y="861"/>
                  </a:lnTo>
                  <a:lnTo>
                    <a:pt x="541" y="868"/>
                  </a:lnTo>
                  <a:lnTo>
                    <a:pt x="518" y="910"/>
                  </a:lnTo>
                  <a:lnTo>
                    <a:pt x="471" y="882"/>
                  </a:lnTo>
                  <a:lnTo>
                    <a:pt x="423" y="854"/>
                  </a:lnTo>
                  <a:lnTo>
                    <a:pt x="416" y="854"/>
                  </a:lnTo>
                  <a:lnTo>
                    <a:pt x="416" y="847"/>
                  </a:lnTo>
                  <a:lnTo>
                    <a:pt x="431" y="811"/>
                  </a:lnTo>
                  <a:lnTo>
                    <a:pt x="463" y="776"/>
                  </a:lnTo>
                  <a:lnTo>
                    <a:pt x="463" y="748"/>
                  </a:lnTo>
                  <a:lnTo>
                    <a:pt x="439" y="741"/>
                  </a:lnTo>
                  <a:lnTo>
                    <a:pt x="439" y="734"/>
                  </a:lnTo>
                  <a:lnTo>
                    <a:pt x="416" y="656"/>
                  </a:lnTo>
                  <a:lnTo>
                    <a:pt x="361" y="649"/>
                  </a:lnTo>
                  <a:lnTo>
                    <a:pt x="353" y="607"/>
                  </a:lnTo>
                  <a:lnTo>
                    <a:pt x="345" y="536"/>
                  </a:lnTo>
                  <a:lnTo>
                    <a:pt x="337" y="522"/>
                  </a:lnTo>
                  <a:lnTo>
                    <a:pt x="306" y="522"/>
                  </a:lnTo>
                  <a:lnTo>
                    <a:pt x="298" y="508"/>
                  </a:lnTo>
                  <a:lnTo>
                    <a:pt x="282" y="458"/>
                  </a:lnTo>
                  <a:lnTo>
                    <a:pt x="228" y="430"/>
                  </a:lnTo>
                  <a:lnTo>
                    <a:pt x="212" y="430"/>
                  </a:lnTo>
                  <a:lnTo>
                    <a:pt x="173" y="402"/>
                  </a:lnTo>
                  <a:lnTo>
                    <a:pt x="173" y="367"/>
                  </a:lnTo>
                  <a:lnTo>
                    <a:pt x="149" y="367"/>
                  </a:lnTo>
                  <a:lnTo>
                    <a:pt x="133" y="381"/>
                  </a:lnTo>
                  <a:lnTo>
                    <a:pt x="118" y="381"/>
                  </a:lnTo>
                  <a:lnTo>
                    <a:pt x="102" y="388"/>
                  </a:lnTo>
                  <a:lnTo>
                    <a:pt x="71" y="388"/>
                  </a:lnTo>
                  <a:lnTo>
                    <a:pt x="63" y="374"/>
                  </a:lnTo>
                  <a:lnTo>
                    <a:pt x="63" y="367"/>
                  </a:lnTo>
                  <a:lnTo>
                    <a:pt x="55" y="352"/>
                  </a:lnTo>
                  <a:lnTo>
                    <a:pt x="39" y="360"/>
                  </a:lnTo>
                  <a:lnTo>
                    <a:pt x="16" y="345"/>
                  </a:lnTo>
                  <a:lnTo>
                    <a:pt x="0" y="338"/>
                  </a:lnTo>
                  <a:lnTo>
                    <a:pt x="0" y="310"/>
                  </a:lnTo>
                  <a:lnTo>
                    <a:pt x="0" y="289"/>
                  </a:lnTo>
                  <a:lnTo>
                    <a:pt x="8" y="289"/>
                  </a:lnTo>
                  <a:lnTo>
                    <a:pt x="24" y="240"/>
                  </a:lnTo>
                  <a:lnTo>
                    <a:pt x="47" y="232"/>
                  </a:lnTo>
                  <a:lnTo>
                    <a:pt x="47" y="225"/>
                  </a:lnTo>
                  <a:lnTo>
                    <a:pt x="71" y="225"/>
                  </a:lnTo>
                  <a:lnTo>
                    <a:pt x="79" y="197"/>
                  </a:lnTo>
                  <a:lnTo>
                    <a:pt x="79" y="127"/>
                  </a:lnTo>
                  <a:lnTo>
                    <a:pt x="86" y="112"/>
                  </a:lnTo>
                  <a:lnTo>
                    <a:pt x="71" y="91"/>
                  </a:lnTo>
                  <a:lnTo>
                    <a:pt x="79" y="77"/>
                  </a:lnTo>
                  <a:lnTo>
                    <a:pt x="94" y="84"/>
                  </a:lnTo>
                  <a:lnTo>
                    <a:pt x="102" y="70"/>
                  </a:lnTo>
                  <a:lnTo>
                    <a:pt x="126" y="77"/>
                  </a:lnTo>
                  <a:lnTo>
                    <a:pt x="141" y="91"/>
                  </a:lnTo>
                  <a:lnTo>
                    <a:pt x="180" y="98"/>
                  </a:lnTo>
                  <a:lnTo>
                    <a:pt x="196" y="84"/>
                  </a:lnTo>
                  <a:lnTo>
                    <a:pt x="196" y="70"/>
                  </a:lnTo>
                  <a:lnTo>
                    <a:pt x="180" y="49"/>
                  </a:lnTo>
                  <a:lnTo>
                    <a:pt x="173" y="14"/>
                  </a:lnTo>
                  <a:lnTo>
                    <a:pt x="196" y="21"/>
                  </a:lnTo>
                  <a:lnTo>
                    <a:pt x="251" y="21"/>
                  </a:lnTo>
                  <a:lnTo>
                    <a:pt x="267" y="0"/>
                  </a:lnTo>
                  <a:lnTo>
                    <a:pt x="282" y="14"/>
                  </a:lnTo>
                  <a:lnTo>
                    <a:pt x="282" y="56"/>
                  </a:lnTo>
                  <a:lnTo>
                    <a:pt x="306" y="84"/>
                  </a:lnTo>
                  <a:lnTo>
                    <a:pt x="345" y="70"/>
                  </a:lnTo>
                  <a:lnTo>
                    <a:pt x="384" y="63"/>
                  </a:lnTo>
                  <a:lnTo>
                    <a:pt x="392" y="70"/>
                  </a:lnTo>
                  <a:lnTo>
                    <a:pt x="400" y="63"/>
                  </a:lnTo>
                  <a:lnTo>
                    <a:pt x="408" y="70"/>
                  </a:lnTo>
                  <a:lnTo>
                    <a:pt x="455" y="21"/>
                  </a:lnTo>
                  <a:close/>
                </a:path>
              </a:pathLst>
            </a:custGeom>
            <a:solidFill>
              <a:srgbClr val="ED1C24"/>
            </a:solidFill>
            <a:ln w="6350">
              <a:solidFill>
                <a:srgbClr val="272525"/>
              </a:solidFill>
              <a:prstDash val="solid"/>
              <a:round/>
              <a:headEnd/>
              <a:tailEnd/>
            </a:ln>
          </p:spPr>
          <p:txBody>
            <a:bodyPr/>
            <a:lstStyle/>
            <a:p>
              <a:endParaRPr lang="en-US"/>
            </a:p>
          </p:txBody>
        </p:sp>
        <p:sp>
          <p:nvSpPr>
            <p:cNvPr id="4342" name="Freeform 240"/>
            <p:cNvSpPr>
              <a:spLocks/>
            </p:cNvSpPr>
            <p:nvPr/>
          </p:nvSpPr>
          <p:spPr bwMode="auto">
            <a:xfrm>
              <a:off x="1782" y="2840"/>
              <a:ext cx="42" cy="21"/>
            </a:xfrm>
            <a:custGeom>
              <a:avLst/>
              <a:gdLst>
                <a:gd name="T0" fmla="*/ 0 w 42"/>
                <a:gd name="T1" fmla="*/ 21 h 21"/>
                <a:gd name="T2" fmla="*/ 10 w 42"/>
                <a:gd name="T3" fmla="*/ 21 h 21"/>
                <a:gd name="T4" fmla="*/ 34 w 42"/>
                <a:gd name="T5" fmla="*/ 14 h 21"/>
                <a:gd name="T6" fmla="*/ 42 w 42"/>
                <a:gd name="T7" fmla="*/ 0 h 21"/>
                <a:gd name="T8" fmla="*/ 12 w 42"/>
                <a:gd name="T9" fmla="*/ 11 h 21"/>
                <a:gd name="T10" fmla="*/ 0 w 42"/>
                <a:gd name="T11" fmla="*/ 21 h 21"/>
                <a:gd name="T12" fmla="*/ 0 w 42"/>
                <a:gd name="T13" fmla="*/ 21 h 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 h="21">
                  <a:moveTo>
                    <a:pt x="0" y="21"/>
                  </a:moveTo>
                  <a:lnTo>
                    <a:pt x="10" y="21"/>
                  </a:lnTo>
                  <a:lnTo>
                    <a:pt x="34" y="14"/>
                  </a:lnTo>
                  <a:lnTo>
                    <a:pt x="42" y="0"/>
                  </a:lnTo>
                  <a:lnTo>
                    <a:pt x="12" y="11"/>
                  </a:lnTo>
                  <a:lnTo>
                    <a:pt x="0" y="21"/>
                  </a:lnTo>
                  <a:close/>
                </a:path>
              </a:pathLst>
            </a:custGeom>
            <a:solidFill>
              <a:srgbClr val="ED1C24"/>
            </a:solidFill>
            <a:ln w="6350">
              <a:solidFill>
                <a:srgbClr val="272525"/>
              </a:solidFill>
              <a:prstDash val="solid"/>
              <a:round/>
              <a:headEnd/>
              <a:tailEnd/>
            </a:ln>
          </p:spPr>
          <p:txBody>
            <a:bodyPr/>
            <a:lstStyle/>
            <a:p>
              <a:endParaRPr lang="en-US"/>
            </a:p>
          </p:txBody>
        </p:sp>
        <p:sp>
          <p:nvSpPr>
            <p:cNvPr id="4343" name="Freeform 241" descr="Dark upward diagonal"/>
            <p:cNvSpPr>
              <a:spLocks/>
            </p:cNvSpPr>
            <p:nvPr/>
          </p:nvSpPr>
          <p:spPr bwMode="auto">
            <a:xfrm>
              <a:off x="3478" y="2725"/>
              <a:ext cx="164" cy="233"/>
            </a:xfrm>
            <a:custGeom>
              <a:avLst/>
              <a:gdLst>
                <a:gd name="T0" fmla="*/ 23 w 164"/>
                <a:gd name="T1" fmla="*/ 8 h 233"/>
                <a:gd name="T2" fmla="*/ 31 w 164"/>
                <a:gd name="T3" fmla="*/ 0 h 233"/>
                <a:gd name="T4" fmla="*/ 78 w 164"/>
                <a:gd name="T5" fmla="*/ 29 h 233"/>
                <a:gd name="T6" fmla="*/ 109 w 164"/>
                <a:gd name="T7" fmla="*/ 36 h 233"/>
                <a:gd name="T8" fmla="*/ 141 w 164"/>
                <a:gd name="T9" fmla="*/ 36 h 233"/>
                <a:gd name="T10" fmla="*/ 164 w 164"/>
                <a:gd name="T11" fmla="*/ 22 h 233"/>
                <a:gd name="T12" fmla="*/ 149 w 164"/>
                <a:gd name="T13" fmla="*/ 50 h 233"/>
                <a:gd name="T14" fmla="*/ 141 w 164"/>
                <a:gd name="T15" fmla="*/ 142 h 233"/>
                <a:gd name="T16" fmla="*/ 156 w 164"/>
                <a:gd name="T17" fmla="*/ 149 h 233"/>
                <a:gd name="T18" fmla="*/ 141 w 164"/>
                <a:gd name="T19" fmla="*/ 170 h 233"/>
                <a:gd name="T20" fmla="*/ 141 w 164"/>
                <a:gd name="T21" fmla="*/ 170 h 233"/>
                <a:gd name="T22" fmla="*/ 125 w 164"/>
                <a:gd name="T23" fmla="*/ 198 h 233"/>
                <a:gd name="T24" fmla="*/ 125 w 164"/>
                <a:gd name="T25" fmla="*/ 226 h 233"/>
                <a:gd name="T26" fmla="*/ 117 w 164"/>
                <a:gd name="T27" fmla="*/ 233 h 233"/>
                <a:gd name="T28" fmla="*/ 54 w 164"/>
                <a:gd name="T29" fmla="*/ 163 h 233"/>
                <a:gd name="T30" fmla="*/ 15 w 164"/>
                <a:gd name="T31" fmla="*/ 149 h 233"/>
                <a:gd name="T32" fmla="*/ 23 w 164"/>
                <a:gd name="T33" fmla="*/ 142 h 233"/>
                <a:gd name="T34" fmla="*/ 15 w 164"/>
                <a:gd name="T35" fmla="*/ 128 h 233"/>
                <a:gd name="T36" fmla="*/ 0 w 164"/>
                <a:gd name="T37" fmla="*/ 120 h 233"/>
                <a:gd name="T38" fmla="*/ 15 w 164"/>
                <a:gd name="T39" fmla="*/ 78 h 233"/>
                <a:gd name="T40" fmla="*/ 23 w 164"/>
                <a:gd name="T41" fmla="*/ 8 h 233"/>
                <a:gd name="T42" fmla="*/ 23 w 164"/>
                <a:gd name="T43" fmla="*/ 8 h 23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64" h="233">
                  <a:moveTo>
                    <a:pt x="23" y="8"/>
                  </a:moveTo>
                  <a:lnTo>
                    <a:pt x="31" y="0"/>
                  </a:lnTo>
                  <a:lnTo>
                    <a:pt x="78" y="29"/>
                  </a:lnTo>
                  <a:lnTo>
                    <a:pt x="109" y="36"/>
                  </a:lnTo>
                  <a:lnTo>
                    <a:pt x="141" y="36"/>
                  </a:lnTo>
                  <a:lnTo>
                    <a:pt x="164" y="22"/>
                  </a:lnTo>
                  <a:lnTo>
                    <a:pt x="149" y="50"/>
                  </a:lnTo>
                  <a:lnTo>
                    <a:pt x="141" y="142"/>
                  </a:lnTo>
                  <a:lnTo>
                    <a:pt x="156" y="149"/>
                  </a:lnTo>
                  <a:lnTo>
                    <a:pt x="141" y="170"/>
                  </a:lnTo>
                  <a:lnTo>
                    <a:pt x="125" y="198"/>
                  </a:lnTo>
                  <a:lnTo>
                    <a:pt x="125" y="226"/>
                  </a:lnTo>
                  <a:lnTo>
                    <a:pt x="117" y="233"/>
                  </a:lnTo>
                  <a:lnTo>
                    <a:pt x="54" y="163"/>
                  </a:lnTo>
                  <a:lnTo>
                    <a:pt x="15" y="149"/>
                  </a:lnTo>
                  <a:lnTo>
                    <a:pt x="23" y="142"/>
                  </a:lnTo>
                  <a:lnTo>
                    <a:pt x="15" y="128"/>
                  </a:lnTo>
                  <a:lnTo>
                    <a:pt x="0" y="120"/>
                  </a:lnTo>
                  <a:lnTo>
                    <a:pt x="15" y="78"/>
                  </a:lnTo>
                  <a:lnTo>
                    <a:pt x="23" y="8"/>
                  </a:lnTo>
                  <a:close/>
                </a:path>
              </a:pathLst>
            </a:custGeom>
            <a:pattFill prst="dkUpDiag">
              <a:fgClr>
                <a:srgbClr val="ED1C24"/>
              </a:fgClr>
              <a:bgClr>
                <a:srgbClr val="FFFFFF"/>
              </a:bgClr>
            </a:pattFill>
            <a:ln w="6350" cap="flat" cmpd="sng">
              <a:solidFill>
                <a:srgbClr val="272525"/>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344" name="Freeform 242"/>
            <p:cNvSpPr>
              <a:spLocks/>
            </p:cNvSpPr>
            <p:nvPr/>
          </p:nvSpPr>
          <p:spPr bwMode="auto">
            <a:xfrm>
              <a:off x="4826" y="2274"/>
              <a:ext cx="172" cy="353"/>
            </a:xfrm>
            <a:custGeom>
              <a:avLst/>
              <a:gdLst>
                <a:gd name="T0" fmla="*/ 0 w 172"/>
                <a:gd name="T1" fmla="*/ 21 h 353"/>
                <a:gd name="T2" fmla="*/ 39 w 172"/>
                <a:gd name="T3" fmla="*/ 0 h 353"/>
                <a:gd name="T4" fmla="*/ 78 w 172"/>
                <a:gd name="T5" fmla="*/ 0 h 353"/>
                <a:gd name="T6" fmla="*/ 110 w 172"/>
                <a:gd name="T7" fmla="*/ 35 h 353"/>
                <a:gd name="T8" fmla="*/ 86 w 172"/>
                <a:gd name="T9" fmla="*/ 70 h 353"/>
                <a:gd name="T10" fmla="*/ 78 w 172"/>
                <a:gd name="T11" fmla="*/ 106 h 353"/>
                <a:gd name="T12" fmla="*/ 164 w 172"/>
                <a:gd name="T13" fmla="*/ 204 h 353"/>
                <a:gd name="T14" fmla="*/ 172 w 172"/>
                <a:gd name="T15" fmla="*/ 289 h 353"/>
                <a:gd name="T16" fmla="*/ 94 w 172"/>
                <a:gd name="T17" fmla="*/ 353 h 353"/>
                <a:gd name="T18" fmla="*/ 86 w 172"/>
                <a:gd name="T19" fmla="*/ 353 h 353"/>
                <a:gd name="T20" fmla="*/ 94 w 172"/>
                <a:gd name="T21" fmla="*/ 324 h 353"/>
                <a:gd name="T22" fmla="*/ 86 w 172"/>
                <a:gd name="T23" fmla="*/ 310 h 353"/>
                <a:gd name="T24" fmla="*/ 102 w 172"/>
                <a:gd name="T25" fmla="*/ 296 h 353"/>
                <a:gd name="T26" fmla="*/ 102 w 172"/>
                <a:gd name="T27" fmla="*/ 275 h 353"/>
                <a:gd name="T28" fmla="*/ 117 w 172"/>
                <a:gd name="T29" fmla="*/ 268 h 353"/>
                <a:gd name="T30" fmla="*/ 117 w 172"/>
                <a:gd name="T31" fmla="*/ 254 h 353"/>
                <a:gd name="T32" fmla="*/ 133 w 172"/>
                <a:gd name="T33" fmla="*/ 254 h 353"/>
                <a:gd name="T34" fmla="*/ 141 w 172"/>
                <a:gd name="T35" fmla="*/ 247 h 353"/>
                <a:gd name="T36" fmla="*/ 141 w 172"/>
                <a:gd name="T37" fmla="*/ 226 h 353"/>
                <a:gd name="T38" fmla="*/ 110 w 172"/>
                <a:gd name="T39" fmla="*/ 183 h 353"/>
                <a:gd name="T40" fmla="*/ 94 w 172"/>
                <a:gd name="T41" fmla="*/ 169 h 353"/>
                <a:gd name="T42" fmla="*/ 86 w 172"/>
                <a:gd name="T43" fmla="*/ 155 h 353"/>
                <a:gd name="T44" fmla="*/ 70 w 172"/>
                <a:gd name="T45" fmla="*/ 120 h 353"/>
                <a:gd name="T46" fmla="*/ 47 w 172"/>
                <a:gd name="T47" fmla="*/ 56 h 353"/>
                <a:gd name="T48" fmla="*/ 16 w 172"/>
                <a:gd name="T49" fmla="*/ 56 h 353"/>
                <a:gd name="T50" fmla="*/ 0 w 172"/>
                <a:gd name="T51" fmla="*/ 21 h 353"/>
                <a:gd name="T52" fmla="*/ 0 w 172"/>
                <a:gd name="T53" fmla="*/ 21 h 353"/>
                <a:gd name="T54" fmla="*/ 0 w 172"/>
                <a:gd name="T55" fmla="*/ 21 h 35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72" h="353">
                  <a:moveTo>
                    <a:pt x="0" y="21"/>
                  </a:moveTo>
                  <a:lnTo>
                    <a:pt x="39" y="0"/>
                  </a:lnTo>
                  <a:lnTo>
                    <a:pt x="78" y="0"/>
                  </a:lnTo>
                  <a:lnTo>
                    <a:pt x="110" y="35"/>
                  </a:lnTo>
                  <a:lnTo>
                    <a:pt x="86" y="70"/>
                  </a:lnTo>
                  <a:lnTo>
                    <a:pt x="78" y="106"/>
                  </a:lnTo>
                  <a:lnTo>
                    <a:pt x="164" y="204"/>
                  </a:lnTo>
                  <a:lnTo>
                    <a:pt x="172" y="289"/>
                  </a:lnTo>
                  <a:lnTo>
                    <a:pt x="94" y="353"/>
                  </a:lnTo>
                  <a:lnTo>
                    <a:pt x="86" y="353"/>
                  </a:lnTo>
                  <a:lnTo>
                    <a:pt x="94" y="324"/>
                  </a:lnTo>
                  <a:lnTo>
                    <a:pt x="86" y="310"/>
                  </a:lnTo>
                  <a:lnTo>
                    <a:pt x="102" y="296"/>
                  </a:lnTo>
                  <a:lnTo>
                    <a:pt x="102" y="275"/>
                  </a:lnTo>
                  <a:lnTo>
                    <a:pt x="117" y="268"/>
                  </a:lnTo>
                  <a:lnTo>
                    <a:pt x="117" y="254"/>
                  </a:lnTo>
                  <a:lnTo>
                    <a:pt x="133" y="254"/>
                  </a:lnTo>
                  <a:lnTo>
                    <a:pt x="141" y="247"/>
                  </a:lnTo>
                  <a:lnTo>
                    <a:pt x="141" y="226"/>
                  </a:lnTo>
                  <a:lnTo>
                    <a:pt x="110" y="183"/>
                  </a:lnTo>
                  <a:lnTo>
                    <a:pt x="94" y="169"/>
                  </a:lnTo>
                  <a:lnTo>
                    <a:pt x="86" y="155"/>
                  </a:lnTo>
                  <a:lnTo>
                    <a:pt x="70" y="120"/>
                  </a:lnTo>
                  <a:lnTo>
                    <a:pt x="47" y="56"/>
                  </a:lnTo>
                  <a:lnTo>
                    <a:pt x="16" y="56"/>
                  </a:lnTo>
                  <a:lnTo>
                    <a:pt x="0" y="21"/>
                  </a:lnTo>
                  <a:close/>
                </a:path>
              </a:pathLst>
            </a:custGeom>
            <a:solidFill>
              <a:srgbClr val="FFFFFF"/>
            </a:solidFill>
            <a:ln w="6350">
              <a:solidFill>
                <a:srgbClr val="272525"/>
              </a:solidFill>
              <a:prstDash val="solid"/>
              <a:round/>
              <a:headEnd/>
              <a:tailEnd/>
            </a:ln>
          </p:spPr>
          <p:txBody>
            <a:bodyPr/>
            <a:lstStyle/>
            <a:p>
              <a:endParaRPr lang="en-US"/>
            </a:p>
          </p:txBody>
        </p:sp>
        <p:sp>
          <p:nvSpPr>
            <p:cNvPr id="4345" name="Freeform 243"/>
            <p:cNvSpPr>
              <a:spLocks/>
            </p:cNvSpPr>
            <p:nvPr/>
          </p:nvSpPr>
          <p:spPr bwMode="auto">
            <a:xfrm>
              <a:off x="1314" y="2556"/>
              <a:ext cx="282" cy="275"/>
            </a:xfrm>
            <a:custGeom>
              <a:avLst/>
              <a:gdLst>
                <a:gd name="T0" fmla="*/ 24 w 282"/>
                <a:gd name="T1" fmla="*/ 35 h 275"/>
                <a:gd name="T2" fmla="*/ 24 w 282"/>
                <a:gd name="T3" fmla="*/ 71 h 275"/>
                <a:gd name="T4" fmla="*/ 39 w 282"/>
                <a:gd name="T5" fmla="*/ 64 h 275"/>
                <a:gd name="T6" fmla="*/ 39 w 282"/>
                <a:gd name="T7" fmla="*/ 42 h 275"/>
                <a:gd name="T8" fmla="*/ 47 w 282"/>
                <a:gd name="T9" fmla="*/ 28 h 275"/>
                <a:gd name="T10" fmla="*/ 71 w 282"/>
                <a:gd name="T11" fmla="*/ 21 h 275"/>
                <a:gd name="T12" fmla="*/ 63 w 282"/>
                <a:gd name="T13" fmla="*/ 14 h 275"/>
                <a:gd name="T14" fmla="*/ 63 w 282"/>
                <a:gd name="T15" fmla="*/ 7 h 275"/>
                <a:gd name="T16" fmla="*/ 71 w 282"/>
                <a:gd name="T17" fmla="*/ 0 h 275"/>
                <a:gd name="T18" fmla="*/ 102 w 282"/>
                <a:gd name="T19" fmla="*/ 35 h 275"/>
                <a:gd name="T20" fmla="*/ 165 w 282"/>
                <a:gd name="T21" fmla="*/ 50 h 275"/>
                <a:gd name="T22" fmla="*/ 180 w 282"/>
                <a:gd name="T23" fmla="*/ 42 h 275"/>
                <a:gd name="T24" fmla="*/ 220 w 282"/>
                <a:gd name="T25" fmla="*/ 50 h 275"/>
                <a:gd name="T26" fmla="*/ 282 w 282"/>
                <a:gd name="T27" fmla="*/ 106 h 275"/>
                <a:gd name="T28" fmla="*/ 259 w 282"/>
                <a:gd name="T29" fmla="*/ 120 h 275"/>
                <a:gd name="T30" fmla="*/ 251 w 282"/>
                <a:gd name="T31" fmla="*/ 141 h 275"/>
                <a:gd name="T32" fmla="*/ 243 w 282"/>
                <a:gd name="T33" fmla="*/ 155 h 275"/>
                <a:gd name="T34" fmla="*/ 259 w 282"/>
                <a:gd name="T35" fmla="*/ 177 h 275"/>
                <a:gd name="T36" fmla="*/ 243 w 282"/>
                <a:gd name="T37" fmla="*/ 198 h 275"/>
                <a:gd name="T38" fmla="*/ 212 w 282"/>
                <a:gd name="T39" fmla="*/ 198 h 275"/>
                <a:gd name="T40" fmla="*/ 188 w 282"/>
                <a:gd name="T41" fmla="*/ 198 h 275"/>
                <a:gd name="T42" fmla="*/ 165 w 282"/>
                <a:gd name="T43" fmla="*/ 191 h 275"/>
                <a:gd name="T44" fmla="*/ 172 w 282"/>
                <a:gd name="T45" fmla="*/ 226 h 275"/>
                <a:gd name="T46" fmla="*/ 188 w 282"/>
                <a:gd name="T47" fmla="*/ 247 h 275"/>
                <a:gd name="T48" fmla="*/ 188 w 282"/>
                <a:gd name="T49" fmla="*/ 261 h 275"/>
                <a:gd name="T50" fmla="*/ 172 w 282"/>
                <a:gd name="T51" fmla="*/ 275 h 275"/>
                <a:gd name="T52" fmla="*/ 133 w 282"/>
                <a:gd name="T53" fmla="*/ 268 h 275"/>
                <a:gd name="T54" fmla="*/ 118 w 282"/>
                <a:gd name="T55" fmla="*/ 254 h 275"/>
                <a:gd name="T56" fmla="*/ 94 w 282"/>
                <a:gd name="T57" fmla="*/ 212 h 275"/>
                <a:gd name="T58" fmla="*/ 102 w 282"/>
                <a:gd name="T59" fmla="*/ 155 h 275"/>
                <a:gd name="T60" fmla="*/ 16 w 282"/>
                <a:gd name="T61" fmla="*/ 134 h 275"/>
                <a:gd name="T62" fmla="*/ 16 w 282"/>
                <a:gd name="T63" fmla="*/ 134 h 275"/>
                <a:gd name="T64" fmla="*/ 0 w 282"/>
                <a:gd name="T65" fmla="*/ 50 h 275"/>
                <a:gd name="T66" fmla="*/ 24 w 282"/>
                <a:gd name="T67" fmla="*/ 35 h 275"/>
                <a:gd name="T68" fmla="*/ 24 w 282"/>
                <a:gd name="T69" fmla="*/ 35 h 275"/>
                <a:gd name="T70" fmla="*/ 24 w 282"/>
                <a:gd name="T71" fmla="*/ 35 h 27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82" h="275">
                  <a:moveTo>
                    <a:pt x="24" y="35"/>
                  </a:moveTo>
                  <a:lnTo>
                    <a:pt x="24" y="71"/>
                  </a:lnTo>
                  <a:lnTo>
                    <a:pt x="39" y="64"/>
                  </a:lnTo>
                  <a:lnTo>
                    <a:pt x="39" y="42"/>
                  </a:lnTo>
                  <a:lnTo>
                    <a:pt x="47" y="28"/>
                  </a:lnTo>
                  <a:lnTo>
                    <a:pt x="71" y="21"/>
                  </a:lnTo>
                  <a:lnTo>
                    <a:pt x="63" y="14"/>
                  </a:lnTo>
                  <a:lnTo>
                    <a:pt x="63" y="7"/>
                  </a:lnTo>
                  <a:lnTo>
                    <a:pt x="71" y="0"/>
                  </a:lnTo>
                  <a:lnTo>
                    <a:pt x="102" y="35"/>
                  </a:lnTo>
                  <a:lnTo>
                    <a:pt x="165" y="50"/>
                  </a:lnTo>
                  <a:lnTo>
                    <a:pt x="180" y="42"/>
                  </a:lnTo>
                  <a:lnTo>
                    <a:pt x="220" y="50"/>
                  </a:lnTo>
                  <a:lnTo>
                    <a:pt x="282" y="106"/>
                  </a:lnTo>
                  <a:lnTo>
                    <a:pt x="259" y="120"/>
                  </a:lnTo>
                  <a:lnTo>
                    <a:pt x="251" y="141"/>
                  </a:lnTo>
                  <a:lnTo>
                    <a:pt x="243" y="155"/>
                  </a:lnTo>
                  <a:lnTo>
                    <a:pt x="259" y="177"/>
                  </a:lnTo>
                  <a:lnTo>
                    <a:pt x="243" y="198"/>
                  </a:lnTo>
                  <a:lnTo>
                    <a:pt x="212" y="198"/>
                  </a:lnTo>
                  <a:lnTo>
                    <a:pt x="188" y="198"/>
                  </a:lnTo>
                  <a:lnTo>
                    <a:pt x="165" y="191"/>
                  </a:lnTo>
                  <a:lnTo>
                    <a:pt x="172" y="226"/>
                  </a:lnTo>
                  <a:lnTo>
                    <a:pt x="188" y="247"/>
                  </a:lnTo>
                  <a:lnTo>
                    <a:pt x="188" y="261"/>
                  </a:lnTo>
                  <a:lnTo>
                    <a:pt x="172" y="275"/>
                  </a:lnTo>
                  <a:lnTo>
                    <a:pt x="133" y="268"/>
                  </a:lnTo>
                  <a:lnTo>
                    <a:pt x="118" y="254"/>
                  </a:lnTo>
                  <a:lnTo>
                    <a:pt x="94" y="212"/>
                  </a:lnTo>
                  <a:lnTo>
                    <a:pt x="102" y="155"/>
                  </a:lnTo>
                  <a:lnTo>
                    <a:pt x="16" y="134"/>
                  </a:lnTo>
                  <a:lnTo>
                    <a:pt x="0" y="50"/>
                  </a:lnTo>
                  <a:lnTo>
                    <a:pt x="24" y="35"/>
                  </a:lnTo>
                  <a:close/>
                </a:path>
              </a:pathLst>
            </a:custGeom>
            <a:solidFill>
              <a:srgbClr val="FFFFFF"/>
            </a:solidFill>
            <a:ln w="6350">
              <a:solidFill>
                <a:srgbClr val="272525"/>
              </a:solidFill>
              <a:prstDash val="solid"/>
              <a:round/>
              <a:headEnd/>
              <a:tailEnd/>
            </a:ln>
          </p:spPr>
          <p:txBody>
            <a:bodyPr/>
            <a:lstStyle/>
            <a:p>
              <a:endParaRPr lang="en-US"/>
            </a:p>
          </p:txBody>
        </p:sp>
        <p:sp>
          <p:nvSpPr>
            <p:cNvPr id="4346" name="Freeform 244"/>
            <p:cNvSpPr>
              <a:spLocks/>
            </p:cNvSpPr>
            <p:nvPr/>
          </p:nvSpPr>
          <p:spPr bwMode="auto">
            <a:xfrm>
              <a:off x="3772" y="2212"/>
              <a:ext cx="17" cy="18"/>
            </a:xfrm>
            <a:custGeom>
              <a:avLst/>
              <a:gdLst>
                <a:gd name="T0" fmla="*/ 0 w 17"/>
                <a:gd name="T1" fmla="*/ 0 h 18"/>
                <a:gd name="T2" fmla="*/ 15 w 17"/>
                <a:gd name="T3" fmla="*/ 4 h 18"/>
                <a:gd name="T4" fmla="*/ 17 w 17"/>
                <a:gd name="T5" fmla="*/ 18 h 18"/>
                <a:gd name="T6" fmla="*/ 1 w 17"/>
                <a:gd name="T7" fmla="*/ 16 h 18"/>
                <a:gd name="T8" fmla="*/ 0 w 17"/>
                <a:gd name="T9" fmla="*/ 0 h 18"/>
                <a:gd name="T10" fmla="*/ 0 w 17"/>
                <a:gd name="T11" fmla="*/ 0 h 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18">
                  <a:moveTo>
                    <a:pt x="0" y="0"/>
                  </a:moveTo>
                  <a:lnTo>
                    <a:pt x="15" y="4"/>
                  </a:lnTo>
                  <a:lnTo>
                    <a:pt x="17" y="18"/>
                  </a:lnTo>
                  <a:lnTo>
                    <a:pt x="1" y="16"/>
                  </a:lnTo>
                  <a:lnTo>
                    <a:pt x="0" y="0"/>
                  </a:lnTo>
                  <a:close/>
                </a:path>
              </a:pathLst>
            </a:custGeom>
            <a:solidFill>
              <a:srgbClr val="ED1C24"/>
            </a:solidFill>
            <a:ln w="6350">
              <a:solidFill>
                <a:srgbClr val="272525"/>
              </a:solidFill>
              <a:prstDash val="solid"/>
              <a:round/>
              <a:headEnd/>
              <a:tailEnd/>
            </a:ln>
          </p:spPr>
          <p:txBody>
            <a:bodyPr/>
            <a:lstStyle/>
            <a:p>
              <a:endParaRPr lang="en-US"/>
            </a:p>
          </p:txBody>
        </p:sp>
        <p:sp>
          <p:nvSpPr>
            <p:cNvPr id="4347" name="Freeform 245" descr="Dark upward diagonal"/>
            <p:cNvSpPr>
              <a:spLocks/>
            </p:cNvSpPr>
            <p:nvPr/>
          </p:nvSpPr>
          <p:spPr bwMode="auto">
            <a:xfrm>
              <a:off x="2796" y="2613"/>
              <a:ext cx="23" cy="112"/>
            </a:xfrm>
            <a:custGeom>
              <a:avLst/>
              <a:gdLst>
                <a:gd name="T0" fmla="*/ 0 w 23"/>
                <a:gd name="T1" fmla="*/ 112 h 112"/>
                <a:gd name="T2" fmla="*/ 0 w 23"/>
                <a:gd name="T3" fmla="*/ 0 h 112"/>
                <a:gd name="T4" fmla="*/ 15 w 23"/>
                <a:gd name="T5" fmla="*/ 7 h 112"/>
                <a:gd name="T6" fmla="*/ 23 w 23"/>
                <a:gd name="T7" fmla="*/ 98 h 112"/>
                <a:gd name="T8" fmla="*/ 0 w 23"/>
                <a:gd name="T9" fmla="*/ 112 h 112"/>
                <a:gd name="T10" fmla="*/ 0 w 23"/>
                <a:gd name="T11" fmla="*/ 112 h 1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3" h="112">
                  <a:moveTo>
                    <a:pt x="0" y="112"/>
                  </a:moveTo>
                  <a:lnTo>
                    <a:pt x="0" y="0"/>
                  </a:lnTo>
                  <a:lnTo>
                    <a:pt x="15" y="7"/>
                  </a:lnTo>
                  <a:lnTo>
                    <a:pt x="23" y="98"/>
                  </a:lnTo>
                  <a:lnTo>
                    <a:pt x="0" y="112"/>
                  </a:lnTo>
                  <a:close/>
                </a:path>
              </a:pathLst>
            </a:custGeom>
            <a:pattFill prst="dkUpDiag">
              <a:fgClr>
                <a:srgbClr val="ED1C24"/>
              </a:fgClr>
              <a:bgClr>
                <a:srgbClr val="FFFFFF"/>
              </a:bgClr>
            </a:pattFill>
            <a:ln w="6350" cap="flat" cmpd="sng">
              <a:solidFill>
                <a:srgbClr val="272525"/>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348" name="Freeform 246"/>
            <p:cNvSpPr>
              <a:spLocks/>
            </p:cNvSpPr>
            <p:nvPr/>
          </p:nvSpPr>
          <p:spPr bwMode="auto">
            <a:xfrm>
              <a:off x="3632" y="1907"/>
              <a:ext cx="38" cy="21"/>
            </a:xfrm>
            <a:custGeom>
              <a:avLst/>
              <a:gdLst>
                <a:gd name="T0" fmla="*/ 38 w 38"/>
                <a:gd name="T1" fmla="*/ 16 h 21"/>
                <a:gd name="T2" fmla="*/ 18 w 38"/>
                <a:gd name="T3" fmla="*/ 21 h 21"/>
                <a:gd name="T4" fmla="*/ 0 w 38"/>
                <a:gd name="T5" fmla="*/ 5 h 21"/>
                <a:gd name="T6" fmla="*/ 8 w 38"/>
                <a:gd name="T7" fmla="*/ 0 h 21"/>
                <a:gd name="T8" fmla="*/ 22 w 38"/>
                <a:gd name="T9" fmla="*/ 3 h 21"/>
                <a:gd name="T10" fmla="*/ 38 w 38"/>
                <a:gd name="T11" fmla="*/ 16 h 21"/>
                <a:gd name="T12" fmla="*/ 38 w 38"/>
                <a:gd name="T13" fmla="*/ 16 h 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8" h="21">
                  <a:moveTo>
                    <a:pt x="38" y="16"/>
                  </a:moveTo>
                  <a:lnTo>
                    <a:pt x="18" y="21"/>
                  </a:lnTo>
                  <a:lnTo>
                    <a:pt x="0" y="5"/>
                  </a:lnTo>
                  <a:lnTo>
                    <a:pt x="8" y="0"/>
                  </a:lnTo>
                  <a:lnTo>
                    <a:pt x="22" y="3"/>
                  </a:lnTo>
                  <a:lnTo>
                    <a:pt x="38" y="16"/>
                  </a:lnTo>
                  <a:close/>
                </a:path>
              </a:pathLst>
            </a:custGeom>
            <a:solidFill>
              <a:srgbClr val="FFFFFF"/>
            </a:solidFill>
            <a:ln w="6350">
              <a:solidFill>
                <a:srgbClr val="272525"/>
              </a:solidFill>
              <a:prstDash val="solid"/>
              <a:round/>
              <a:headEnd/>
              <a:tailEnd/>
            </a:ln>
          </p:spPr>
          <p:txBody>
            <a:bodyPr/>
            <a:lstStyle/>
            <a:p>
              <a:endParaRPr lang="en-US"/>
            </a:p>
          </p:txBody>
        </p:sp>
        <p:sp>
          <p:nvSpPr>
            <p:cNvPr id="4349" name="Freeform 247"/>
            <p:cNvSpPr>
              <a:spLocks/>
            </p:cNvSpPr>
            <p:nvPr/>
          </p:nvSpPr>
          <p:spPr bwMode="auto">
            <a:xfrm>
              <a:off x="3634" y="1852"/>
              <a:ext cx="87" cy="83"/>
            </a:xfrm>
            <a:custGeom>
              <a:avLst/>
              <a:gdLst>
                <a:gd name="T0" fmla="*/ 79 w 87"/>
                <a:gd name="T1" fmla="*/ 83 h 83"/>
                <a:gd name="T2" fmla="*/ 45 w 87"/>
                <a:gd name="T3" fmla="*/ 69 h 83"/>
                <a:gd name="T4" fmla="*/ 36 w 87"/>
                <a:gd name="T5" fmla="*/ 53 h 83"/>
                <a:gd name="T6" fmla="*/ 20 w 87"/>
                <a:gd name="T7" fmla="*/ 39 h 83"/>
                <a:gd name="T8" fmla="*/ 0 w 87"/>
                <a:gd name="T9" fmla="*/ 12 h 83"/>
                <a:gd name="T10" fmla="*/ 24 w 87"/>
                <a:gd name="T11" fmla="*/ 11 h 83"/>
                <a:gd name="T12" fmla="*/ 24 w 87"/>
                <a:gd name="T13" fmla="*/ 0 h 83"/>
                <a:gd name="T14" fmla="*/ 67 w 87"/>
                <a:gd name="T15" fmla="*/ 7 h 83"/>
                <a:gd name="T16" fmla="*/ 87 w 87"/>
                <a:gd name="T17" fmla="*/ 32 h 83"/>
                <a:gd name="T18" fmla="*/ 79 w 87"/>
                <a:gd name="T19" fmla="*/ 83 h 83"/>
                <a:gd name="T20" fmla="*/ 79 w 87"/>
                <a:gd name="T21" fmla="*/ 83 h 8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7" h="83">
                  <a:moveTo>
                    <a:pt x="79" y="83"/>
                  </a:moveTo>
                  <a:lnTo>
                    <a:pt x="45" y="69"/>
                  </a:lnTo>
                  <a:lnTo>
                    <a:pt x="36" y="53"/>
                  </a:lnTo>
                  <a:lnTo>
                    <a:pt x="20" y="39"/>
                  </a:lnTo>
                  <a:lnTo>
                    <a:pt x="0" y="12"/>
                  </a:lnTo>
                  <a:lnTo>
                    <a:pt x="24" y="11"/>
                  </a:lnTo>
                  <a:lnTo>
                    <a:pt x="24" y="0"/>
                  </a:lnTo>
                  <a:lnTo>
                    <a:pt x="67" y="7"/>
                  </a:lnTo>
                  <a:lnTo>
                    <a:pt x="87" y="32"/>
                  </a:lnTo>
                  <a:lnTo>
                    <a:pt x="79" y="83"/>
                  </a:lnTo>
                  <a:close/>
                </a:path>
              </a:pathLst>
            </a:custGeom>
            <a:solidFill>
              <a:srgbClr val="ED1C24"/>
            </a:solidFill>
            <a:ln w="6350">
              <a:solidFill>
                <a:srgbClr val="272525"/>
              </a:solidFill>
              <a:prstDash val="solid"/>
              <a:round/>
              <a:headEnd/>
              <a:tailEnd/>
            </a:ln>
          </p:spPr>
          <p:txBody>
            <a:bodyPr/>
            <a:lstStyle/>
            <a:p>
              <a:endParaRPr lang="en-US"/>
            </a:p>
          </p:txBody>
        </p:sp>
        <p:sp>
          <p:nvSpPr>
            <p:cNvPr id="4350" name="Freeform 248"/>
            <p:cNvSpPr>
              <a:spLocks/>
            </p:cNvSpPr>
            <p:nvPr/>
          </p:nvSpPr>
          <p:spPr bwMode="auto">
            <a:xfrm>
              <a:off x="3188" y="1534"/>
              <a:ext cx="31" cy="27"/>
            </a:xfrm>
            <a:custGeom>
              <a:avLst/>
              <a:gdLst>
                <a:gd name="T0" fmla="*/ 0 w 31"/>
                <a:gd name="T1" fmla="*/ 20 h 27"/>
                <a:gd name="T2" fmla="*/ 11 w 31"/>
                <a:gd name="T3" fmla="*/ 0 h 27"/>
                <a:gd name="T4" fmla="*/ 31 w 31"/>
                <a:gd name="T5" fmla="*/ 9 h 27"/>
                <a:gd name="T6" fmla="*/ 29 w 31"/>
                <a:gd name="T7" fmla="*/ 27 h 27"/>
                <a:gd name="T8" fmla="*/ 0 w 31"/>
                <a:gd name="T9" fmla="*/ 20 h 27"/>
                <a:gd name="T10" fmla="*/ 0 w 31"/>
                <a:gd name="T11" fmla="*/ 20 h 2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 h="27">
                  <a:moveTo>
                    <a:pt x="0" y="20"/>
                  </a:moveTo>
                  <a:lnTo>
                    <a:pt x="11" y="0"/>
                  </a:lnTo>
                  <a:lnTo>
                    <a:pt x="31" y="9"/>
                  </a:lnTo>
                  <a:lnTo>
                    <a:pt x="29" y="27"/>
                  </a:lnTo>
                  <a:lnTo>
                    <a:pt x="0" y="20"/>
                  </a:lnTo>
                  <a:close/>
                </a:path>
              </a:pathLst>
            </a:custGeom>
            <a:solidFill>
              <a:srgbClr val="FFFFFF"/>
            </a:solidFill>
            <a:ln w="6350">
              <a:solidFill>
                <a:srgbClr val="272525"/>
              </a:solidFill>
              <a:prstDash val="solid"/>
              <a:round/>
              <a:headEnd/>
              <a:tailEnd/>
            </a:ln>
          </p:spPr>
          <p:txBody>
            <a:bodyPr/>
            <a:lstStyle/>
            <a:p>
              <a:endParaRPr lang="en-US"/>
            </a:p>
          </p:txBody>
        </p:sp>
        <p:sp>
          <p:nvSpPr>
            <p:cNvPr id="4351" name="Freeform 249"/>
            <p:cNvSpPr>
              <a:spLocks/>
            </p:cNvSpPr>
            <p:nvPr/>
          </p:nvSpPr>
          <p:spPr bwMode="auto">
            <a:xfrm>
              <a:off x="3658" y="1173"/>
              <a:ext cx="23" cy="28"/>
            </a:xfrm>
            <a:custGeom>
              <a:avLst/>
              <a:gdLst>
                <a:gd name="T0" fmla="*/ 8 w 23"/>
                <a:gd name="T1" fmla="*/ 0 h 28"/>
                <a:gd name="T2" fmla="*/ 23 w 23"/>
                <a:gd name="T3" fmla="*/ 7 h 28"/>
                <a:gd name="T4" fmla="*/ 23 w 23"/>
                <a:gd name="T5" fmla="*/ 28 h 28"/>
                <a:gd name="T6" fmla="*/ 0 w 23"/>
                <a:gd name="T7" fmla="*/ 7 h 28"/>
                <a:gd name="T8" fmla="*/ 8 w 23"/>
                <a:gd name="T9" fmla="*/ 0 h 28"/>
                <a:gd name="T10" fmla="*/ 8 w 23"/>
                <a:gd name="T11" fmla="*/ 0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3" h="28">
                  <a:moveTo>
                    <a:pt x="8" y="0"/>
                  </a:moveTo>
                  <a:lnTo>
                    <a:pt x="23" y="7"/>
                  </a:lnTo>
                  <a:lnTo>
                    <a:pt x="23" y="28"/>
                  </a:lnTo>
                  <a:lnTo>
                    <a:pt x="0" y="7"/>
                  </a:lnTo>
                  <a:lnTo>
                    <a:pt x="8" y="0"/>
                  </a:lnTo>
                  <a:close/>
                </a:path>
              </a:pathLst>
            </a:custGeom>
            <a:noFill/>
            <a:ln w="6350">
              <a:solidFill>
                <a:srgbClr val="272525"/>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52" name="Freeform 250"/>
            <p:cNvSpPr>
              <a:spLocks/>
            </p:cNvSpPr>
            <p:nvPr/>
          </p:nvSpPr>
          <p:spPr bwMode="auto">
            <a:xfrm>
              <a:off x="5155" y="1455"/>
              <a:ext cx="149" cy="191"/>
            </a:xfrm>
            <a:custGeom>
              <a:avLst/>
              <a:gdLst>
                <a:gd name="T0" fmla="*/ 8 w 149"/>
                <a:gd name="T1" fmla="*/ 0 h 191"/>
                <a:gd name="T2" fmla="*/ 63 w 149"/>
                <a:gd name="T3" fmla="*/ 63 h 191"/>
                <a:gd name="T4" fmla="*/ 94 w 149"/>
                <a:gd name="T5" fmla="*/ 85 h 191"/>
                <a:gd name="T6" fmla="*/ 133 w 149"/>
                <a:gd name="T7" fmla="*/ 113 h 191"/>
                <a:gd name="T8" fmla="*/ 133 w 149"/>
                <a:gd name="T9" fmla="*/ 120 h 191"/>
                <a:gd name="T10" fmla="*/ 110 w 149"/>
                <a:gd name="T11" fmla="*/ 120 h 191"/>
                <a:gd name="T12" fmla="*/ 149 w 149"/>
                <a:gd name="T13" fmla="*/ 162 h 191"/>
                <a:gd name="T14" fmla="*/ 141 w 149"/>
                <a:gd name="T15" fmla="*/ 191 h 191"/>
                <a:gd name="T16" fmla="*/ 102 w 149"/>
                <a:gd name="T17" fmla="*/ 162 h 191"/>
                <a:gd name="T18" fmla="*/ 71 w 149"/>
                <a:gd name="T19" fmla="*/ 99 h 191"/>
                <a:gd name="T20" fmla="*/ 31 w 149"/>
                <a:gd name="T21" fmla="*/ 63 h 191"/>
                <a:gd name="T22" fmla="*/ 0 w 149"/>
                <a:gd name="T23" fmla="*/ 28 h 191"/>
                <a:gd name="T24" fmla="*/ 0 w 149"/>
                <a:gd name="T25" fmla="*/ 0 h 191"/>
                <a:gd name="T26" fmla="*/ 8 w 149"/>
                <a:gd name="T27" fmla="*/ 0 h 191"/>
                <a:gd name="T28" fmla="*/ 8 w 149"/>
                <a:gd name="T29" fmla="*/ 0 h 191"/>
                <a:gd name="T30" fmla="*/ 8 w 149"/>
                <a:gd name="T31" fmla="*/ 0 h 191"/>
                <a:gd name="T32" fmla="*/ 8 w 149"/>
                <a:gd name="T33" fmla="*/ 0 h 19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49" h="191">
                  <a:moveTo>
                    <a:pt x="8" y="0"/>
                  </a:moveTo>
                  <a:lnTo>
                    <a:pt x="63" y="63"/>
                  </a:lnTo>
                  <a:lnTo>
                    <a:pt x="94" y="85"/>
                  </a:lnTo>
                  <a:lnTo>
                    <a:pt x="133" y="113"/>
                  </a:lnTo>
                  <a:lnTo>
                    <a:pt x="133" y="120"/>
                  </a:lnTo>
                  <a:lnTo>
                    <a:pt x="110" y="120"/>
                  </a:lnTo>
                  <a:lnTo>
                    <a:pt x="149" y="162"/>
                  </a:lnTo>
                  <a:lnTo>
                    <a:pt x="141" y="191"/>
                  </a:lnTo>
                  <a:lnTo>
                    <a:pt x="102" y="162"/>
                  </a:lnTo>
                  <a:lnTo>
                    <a:pt x="71" y="99"/>
                  </a:lnTo>
                  <a:lnTo>
                    <a:pt x="31" y="63"/>
                  </a:lnTo>
                  <a:lnTo>
                    <a:pt x="0" y="28"/>
                  </a:lnTo>
                  <a:lnTo>
                    <a:pt x="0" y="0"/>
                  </a:lnTo>
                  <a:lnTo>
                    <a:pt x="8" y="0"/>
                  </a:lnTo>
                  <a:close/>
                </a:path>
              </a:pathLst>
            </a:custGeom>
            <a:solidFill>
              <a:srgbClr val="ED1C24"/>
            </a:solidFill>
            <a:ln w="6350">
              <a:solidFill>
                <a:srgbClr val="272525"/>
              </a:solidFill>
              <a:prstDash val="solid"/>
              <a:round/>
              <a:headEnd/>
              <a:tailEnd/>
            </a:ln>
          </p:spPr>
          <p:txBody>
            <a:bodyPr/>
            <a:lstStyle/>
            <a:p>
              <a:endParaRPr lang="en-US"/>
            </a:p>
          </p:txBody>
        </p:sp>
        <p:sp>
          <p:nvSpPr>
            <p:cNvPr id="4353" name="Freeform 251"/>
            <p:cNvSpPr>
              <a:spLocks/>
            </p:cNvSpPr>
            <p:nvPr/>
          </p:nvSpPr>
          <p:spPr bwMode="auto">
            <a:xfrm>
              <a:off x="5124" y="1010"/>
              <a:ext cx="47" cy="14"/>
            </a:xfrm>
            <a:custGeom>
              <a:avLst/>
              <a:gdLst>
                <a:gd name="T0" fmla="*/ 15 w 47"/>
                <a:gd name="T1" fmla="*/ 0 h 14"/>
                <a:gd name="T2" fmla="*/ 47 w 47"/>
                <a:gd name="T3" fmla="*/ 0 h 14"/>
                <a:gd name="T4" fmla="*/ 39 w 47"/>
                <a:gd name="T5" fmla="*/ 7 h 14"/>
                <a:gd name="T6" fmla="*/ 0 w 47"/>
                <a:gd name="T7" fmla="*/ 14 h 14"/>
                <a:gd name="T8" fmla="*/ 15 w 47"/>
                <a:gd name="T9" fmla="*/ 0 h 14"/>
                <a:gd name="T10" fmla="*/ 15 w 47"/>
                <a:gd name="T11" fmla="*/ 0 h 1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 h="14">
                  <a:moveTo>
                    <a:pt x="15" y="0"/>
                  </a:moveTo>
                  <a:lnTo>
                    <a:pt x="47" y="0"/>
                  </a:lnTo>
                  <a:lnTo>
                    <a:pt x="39" y="7"/>
                  </a:lnTo>
                  <a:lnTo>
                    <a:pt x="0" y="14"/>
                  </a:lnTo>
                  <a:lnTo>
                    <a:pt x="15" y="0"/>
                  </a:lnTo>
                  <a:close/>
                </a:path>
              </a:pathLst>
            </a:custGeom>
            <a:noFill/>
            <a:ln w="6350">
              <a:solidFill>
                <a:srgbClr val="272525"/>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54" name="Freeform 252"/>
            <p:cNvSpPr>
              <a:spLocks/>
            </p:cNvSpPr>
            <p:nvPr/>
          </p:nvSpPr>
          <p:spPr bwMode="auto">
            <a:xfrm>
              <a:off x="3548" y="1116"/>
              <a:ext cx="94" cy="64"/>
            </a:xfrm>
            <a:custGeom>
              <a:avLst/>
              <a:gdLst>
                <a:gd name="T0" fmla="*/ 31 w 94"/>
                <a:gd name="T1" fmla="*/ 0 h 64"/>
                <a:gd name="T2" fmla="*/ 47 w 94"/>
                <a:gd name="T3" fmla="*/ 7 h 64"/>
                <a:gd name="T4" fmla="*/ 55 w 94"/>
                <a:gd name="T5" fmla="*/ 43 h 64"/>
                <a:gd name="T6" fmla="*/ 94 w 94"/>
                <a:gd name="T7" fmla="*/ 57 h 64"/>
                <a:gd name="T8" fmla="*/ 47 w 94"/>
                <a:gd name="T9" fmla="*/ 64 h 64"/>
                <a:gd name="T10" fmla="*/ 0 w 94"/>
                <a:gd name="T11" fmla="*/ 28 h 64"/>
                <a:gd name="T12" fmla="*/ 31 w 94"/>
                <a:gd name="T13" fmla="*/ 0 h 64"/>
                <a:gd name="T14" fmla="*/ 31 w 94"/>
                <a:gd name="T15" fmla="*/ 0 h 64"/>
                <a:gd name="T16" fmla="*/ 31 w 94"/>
                <a:gd name="T17" fmla="*/ 0 h 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4" h="64">
                  <a:moveTo>
                    <a:pt x="31" y="0"/>
                  </a:moveTo>
                  <a:lnTo>
                    <a:pt x="47" y="7"/>
                  </a:lnTo>
                  <a:lnTo>
                    <a:pt x="55" y="43"/>
                  </a:lnTo>
                  <a:lnTo>
                    <a:pt x="94" y="57"/>
                  </a:lnTo>
                  <a:lnTo>
                    <a:pt x="47" y="64"/>
                  </a:lnTo>
                  <a:lnTo>
                    <a:pt x="0" y="28"/>
                  </a:lnTo>
                  <a:lnTo>
                    <a:pt x="31" y="0"/>
                  </a:lnTo>
                  <a:close/>
                </a:path>
              </a:pathLst>
            </a:custGeom>
            <a:solidFill>
              <a:srgbClr val="FFFFFF"/>
            </a:solidFill>
            <a:ln w="6350">
              <a:solidFill>
                <a:srgbClr val="272525"/>
              </a:solidFill>
              <a:prstDash val="solid"/>
              <a:round/>
              <a:headEnd/>
              <a:tailEnd/>
            </a:ln>
          </p:spPr>
          <p:txBody>
            <a:bodyPr/>
            <a:lstStyle/>
            <a:p>
              <a:endParaRPr lang="en-US"/>
            </a:p>
          </p:txBody>
        </p:sp>
        <p:sp>
          <p:nvSpPr>
            <p:cNvPr id="4355" name="Freeform 253"/>
            <p:cNvSpPr>
              <a:spLocks/>
            </p:cNvSpPr>
            <p:nvPr/>
          </p:nvSpPr>
          <p:spPr bwMode="auto">
            <a:xfrm>
              <a:off x="3587" y="1031"/>
              <a:ext cx="126" cy="71"/>
            </a:xfrm>
            <a:custGeom>
              <a:avLst/>
              <a:gdLst>
                <a:gd name="T0" fmla="*/ 40 w 126"/>
                <a:gd name="T1" fmla="*/ 8 h 71"/>
                <a:gd name="T2" fmla="*/ 63 w 126"/>
                <a:gd name="T3" fmla="*/ 15 h 71"/>
                <a:gd name="T4" fmla="*/ 102 w 126"/>
                <a:gd name="T5" fmla="*/ 0 h 71"/>
                <a:gd name="T6" fmla="*/ 126 w 126"/>
                <a:gd name="T7" fmla="*/ 15 h 71"/>
                <a:gd name="T8" fmla="*/ 71 w 126"/>
                <a:gd name="T9" fmla="*/ 29 h 71"/>
                <a:gd name="T10" fmla="*/ 24 w 126"/>
                <a:gd name="T11" fmla="*/ 71 h 71"/>
                <a:gd name="T12" fmla="*/ 0 w 126"/>
                <a:gd name="T13" fmla="*/ 64 h 71"/>
                <a:gd name="T14" fmla="*/ 40 w 126"/>
                <a:gd name="T15" fmla="*/ 8 h 71"/>
                <a:gd name="T16" fmla="*/ 40 w 126"/>
                <a:gd name="T17" fmla="*/ 8 h 71"/>
                <a:gd name="T18" fmla="*/ 40 w 126"/>
                <a:gd name="T19" fmla="*/ 8 h 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6" h="71">
                  <a:moveTo>
                    <a:pt x="40" y="8"/>
                  </a:moveTo>
                  <a:lnTo>
                    <a:pt x="63" y="15"/>
                  </a:lnTo>
                  <a:lnTo>
                    <a:pt x="102" y="0"/>
                  </a:lnTo>
                  <a:lnTo>
                    <a:pt x="126" y="15"/>
                  </a:lnTo>
                  <a:lnTo>
                    <a:pt x="71" y="29"/>
                  </a:lnTo>
                  <a:lnTo>
                    <a:pt x="24" y="71"/>
                  </a:lnTo>
                  <a:lnTo>
                    <a:pt x="0" y="64"/>
                  </a:lnTo>
                  <a:lnTo>
                    <a:pt x="40" y="8"/>
                  </a:lnTo>
                  <a:close/>
                </a:path>
              </a:pathLst>
            </a:custGeom>
            <a:solidFill>
              <a:srgbClr val="FFFFFF"/>
            </a:solidFill>
            <a:ln w="6350">
              <a:solidFill>
                <a:srgbClr val="272525"/>
              </a:solidFill>
              <a:prstDash val="solid"/>
              <a:round/>
              <a:headEnd/>
              <a:tailEnd/>
            </a:ln>
          </p:spPr>
          <p:txBody>
            <a:bodyPr/>
            <a:lstStyle/>
            <a:p>
              <a:endParaRPr lang="en-US"/>
            </a:p>
          </p:txBody>
        </p:sp>
        <p:sp>
          <p:nvSpPr>
            <p:cNvPr id="4356" name="Freeform 254"/>
            <p:cNvSpPr>
              <a:spLocks/>
            </p:cNvSpPr>
            <p:nvPr/>
          </p:nvSpPr>
          <p:spPr bwMode="auto">
            <a:xfrm>
              <a:off x="3948" y="926"/>
              <a:ext cx="70" cy="49"/>
            </a:xfrm>
            <a:custGeom>
              <a:avLst/>
              <a:gdLst>
                <a:gd name="T0" fmla="*/ 16 w 70"/>
                <a:gd name="T1" fmla="*/ 0 h 49"/>
                <a:gd name="T2" fmla="*/ 39 w 70"/>
                <a:gd name="T3" fmla="*/ 14 h 49"/>
                <a:gd name="T4" fmla="*/ 55 w 70"/>
                <a:gd name="T5" fmla="*/ 7 h 49"/>
                <a:gd name="T6" fmla="*/ 70 w 70"/>
                <a:gd name="T7" fmla="*/ 21 h 49"/>
                <a:gd name="T8" fmla="*/ 55 w 70"/>
                <a:gd name="T9" fmla="*/ 49 h 49"/>
                <a:gd name="T10" fmla="*/ 16 w 70"/>
                <a:gd name="T11" fmla="*/ 42 h 49"/>
                <a:gd name="T12" fmla="*/ 0 w 70"/>
                <a:gd name="T13" fmla="*/ 14 h 49"/>
                <a:gd name="T14" fmla="*/ 16 w 70"/>
                <a:gd name="T15" fmla="*/ 0 h 49"/>
                <a:gd name="T16" fmla="*/ 16 w 70"/>
                <a:gd name="T17" fmla="*/ 0 h 49"/>
                <a:gd name="T18" fmla="*/ 16 w 70"/>
                <a:gd name="T19" fmla="*/ 0 h 4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0" h="49">
                  <a:moveTo>
                    <a:pt x="16" y="0"/>
                  </a:moveTo>
                  <a:lnTo>
                    <a:pt x="39" y="14"/>
                  </a:lnTo>
                  <a:lnTo>
                    <a:pt x="55" y="7"/>
                  </a:lnTo>
                  <a:lnTo>
                    <a:pt x="70" y="21"/>
                  </a:lnTo>
                  <a:lnTo>
                    <a:pt x="55" y="49"/>
                  </a:lnTo>
                  <a:lnTo>
                    <a:pt x="16" y="42"/>
                  </a:lnTo>
                  <a:lnTo>
                    <a:pt x="0" y="14"/>
                  </a:lnTo>
                  <a:lnTo>
                    <a:pt x="16" y="0"/>
                  </a:lnTo>
                  <a:close/>
                </a:path>
              </a:pathLst>
            </a:custGeom>
            <a:solidFill>
              <a:srgbClr val="FFFFFF"/>
            </a:solidFill>
            <a:ln w="6350">
              <a:solidFill>
                <a:srgbClr val="272525"/>
              </a:solidFill>
              <a:prstDash val="solid"/>
              <a:round/>
              <a:headEnd/>
              <a:tailEnd/>
            </a:ln>
          </p:spPr>
          <p:txBody>
            <a:bodyPr/>
            <a:lstStyle/>
            <a:p>
              <a:endParaRPr lang="en-US"/>
            </a:p>
          </p:txBody>
        </p:sp>
        <p:sp>
          <p:nvSpPr>
            <p:cNvPr id="4357" name="Freeform 255"/>
            <p:cNvSpPr>
              <a:spLocks/>
            </p:cNvSpPr>
            <p:nvPr/>
          </p:nvSpPr>
          <p:spPr bwMode="auto">
            <a:xfrm>
              <a:off x="4042" y="947"/>
              <a:ext cx="47" cy="35"/>
            </a:xfrm>
            <a:custGeom>
              <a:avLst/>
              <a:gdLst>
                <a:gd name="T0" fmla="*/ 8 w 47"/>
                <a:gd name="T1" fmla="*/ 0 h 35"/>
                <a:gd name="T2" fmla="*/ 39 w 47"/>
                <a:gd name="T3" fmla="*/ 0 h 35"/>
                <a:gd name="T4" fmla="*/ 47 w 47"/>
                <a:gd name="T5" fmla="*/ 7 h 35"/>
                <a:gd name="T6" fmla="*/ 16 w 47"/>
                <a:gd name="T7" fmla="*/ 35 h 35"/>
                <a:gd name="T8" fmla="*/ 0 w 47"/>
                <a:gd name="T9" fmla="*/ 21 h 35"/>
                <a:gd name="T10" fmla="*/ 8 w 47"/>
                <a:gd name="T11" fmla="*/ 0 h 35"/>
                <a:gd name="T12" fmla="*/ 8 w 47"/>
                <a:gd name="T13" fmla="*/ 0 h 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7" h="35">
                  <a:moveTo>
                    <a:pt x="8" y="0"/>
                  </a:moveTo>
                  <a:lnTo>
                    <a:pt x="39" y="0"/>
                  </a:lnTo>
                  <a:lnTo>
                    <a:pt x="47" y="7"/>
                  </a:lnTo>
                  <a:lnTo>
                    <a:pt x="16" y="35"/>
                  </a:lnTo>
                  <a:lnTo>
                    <a:pt x="0" y="21"/>
                  </a:lnTo>
                  <a:lnTo>
                    <a:pt x="8" y="0"/>
                  </a:lnTo>
                  <a:close/>
                </a:path>
              </a:pathLst>
            </a:custGeom>
            <a:solidFill>
              <a:srgbClr val="FFFFFF"/>
            </a:solidFill>
            <a:ln w="6350">
              <a:solidFill>
                <a:srgbClr val="272525"/>
              </a:solidFill>
              <a:prstDash val="solid"/>
              <a:round/>
              <a:headEnd/>
              <a:tailEnd/>
            </a:ln>
          </p:spPr>
          <p:txBody>
            <a:bodyPr/>
            <a:lstStyle/>
            <a:p>
              <a:endParaRPr lang="en-US"/>
            </a:p>
          </p:txBody>
        </p:sp>
        <p:sp>
          <p:nvSpPr>
            <p:cNvPr id="4358" name="Freeform 256"/>
            <p:cNvSpPr>
              <a:spLocks/>
            </p:cNvSpPr>
            <p:nvPr/>
          </p:nvSpPr>
          <p:spPr bwMode="auto">
            <a:xfrm>
              <a:off x="4638" y="968"/>
              <a:ext cx="55" cy="28"/>
            </a:xfrm>
            <a:custGeom>
              <a:avLst/>
              <a:gdLst>
                <a:gd name="T0" fmla="*/ 0 w 55"/>
                <a:gd name="T1" fmla="*/ 7 h 28"/>
                <a:gd name="T2" fmla="*/ 47 w 55"/>
                <a:gd name="T3" fmla="*/ 0 h 28"/>
                <a:gd name="T4" fmla="*/ 55 w 55"/>
                <a:gd name="T5" fmla="*/ 28 h 28"/>
                <a:gd name="T6" fmla="*/ 0 w 55"/>
                <a:gd name="T7" fmla="*/ 21 h 28"/>
                <a:gd name="T8" fmla="*/ 0 w 55"/>
                <a:gd name="T9" fmla="*/ 7 h 28"/>
                <a:gd name="T10" fmla="*/ 0 w 55"/>
                <a:gd name="T11" fmla="*/ 7 h 28"/>
                <a:gd name="T12" fmla="*/ 0 w 55"/>
                <a:gd name="T13" fmla="*/ 7 h 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5" h="28">
                  <a:moveTo>
                    <a:pt x="0" y="7"/>
                  </a:moveTo>
                  <a:lnTo>
                    <a:pt x="47" y="0"/>
                  </a:lnTo>
                  <a:lnTo>
                    <a:pt x="55" y="28"/>
                  </a:lnTo>
                  <a:lnTo>
                    <a:pt x="0" y="21"/>
                  </a:lnTo>
                  <a:lnTo>
                    <a:pt x="0" y="7"/>
                  </a:lnTo>
                  <a:close/>
                </a:path>
              </a:pathLst>
            </a:custGeom>
            <a:solidFill>
              <a:srgbClr val="FFFFFF"/>
            </a:solidFill>
            <a:ln w="6350">
              <a:solidFill>
                <a:srgbClr val="272525"/>
              </a:solidFill>
              <a:prstDash val="solid"/>
              <a:round/>
              <a:headEnd/>
              <a:tailEnd/>
            </a:ln>
          </p:spPr>
          <p:txBody>
            <a:bodyPr/>
            <a:lstStyle/>
            <a:p>
              <a:endParaRPr lang="en-US"/>
            </a:p>
          </p:txBody>
        </p:sp>
        <p:sp>
          <p:nvSpPr>
            <p:cNvPr id="4359" name="Freeform 257"/>
            <p:cNvSpPr>
              <a:spLocks/>
            </p:cNvSpPr>
            <p:nvPr/>
          </p:nvSpPr>
          <p:spPr bwMode="auto">
            <a:xfrm>
              <a:off x="4567" y="982"/>
              <a:ext cx="32" cy="28"/>
            </a:xfrm>
            <a:custGeom>
              <a:avLst/>
              <a:gdLst>
                <a:gd name="T0" fmla="*/ 0 w 32"/>
                <a:gd name="T1" fmla="*/ 7 h 28"/>
                <a:gd name="T2" fmla="*/ 16 w 32"/>
                <a:gd name="T3" fmla="*/ 0 h 28"/>
                <a:gd name="T4" fmla="*/ 32 w 32"/>
                <a:gd name="T5" fmla="*/ 21 h 28"/>
                <a:gd name="T6" fmla="*/ 8 w 32"/>
                <a:gd name="T7" fmla="*/ 28 h 28"/>
                <a:gd name="T8" fmla="*/ 0 w 32"/>
                <a:gd name="T9" fmla="*/ 21 h 28"/>
                <a:gd name="T10" fmla="*/ 0 w 32"/>
                <a:gd name="T11" fmla="*/ 7 h 28"/>
                <a:gd name="T12" fmla="*/ 0 w 32"/>
                <a:gd name="T13" fmla="*/ 7 h 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2" h="28">
                  <a:moveTo>
                    <a:pt x="0" y="7"/>
                  </a:moveTo>
                  <a:lnTo>
                    <a:pt x="16" y="0"/>
                  </a:lnTo>
                  <a:lnTo>
                    <a:pt x="32" y="21"/>
                  </a:lnTo>
                  <a:lnTo>
                    <a:pt x="8" y="28"/>
                  </a:lnTo>
                  <a:lnTo>
                    <a:pt x="0" y="21"/>
                  </a:lnTo>
                  <a:lnTo>
                    <a:pt x="0" y="7"/>
                  </a:lnTo>
                  <a:close/>
                </a:path>
              </a:pathLst>
            </a:custGeom>
            <a:solidFill>
              <a:srgbClr val="FFFFFF"/>
            </a:solidFill>
            <a:ln w="6350">
              <a:solidFill>
                <a:srgbClr val="272525"/>
              </a:solidFill>
              <a:prstDash val="solid"/>
              <a:round/>
              <a:headEnd/>
              <a:tailEnd/>
            </a:ln>
          </p:spPr>
          <p:txBody>
            <a:bodyPr/>
            <a:lstStyle/>
            <a:p>
              <a:endParaRPr lang="en-US"/>
            </a:p>
          </p:txBody>
        </p:sp>
        <p:sp>
          <p:nvSpPr>
            <p:cNvPr id="4360" name="Freeform 258"/>
            <p:cNvSpPr>
              <a:spLocks/>
            </p:cNvSpPr>
            <p:nvPr/>
          </p:nvSpPr>
          <p:spPr bwMode="auto">
            <a:xfrm>
              <a:off x="1118" y="2281"/>
              <a:ext cx="204" cy="92"/>
            </a:xfrm>
            <a:custGeom>
              <a:avLst/>
              <a:gdLst>
                <a:gd name="T0" fmla="*/ 16 w 204"/>
                <a:gd name="T1" fmla="*/ 7 h 92"/>
                <a:gd name="T2" fmla="*/ 63 w 204"/>
                <a:gd name="T3" fmla="*/ 0 h 92"/>
                <a:gd name="T4" fmla="*/ 204 w 204"/>
                <a:gd name="T5" fmla="*/ 70 h 92"/>
                <a:gd name="T6" fmla="*/ 196 w 204"/>
                <a:gd name="T7" fmla="*/ 85 h 92"/>
                <a:gd name="T8" fmla="*/ 133 w 204"/>
                <a:gd name="T9" fmla="*/ 92 h 92"/>
                <a:gd name="T10" fmla="*/ 133 w 204"/>
                <a:gd name="T11" fmla="*/ 70 h 92"/>
                <a:gd name="T12" fmla="*/ 55 w 204"/>
                <a:gd name="T13" fmla="*/ 21 h 92"/>
                <a:gd name="T14" fmla="*/ 47 w 204"/>
                <a:gd name="T15" fmla="*/ 21 h 92"/>
                <a:gd name="T16" fmla="*/ 24 w 204"/>
                <a:gd name="T17" fmla="*/ 35 h 92"/>
                <a:gd name="T18" fmla="*/ 0 w 204"/>
                <a:gd name="T19" fmla="*/ 35 h 92"/>
                <a:gd name="T20" fmla="*/ 16 w 204"/>
                <a:gd name="T21" fmla="*/ 7 h 92"/>
                <a:gd name="T22" fmla="*/ 16 w 204"/>
                <a:gd name="T23" fmla="*/ 7 h 92"/>
                <a:gd name="T24" fmla="*/ 16 w 204"/>
                <a:gd name="T25" fmla="*/ 7 h 9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4" h="92">
                  <a:moveTo>
                    <a:pt x="16" y="7"/>
                  </a:moveTo>
                  <a:lnTo>
                    <a:pt x="63" y="0"/>
                  </a:lnTo>
                  <a:lnTo>
                    <a:pt x="204" y="70"/>
                  </a:lnTo>
                  <a:lnTo>
                    <a:pt x="196" y="85"/>
                  </a:lnTo>
                  <a:lnTo>
                    <a:pt x="133" y="92"/>
                  </a:lnTo>
                  <a:lnTo>
                    <a:pt x="133" y="70"/>
                  </a:lnTo>
                  <a:lnTo>
                    <a:pt x="55" y="21"/>
                  </a:lnTo>
                  <a:lnTo>
                    <a:pt x="47" y="21"/>
                  </a:lnTo>
                  <a:lnTo>
                    <a:pt x="24" y="35"/>
                  </a:lnTo>
                  <a:lnTo>
                    <a:pt x="0" y="35"/>
                  </a:lnTo>
                  <a:lnTo>
                    <a:pt x="16" y="7"/>
                  </a:lnTo>
                  <a:close/>
                </a:path>
              </a:pathLst>
            </a:custGeom>
            <a:solidFill>
              <a:srgbClr val="ED1C24"/>
            </a:solidFill>
            <a:ln w="6350">
              <a:solidFill>
                <a:srgbClr val="272525"/>
              </a:solidFill>
              <a:prstDash val="solid"/>
              <a:round/>
              <a:headEnd/>
              <a:tailEnd/>
            </a:ln>
          </p:spPr>
          <p:txBody>
            <a:bodyPr/>
            <a:lstStyle/>
            <a:p>
              <a:endParaRPr lang="en-US"/>
            </a:p>
          </p:txBody>
        </p:sp>
        <p:sp>
          <p:nvSpPr>
            <p:cNvPr id="4361" name="Freeform 259"/>
            <p:cNvSpPr>
              <a:spLocks/>
            </p:cNvSpPr>
            <p:nvPr/>
          </p:nvSpPr>
          <p:spPr bwMode="auto">
            <a:xfrm>
              <a:off x="1128" y="2328"/>
              <a:ext cx="16" cy="20"/>
            </a:xfrm>
            <a:custGeom>
              <a:avLst/>
              <a:gdLst>
                <a:gd name="T0" fmla="*/ 2 w 16"/>
                <a:gd name="T1" fmla="*/ 20 h 20"/>
                <a:gd name="T2" fmla="*/ 0 w 16"/>
                <a:gd name="T3" fmla="*/ 15 h 20"/>
                <a:gd name="T4" fmla="*/ 0 w 16"/>
                <a:gd name="T5" fmla="*/ 15 h 20"/>
                <a:gd name="T6" fmla="*/ 8 w 16"/>
                <a:gd name="T7" fmla="*/ 0 h 20"/>
                <a:gd name="T8" fmla="*/ 16 w 16"/>
                <a:gd name="T9" fmla="*/ 15 h 20"/>
                <a:gd name="T10" fmla="*/ 2 w 16"/>
                <a:gd name="T11" fmla="*/ 20 h 20"/>
                <a:gd name="T12" fmla="*/ 2 w 16"/>
                <a:gd name="T13" fmla="*/ 2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20">
                  <a:moveTo>
                    <a:pt x="2" y="20"/>
                  </a:moveTo>
                  <a:lnTo>
                    <a:pt x="0" y="15"/>
                  </a:lnTo>
                  <a:lnTo>
                    <a:pt x="8" y="0"/>
                  </a:lnTo>
                  <a:lnTo>
                    <a:pt x="16" y="15"/>
                  </a:lnTo>
                  <a:lnTo>
                    <a:pt x="2" y="20"/>
                  </a:lnTo>
                  <a:close/>
                </a:path>
              </a:pathLst>
            </a:custGeom>
            <a:solidFill>
              <a:srgbClr val="ED1C24"/>
            </a:solidFill>
            <a:ln w="6350">
              <a:solidFill>
                <a:srgbClr val="272525"/>
              </a:solidFill>
              <a:prstDash val="solid"/>
              <a:round/>
              <a:headEnd/>
              <a:tailEnd/>
            </a:ln>
          </p:spPr>
          <p:txBody>
            <a:bodyPr/>
            <a:lstStyle/>
            <a:p>
              <a:endParaRPr lang="en-US"/>
            </a:p>
          </p:txBody>
        </p:sp>
        <p:sp>
          <p:nvSpPr>
            <p:cNvPr id="4362" name="Freeform 260"/>
            <p:cNvSpPr>
              <a:spLocks/>
            </p:cNvSpPr>
            <p:nvPr/>
          </p:nvSpPr>
          <p:spPr bwMode="auto">
            <a:xfrm>
              <a:off x="1575" y="2572"/>
              <a:ext cx="11" cy="14"/>
            </a:xfrm>
            <a:custGeom>
              <a:avLst/>
              <a:gdLst>
                <a:gd name="T0" fmla="*/ 8 w 11"/>
                <a:gd name="T1" fmla="*/ 0 h 14"/>
                <a:gd name="T2" fmla="*/ 11 w 11"/>
                <a:gd name="T3" fmla="*/ 12 h 14"/>
                <a:gd name="T4" fmla="*/ 0 w 11"/>
                <a:gd name="T5" fmla="*/ 14 h 14"/>
                <a:gd name="T6" fmla="*/ 0 w 11"/>
                <a:gd name="T7" fmla="*/ 0 h 14"/>
                <a:gd name="T8" fmla="*/ 8 w 11"/>
                <a:gd name="T9" fmla="*/ 0 h 14"/>
                <a:gd name="T10" fmla="*/ 8 w 11"/>
                <a:gd name="T11" fmla="*/ 0 h 1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 h="14">
                  <a:moveTo>
                    <a:pt x="8" y="0"/>
                  </a:moveTo>
                  <a:lnTo>
                    <a:pt x="11" y="12"/>
                  </a:lnTo>
                  <a:lnTo>
                    <a:pt x="0" y="14"/>
                  </a:lnTo>
                  <a:lnTo>
                    <a:pt x="0" y="0"/>
                  </a:lnTo>
                  <a:lnTo>
                    <a:pt x="8" y="0"/>
                  </a:lnTo>
                  <a:close/>
                </a:path>
              </a:pathLst>
            </a:custGeom>
            <a:solidFill>
              <a:srgbClr val="FFFFFF"/>
            </a:solidFill>
            <a:ln w="6350">
              <a:solidFill>
                <a:srgbClr val="272525"/>
              </a:solidFill>
              <a:prstDash val="solid"/>
              <a:round/>
              <a:headEnd/>
              <a:tailEnd/>
            </a:ln>
          </p:spPr>
          <p:txBody>
            <a:bodyPr/>
            <a:lstStyle/>
            <a:p>
              <a:endParaRPr lang="en-US"/>
            </a:p>
          </p:txBody>
        </p:sp>
        <p:sp>
          <p:nvSpPr>
            <p:cNvPr id="4363" name="Freeform 261"/>
            <p:cNvSpPr>
              <a:spLocks/>
            </p:cNvSpPr>
            <p:nvPr/>
          </p:nvSpPr>
          <p:spPr bwMode="auto">
            <a:xfrm>
              <a:off x="1579" y="2542"/>
              <a:ext cx="11" cy="14"/>
            </a:xfrm>
            <a:custGeom>
              <a:avLst/>
              <a:gdLst>
                <a:gd name="T0" fmla="*/ 7 w 11"/>
                <a:gd name="T1" fmla="*/ 0 h 14"/>
                <a:gd name="T2" fmla="*/ 11 w 11"/>
                <a:gd name="T3" fmla="*/ 12 h 14"/>
                <a:gd name="T4" fmla="*/ 0 w 11"/>
                <a:gd name="T5" fmla="*/ 14 h 14"/>
                <a:gd name="T6" fmla="*/ 0 w 11"/>
                <a:gd name="T7" fmla="*/ 0 h 14"/>
                <a:gd name="T8" fmla="*/ 7 w 11"/>
                <a:gd name="T9" fmla="*/ 0 h 14"/>
                <a:gd name="T10" fmla="*/ 7 w 11"/>
                <a:gd name="T11" fmla="*/ 0 h 1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 h="14">
                  <a:moveTo>
                    <a:pt x="7" y="0"/>
                  </a:moveTo>
                  <a:lnTo>
                    <a:pt x="11" y="12"/>
                  </a:lnTo>
                  <a:lnTo>
                    <a:pt x="0" y="14"/>
                  </a:lnTo>
                  <a:lnTo>
                    <a:pt x="0" y="0"/>
                  </a:lnTo>
                  <a:lnTo>
                    <a:pt x="7" y="0"/>
                  </a:lnTo>
                  <a:close/>
                </a:path>
              </a:pathLst>
            </a:custGeom>
            <a:solidFill>
              <a:srgbClr val="FFFFFF"/>
            </a:solidFill>
            <a:ln w="6350">
              <a:solidFill>
                <a:srgbClr val="272525"/>
              </a:solidFill>
              <a:prstDash val="solid"/>
              <a:round/>
              <a:headEnd/>
              <a:tailEnd/>
            </a:ln>
          </p:spPr>
          <p:txBody>
            <a:bodyPr/>
            <a:lstStyle/>
            <a:p>
              <a:endParaRPr lang="en-US"/>
            </a:p>
          </p:txBody>
        </p:sp>
        <p:sp>
          <p:nvSpPr>
            <p:cNvPr id="4364" name="Freeform 262"/>
            <p:cNvSpPr>
              <a:spLocks/>
            </p:cNvSpPr>
            <p:nvPr/>
          </p:nvSpPr>
          <p:spPr bwMode="auto">
            <a:xfrm>
              <a:off x="1573" y="2521"/>
              <a:ext cx="11" cy="14"/>
            </a:xfrm>
            <a:custGeom>
              <a:avLst/>
              <a:gdLst>
                <a:gd name="T0" fmla="*/ 8 w 11"/>
                <a:gd name="T1" fmla="*/ 0 h 14"/>
                <a:gd name="T2" fmla="*/ 11 w 11"/>
                <a:gd name="T3" fmla="*/ 12 h 14"/>
                <a:gd name="T4" fmla="*/ 0 w 11"/>
                <a:gd name="T5" fmla="*/ 14 h 14"/>
                <a:gd name="T6" fmla="*/ 0 w 11"/>
                <a:gd name="T7" fmla="*/ 0 h 14"/>
                <a:gd name="T8" fmla="*/ 8 w 11"/>
                <a:gd name="T9" fmla="*/ 0 h 14"/>
                <a:gd name="T10" fmla="*/ 8 w 11"/>
                <a:gd name="T11" fmla="*/ 0 h 1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 h="14">
                  <a:moveTo>
                    <a:pt x="8" y="0"/>
                  </a:moveTo>
                  <a:lnTo>
                    <a:pt x="11" y="12"/>
                  </a:lnTo>
                  <a:lnTo>
                    <a:pt x="0" y="14"/>
                  </a:lnTo>
                  <a:lnTo>
                    <a:pt x="0" y="0"/>
                  </a:lnTo>
                  <a:lnTo>
                    <a:pt x="8" y="0"/>
                  </a:lnTo>
                  <a:close/>
                </a:path>
              </a:pathLst>
            </a:custGeom>
            <a:solidFill>
              <a:srgbClr val="FFFFFF"/>
            </a:solidFill>
            <a:ln w="6350">
              <a:solidFill>
                <a:srgbClr val="272525"/>
              </a:solidFill>
              <a:prstDash val="solid"/>
              <a:round/>
              <a:headEnd/>
              <a:tailEnd/>
            </a:ln>
          </p:spPr>
          <p:txBody>
            <a:bodyPr/>
            <a:lstStyle/>
            <a:p>
              <a:endParaRPr lang="en-US"/>
            </a:p>
          </p:txBody>
        </p:sp>
        <p:sp>
          <p:nvSpPr>
            <p:cNvPr id="4365" name="Freeform 263"/>
            <p:cNvSpPr>
              <a:spLocks/>
            </p:cNvSpPr>
            <p:nvPr/>
          </p:nvSpPr>
          <p:spPr bwMode="auto">
            <a:xfrm>
              <a:off x="1565" y="2464"/>
              <a:ext cx="16" cy="22"/>
            </a:xfrm>
            <a:custGeom>
              <a:avLst/>
              <a:gdLst>
                <a:gd name="T0" fmla="*/ 16 w 16"/>
                <a:gd name="T1" fmla="*/ 14 h 22"/>
                <a:gd name="T2" fmla="*/ 0 w 16"/>
                <a:gd name="T3" fmla="*/ 22 h 22"/>
                <a:gd name="T4" fmla="*/ 0 w 16"/>
                <a:gd name="T5" fmla="*/ 0 h 22"/>
                <a:gd name="T6" fmla="*/ 16 w 16"/>
                <a:gd name="T7" fmla="*/ 14 h 22"/>
                <a:gd name="T8" fmla="*/ 16 w 16"/>
                <a:gd name="T9" fmla="*/ 14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22">
                  <a:moveTo>
                    <a:pt x="16" y="14"/>
                  </a:moveTo>
                  <a:lnTo>
                    <a:pt x="0" y="22"/>
                  </a:lnTo>
                  <a:lnTo>
                    <a:pt x="0" y="0"/>
                  </a:lnTo>
                  <a:lnTo>
                    <a:pt x="16" y="14"/>
                  </a:lnTo>
                  <a:close/>
                </a:path>
              </a:pathLst>
            </a:custGeom>
            <a:solidFill>
              <a:srgbClr val="FFFFFF"/>
            </a:solidFill>
            <a:ln w="6350">
              <a:solidFill>
                <a:srgbClr val="272525"/>
              </a:solidFill>
              <a:prstDash val="solid"/>
              <a:round/>
              <a:headEnd/>
              <a:tailEnd/>
            </a:ln>
          </p:spPr>
          <p:txBody>
            <a:bodyPr/>
            <a:lstStyle/>
            <a:p>
              <a:endParaRPr lang="en-US"/>
            </a:p>
          </p:txBody>
        </p:sp>
        <p:sp>
          <p:nvSpPr>
            <p:cNvPr id="4366" name="Freeform 264"/>
            <p:cNvSpPr>
              <a:spLocks/>
            </p:cNvSpPr>
            <p:nvPr/>
          </p:nvSpPr>
          <p:spPr bwMode="auto">
            <a:xfrm>
              <a:off x="1579" y="2447"/>
              <a:ext cx="11" cy="14"/>
            </a:xfrm>
            <a:custGeom>
              <a:avLst/>
              <a:gdLst>
                <a:gd name="T0" fmla="*/ 7 w 11"/>
                <a:gd name="T1" fmla="*/ 0 h 14"/>
                <a:gd name="T2" fmla="*/ 11 w 11"/>
                <a:gd name="T3" fmla="*/ 12 h 14"/>
                <a:gd name="T4" fmla="*/ 0 w 11"/>
                <a:gd name="T5" fmla="*/ 14 h 14"/>
                <a:gd name="T6" fmla="*/ 0 w 11"/>
                <a:gd name="T7" fmla="*/ 0 h 14"/>
                <a:gd name="T8" fmla="*/ 7 w 11"/>
                <a:gd name="T9" fmla="*/ 0 h 14"/>
                <a:gd name="T10" fmla="*/ 7 w 11"/>
                <a:gd name="T11" fmla="*/ 0 h 1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 h="14">
                  <a:moveTo>
                    <a:pt x="7" y="0"/>
                  </a:moveTo>
                  <a:lnTo>
                    <a:pt x="11" y="12"/>
                  </a:lnTo>
                  <a:lnTo>
                    <a:pt x="0" y="14"/>
                  </a:lnTo>
                  <a:lnTo>
                    <a:pt x="0" y="0"/>
                  </a:lnTo>
                  <a:lnTo>
                    <a:pt x="7" y="0"/>
                  </a:lnTo>
                  <a:close/>
                </a:path>
              </a:pathLst>
            </a:custGeom>
            <a:solidFill>
              <a:srgbClr val="FFFFFF"/>
            </a:solidFill>
            <a:ln w="6350">
              <a:solidFill>
                <a:srgbClr val="272525"/>
              </a:solidFill>
              <a:prstDash val="solid"/>
              <a:round/>
              <a:headEnd/>
              <a:tailEnd/>
            </a:ln>
          </p:spPr>
          <p:txBody>
            <a:bodyPr/>
            <a:lstStyle/>
            <a:p>
              <a:endParaRPr lang="en-US"/>
            </a:p>
          </p:txBody>
        </p:sp>
        <p:sp>
          <p:nvSpPr>
            <p:cNvPr id="4367" name="Freeform 265"/>
            <p:cNvSpPr>
              <a:spLocks/>
            </p:cNvSpPr>
            <p:nvPr/>
          </p:nvSpPr>
          <p:spPr bwMode="auto">
            <a:xfrm>
              <a:off x="1575" y="2493"/>
              <a:ext cx="11" cy="14"/>
            </a:xfrm>
            <a:custGeom>
              <a:avLst/>
              <a:gdLst>
                <a:gd name="T0" fmla="*/ 8 w 11"/>
                <a:gd name="T1" fmla="*/ 0 h 14"/>
                <a:gd name="T2" fmla="*/ 11 w 11"/>
                <a:gd name="T3" fmla="*/ 12 h 14"/>
                <a:gd name="T4" fmla="*/ 0 w 11"/>
                <a:gd name="T5" fmla="*/ 14 h 14"/>
                <a:gd name="T6" fmla="*/ 0 w 11"/>
                <a:gd name="T7" fmla="*/ 0 h 14"/>
                <a:gd name="T8" fmla="*/ 8 w 11"/>
                <a:gd name="T9" fmla="*/ 0 h 14"/>
                <a:gd name="T10" fmla="*/ 8 w 11"/>
                <a:gd name="T11" fmla="*/ 0 h 1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 h="14">
                  <a:moveTo>
                    <a:pt x="8" y="0"/>
                  </a:moveTo>
                  <a:lnTo>
                    <a:pt x="11" y="12"/>
                  </a:lnTo>
                  <a:lnTo>
                    <a:pt x="0" y="14"/>
                  </a:lnTo>
                  <a:lnTo>
                    <a:pt x="0" y="0"/>
                  </a:lnTo>
                  <a:lnTo>
                    <a:pt x="8" y="0"/>
                  </a:lnTo>
                  <a:close/>
                </a:path>
              </a:pathLst>
            </a:custGeom>
            <a:solidFill>
              <a:srgbClr val="FFFFFF"/>
            </a:solidFill>
            <a:ln w="6350">
              <a:solidFill>
                <a:srgbClr val="272525"/>
              </a:solidFill>
              <a:prstDash val="solid"/>
              <a:round/>
              <a:headEnd/>
              <a:tailEnd/>
            </a:ln>
          </p:spPr>
          <p:txBody>
            <a:bodyPr/>
            <a:lstStyle/>
            <a:p>
              <a:endParaRPr lang="en-US"/>
            </a:p>
          </p:txBody>
        </p:sp>
        <p:sp>
          <p:nvSpPr>
            <p:cNvPr id="4368" name="Freeform 266"/>
            <p:cNvSpPr>
              <a:spLocks/>
            </p:cNvSpPr>
            <p:nvPr/>
          </p:nvSpPr>
          <p:spPr bwMode="auto">
            <a:xfrm>
              <a:off x="1557" y="2429"/>
              <a:ext cx="16" cy="7"/>
            </a:xfrm>
            <a:custGeom>
              <a:avLst/>
              <a:gdLst>
                <a:gd name="T0" fmla="*/ 0 w 16"/>
                <a:gd name="T1" fmla="*/ 7 h 7"/>
                <a:gd name="T2" fmla="*/ 8 w 16"/>
                <a:gd name="T3" fmla="*/ 7 h 7"/>
                <a:gd name="T4" fmla="*/ 16 w 16"/>
                <a:gd name="T5" fmla="*/ 0 h 7"/>
                <a:gd name="T6" fmla="*/ 0 w 16"/>
                <a:gd name="T7" fmla="*/ 0 h 7"/>
                <a:gd name="T8" fmla="*/ 0 w 16"/>
                <a:gd name="T9" fmla="*/ 7 h 7"/>
                <a:gd name="T10" fmla="*/ 0 w 16"/>
                <a:gd name="T11" fmla="*/ 7 h 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 h="7">
                  <a:moveTo>
                    <a:pt x="0" y="7"/>
                  </a:moveTo>
                  <a:lnTo>
                    <a:pt x="8" y="7"/>
                  </a:lnTo>
                  <a:lnTo>
                    <a:pt x="16" y="0"/>
                  </a:lnTo>
                  <a:lnTo>
                    <a:pt x="0" y="0"/>
                  </a:lnTo>
                  <a:lnTo>
                    <a:pt x="0" y="7"/>
                  </a:lnTo>
                  <a:close/>
                </a:path>
              </a:pathLst>
            </a:custGeom>
            <a:solidFill>
              <a:srgbClr val="FFFFFF"/>
            </a:solidFill>
            <a:ln w="6350">
              <a:solidFill>
                <a:srgbClr val="272525"/>
              </a:solidFill>
              <a:prstDash val="solid"/>
              <a:round/>
              <a:headEnd/>
              <a:tailEnd/>
            </a:ln>
          </p:spPr>
          <p:txBody>
            <a:bodyPr/>
            <a:lstStyle/>
            <a:p>
              <a:endParaRPr lang="en-US"/>
            </a:p>
          </p:txBody>
        </p:sp>
        <p:sp>
          <p:nvSpPr>
            <p:cNvPr id="4369" name="Freeform 267"/>
            <p:cNvSpPr>
              <a:spLocks/>
            </p:cNvSpPr>
            <p:nvPr/>
          </p:nvSpPr>
          <p:spPr bwMode="auto">
            <a:xfrm>
              <a:off x="1510" y="2408"/>
              <a:ext cx="39" cy="14"/>
            </a:xfrm>
            <a:custGeom>
              <a:avLst/>
              <a:gdLst>
                <a:gd name="T0" fmla="*/ 39 w 39"/>
                <a:gd name="T1" fmla="*/ 7 h 14"/>
                <a:gd name="T2" fmla="*/ 16 w 39"/>
                <a:gd name="T3" fmla="*/ 14 h 14"/>
                <a:gd name="T4" fmla="*/ 0 w 39"/>
                <a:gd name="T5" fmla="*/ 0 h 14"/>
                <a:gd name="T6" fmla="*/ 39 w 39"/>
                <a:gd name="T7" fmla="*/ 7 h 14"/>
                <a:gd name="T8" fmla="*/ 39 w 39"/>
                <a:gd name="T9" fmla="*/ 7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 h="14">
                  <a:moveTo>
                    <a:pt x="39" y="7"/>
                  </a:moveTo>
                  <a:lnTo>
                    <a:pt x="16" y="14"/>
                  </a:lnTo>
                  <a:lnTo>
                    <a:pt x="0" y="0"/>
                  </a:lnTo>
                  <a:lnTo>
                    <a:pt x="39" y="7"/>
                  </a:lnTo>
                  <a:close/>
                </a:path>
              </a:pathLst>
            </a:custGeom>
            <a:solidFill>
              <a:srgbClr val="FFFFFF"/>
            </a:solidFill>
            <a:ln w="6350">
              <a:solidFill>
                <a:srgbClr val="272525"/>
              </a:solidFill>
              <a:prstDash val="solid"/>
              <a:round/>
              <a:headEnd/>
              <a:tailEnd/>
            </a:ln>
          </p:spPr>
          <p:txBody>
            <a:bodyPr/>
            <a:lstStyle/>
            <a:p>
              <a:endParaRPr lang="en-US"/>
            </a:p>
          </p:txBody>
        </p:sp>
        <p:sp>
          <p:nvSpPr>
            <p:cNvPr id="4370" name="Freeform 268"/>
            <p:cNvSpPr>
              <a:spLocks/>
            </p:cNvSpPr>
            <p:nvPr/>
          </p:nvSpPr>
          <p:spPr bwMode="auto">
            <a:xfrm>
              <a:off x="1455" y="2394"/>
              <a:ext cx="31" cy="21"/>
            </a:xfrm>
            <a:custGeom>
              <a:avLst/>
              <a:gdLst>
                <a:gd name="T0" fmla="*/ 0 w 31"/>
                <a:gd name="T1" fmla="*/ 21 h 21"/>
                <a:gd name="T2" fmla="*/ 31 w 31"/>
                <a:gd name="T3" fmla="*/ 21 h 21"/>
                <a:gd name="T4" fmla="*/ 0 w 31"/>
                <a:gd name="T5" fmla="*/ 0 h 21"/>
                <a:gd name="T6" fmla="*/ 0 w 31"/>
                <a:gd name="T7" fmla="*/ 21 h 21"/>
                <a:gd name="T8" fmla="*/ 0 w 31"/>
                <a:gd name="T9" fmla="*/ 21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 h="21">
                  <a:moveTo>
                    <a:pt x="0" y="21"/>
                  </a:moveTo>
                  <a:lnTo>
                    <a:pt x="31" y="21"/>
                  </a:lnTo>
                  <a:lnTo>
                    <a:pt x="0" y="0"/>
                  </a:lnTo>
                  <a:lnTo>
                    <a:pt x="0" y="21"/>
                  </a:lnTo>
                  <a:close/>
                </a:path>
              </a:pathLst>
            </a:custGeom>
            <a:solidFill>
              <a:srgbClr val="FFFFFF"/>
            </a:solidFill>
            <a:ln w="6350">
              <a:solidFill>
                <a:srgbClr val="272525"/>
              </a:solidFill>
              <a:prstDash val="solid"/>
              <a:round/>
              <a:headEnd/>
              <a:tailEnd/>
            </a:ln>
          </p:spPr>
          <p:txBody>
            <a:bodyPr/>
            <a:lstStyle/>
            <a:p>
              <a:endParaRPr lang="en-US"/>
            </a:p>
          </p:txBody>
        </p:sp>
        <p:sp>
          <p:nvSpPr>
            <p:cNvPr id="4371" name="Freeform 269"/>
            <p:cNvSpPr>
              <a:spLocks/>
            </p:cNvSpPr>
            <p:nvPr/>
          </p:nvSpPr>
          <p:spPr bwMode="auto">
            <a:xfrm>
              <a:off x="1338" y="2323"/>
              <a:ext cx="15" cy="14"/>
            </a:xfrm>
            <a:custGeom>
              <a:avLst/>
              <a:gdLst>
                <a:gd name="T0" fmla="*/ 0 w 15"/>
                <a:gd name="T1" fmla="*/ 14 h 14"/>
                <a:gd name="T2" fmla="*/ 0 w 15"/>
                <a:gd name="T3" fmla="*/ 14 h 14"/>
                <a:gd name="T4" fmla="*/ 0 w 15"/>
                <a:gd name="T5" fmla="*/ 14 h 14"/>
                <a:gd name="T6" fmla="*/ 7 w 15"/>
                <a:gd name="T7" fmla="*/ 0 h 14"/>
                <a:gd name="T8" fmla="*/ 15 w 15"/>
                <a:gd name="T9" fmla="*/ 14 h 14"/>
                <a:gd name="T10" fmla="*/ 0 w 15"/>
                <a:gd name="T11" fmla="*/ 14 h 14"/>
                <a:gd name="T12" fmla="*/ 0 w 15"/>
                <a:gd name="T13" fmla="*/ 14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14">
                  <a:moveTo>
                    <a:pt x="0" y="14"/>
                  </a:moveTo>
                  <a:lnTo>
                    <a:pt x="0" y="14"/>
                  </a:lnTo>
                  <a:lnTo>
                    <a:pt x="7" y="0"/>
                  </a:lnTo>
                  <a:lnTo>
                    <a:pt x="15" y="14"/>
                  </a:lnTo>
                  <a:lnTo>
                    <a:pt x="0" y="14"/>
                  </a:lnTo>
                  <a:close/>
                </a:path>
              </a:pathLst>
            </a:custGeom>
            <a:solidFill>
              <a:srgbClr val="FFFFFF"/>
            </a:solidFill>
            <a:ln w="6350">
              <a:solidFill>
                <a:srgbClr val="272525"/>
              </a:solidFill>
              <a:prstDash val="solid"/>
              <a:round/>
              <a:headEnd/>
              <a:tailEnd/>
            </a:ln>
          </p:spPr>
          <p:txBody>
            <a:bodyPr/>
            <a:lstStyle/>
            <a:p>
              <a:endParaRPr lang="en-US"/>
            </a:p>
          </p:txBody>
        </p:sp>
        <p:sp>
          <p:nvSpPr>
            <p:cNvPr id="4372" name="Freeform 270" descr="Dark upward diagonal"/>
            <p:cNvSpPr>
              <a:spLocks/>
            </p:cNvSpPr>
            <p:nvPr/>
          </p:nvSpPr>
          <p:spPr bwMode="auto">
            <a:xfrm>
              <a:off x="3019" y="2953"/>
              <a:ext cx="31" cy="27"/>
            </a:xfrm>
            <a:custGeom>
              <a:avLst/>
              <a:gdLst>
                <a:gd name="T0" fmla="*/ 6 w 31"/>
                <a:gd name="T1" fmla="*/ 27 h 27"/>
                <a:gd name="T2" fmla="*/ 0 w 31"/>
                <a:gd name="T3" fmla="*/ 11 h 27"/>
                <a:gd name="T4" fmla="*/ 16 w 31"/>
                <a:gd name="T5" fmla="*/ 0 h 27"/>
                <a:gd name="T6" fmla="*/ 31 w 31"/>
                <a:gd name="T7" fmla="*/ 7 h 27"/>
                <a:gd name="T8" fmla="*/ 6 w 31"/>
                <a:gd name="T9" fmla="*/ 27 h 27"/>
                <a:gd name="T10" fmla="*/ 6 w 31"/>
                <a:gd name="T11" fmla="*/ 27 h 2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 h="27">
                  <a:moveTo>
                    <a:pt x="6" y="27"/>
                  </a:moveTo>
                  <a:lnTo>
                    <a:pt x="0" y="11"/>
                  </a:lnTo>
                  <a:lnTo>
                    <a:pt x="16" y="0"/>
                  </a:lnTo>
                  <a:lnTo>
                    <a:pt x="31" y="7"/>
                  </a:lnTo>
                  <a:lnTo>
                    <a:pt x="6" y="27"/>
                  </a:lnTo>
                  <a:close/>
                </a:path>
              </a:pathLst>
            </a:custGeom>
            <a:pattFill prst="dkUpDiag">
              <a:fgClr>
                <a:srgbClr val="ED1C24"/>
              </a:fgClr>
              <a:bgClr>
                <a:srgbClr val="FFFFFF"/>
              </a:bgClr>
            </a:pattFill>
            <a:ln w="6350" cap="flat" cmpd="sng">
              <a:solidFill>
                <a:srgbClr val="272525"/>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373" name="Freeform 271"/>
            <p:cNvSpPr>
              <a:spLocks/>
            </p:cNvSpPr>
            <p:nvPr/>
          </p:nvSpPr>
          <p:spPr bwMode="auto">
            <a:xfrm>
              <a:off x="2647" y="1817"/>
              <a:ext cx="207" cy="192"/>
            </a:xfrm>
            <a:custGeom>
              <a:avLst/>
              <a:gdLst>
                <a:gd name="T0" fmla="*/ 127 w 207"/>
                <a:gd name="T1" fmla="*/ 19 h 192"/>
                <a:gd name="T2" fmla="*/ 141 w 207"/>
                <a:gd name="T3" fmla="*/ 19 h 192"/>
                <a:gd name="T4" fmla="*/ 149 w 207"/>
                <a:gd name="T5" fmla="*/ 33 h 192"/>
                <a:gd name="T6" fmla="*/ 207 w 207"/>
                <a:gd name="T7" fmla="*/ 33 h 192"/>
                <a:gd name="T8" fmla="*/ 200 w 207"/>
                <a:gd name="T9" fmla="*/ 60 h 192"/>
                <a:gd name="T10" fmla="*/ 186 w 207"/>
                <a:gd name="T11" fmla="*/ 67 h 192"/>
                <a:gd name="T12" fmla="*/ 186 w 207"/>
                <a:gd name="T13" fmla="*/ 67 h 192"/>
                <a:gd name="T14" fmla="*/ 178 w 207"/>
                <a:gd name="T15" fmla="*/ 67 h 192"/>
                <a:gd name="T16" fmla="*/ 154 w 207"/>
                <a:gd name="T17" fmla="*/ 77 h 192"/>
                <a:gd name="T18" fmla="*/ 145 w 207"/>
                <a:gd name="T19" fmla="*/ 97 h 192"/>
                <a:gd name="T20" fmla="*/ 151 w 207"/>
                <a:gd name="T21" fmla="*/ 129 h 192"/>
                <a:gd name="T22" fmla="*/ 133 w 207"/>
                <a:gd name="T23" fmla="*/ 146 h 192"/>
                <a:gd name="T24" fmla="*/ 107 w 207"/>
                <a:gd name="T25" fmla="*/ 166 h 192"/>
                <a:gd name="T26" fmla="*/ 74 w 207"/>
                <a:gd name="T27" fmla="*/ 171 h 192"/>
                <a:gd name="T28" fmla="*/ 60 w 207"/>
                <a:gd name="T29" fmla="*/ 192 h 192"/>
                <a:gd name="T30" fmla="*/ 45 w 207"/>
                <a:gd name="T31" fmla="*/ 185 h 192"/>
                <a:gd name="T32" fmla="*/ 29 w 207"/>
                <a:gd name="T33" fmla="*/ 164 h 192"/>
                <a:gd name="T34" fmla="*/ 29 w 207"/>
                <a:gd name="T35" fmla="*/ 109 h 192"/>
                <a:gd name="T36" fmla="*/ 37 w 207"/>
                <a:gd name="T37" fmla="*/ 95 h 192"/>
                <a:gd name="T38" fmla="*/ 45 w 207"/>
                <a:gd name="T39" fmla="*/ 53 h 192"/>
                <a:gd name="T40" fmla="*/ 23 w 207"/>
                <a:gd name="T41" fmla="*/ 46 h 192"/>
                <a:gd name="T42" fmla="*/ 0 w 207"/>
                <a:gd name="T43" fmla="*/ 46 h 192"/>
                <a:gd name="T44" fmla="*/ 0 w 207"/>
                <a:gd name="T45" fmla="*/ 17 h 192"/>
                <a:gd name="T46" fmla="*/ 15 w 207"/>
                <a:gd name="T47" fmla="*/ 14 h 192"/>
                <a:gd name="T48" fmla="*/ 23 w 207"/>
                <a:gd name="T49" fmla="*/ 0 h 192"/>
                <a:gd name="T50" fmla="*/ 45 w 207"/>
                <a:gd name="T51" fmla="*/ 5 h 192"/>
                <a:gd name="T52" fmla="*/ 90 w 207"/>
                <a:gd name="T53" fmla="*/ 12 h 192"/>
                <a:gd name="T54" fmla="*/ 127 w 207"/>
                <a:gd name="T55" fmla="*/ 19 h 192"/>
                <a:gd name="T56" fmla="*/ 127 w 207"/>
                <a:gd name="T57" fmla="*/ 19 h 19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07" h="192">
                  <a:moveTo>
                    <a:pt x="127" y="19"/>
                  </a:moveTo>
                  <a:lnTo>
                    <a:pt x="141" y="19"/>
                  </a:lnTo>
                  <a:lnTo>
                    <a:pt x="149" y="33"/>
                  </a:lnTo>
                  <a:lnTo>
                    <a:pt x="207" y="33"/>
                  </a:lnTo>
                  <a:lnTo>
                    <a:pt x="200" y="60"/>
                  </a:lnTo>
                  <a:lnTo>
                    <a:pt x="186" y="67"/>
                  </a:lnTo>
                  <a:lnTo>
                    <a:pt x="178" y="67"/>
                  </a:lnTo>
                  <a:lnTo>
                    <a:pt x="154" y="77"/>
                  </a:lnTo>
                  <a:lnTo>
                    <a:pt x="145" y="97"/>
                  </a:lnTo>
                  <a:lnTo>
                    <a:pt x="151" y="129"/>
                  </a:lnTo>
                  <a:lnTo>
                    <a:pt x="133" y="146"/>
                  </a:lnTo>
                  <a:lnTo>
                    <a:pt x="107" y="166"/>
                  </a:lnTo>
                  <a:lnTo>
                    <a:pt x="74" y="171"/>
                  </a:lnTo>
                  <a:lnTo>
                    <a:pt x="60" y="192"/>
                  </a:lnTo>
                  <a:lnTo>
                    <a:pt x="45" y="185"/>
                  </a:lnTo>
                  <a:lnTo>
                    <a:pt x="29" y="164"/>
                  </a:lnTo>
                  <a:lnTo>
                    <a:pt x="29" y="109"/>
                  </a:lnTo>
                  <a:lnTo>
                    <a:pt x="37" y="95"/>
                  </a:lnTo>
                  <a:lnTo>
                    <a:pt x="45" y="53"/>
                  </a:lnTo>
                  <a:lnTo>
                    <a:pt x="23" y="46"/>
                  </a:lnTo>
                  <a:lnTo>
                    <a:pt x="0" y="46"/>
                  </a:lnTo>
                  <a:lnTo>
                    <a:pt x="0" y="17"/>
                  </a:lnTo>
                  <a:lnTo>
                    <a:pt x="15" y="14"/>
                  </a:lnTo>
                  <a:lnTo>
                    <a:pt x="23" y="0"/>
                  </a:lnTo>
                  <a:lnTo>
                    <a:pt x="45" y="5"/>
                  </a:lnTo>
                  <a:lnTo>
                    <a:pt x="90" y="12"/>
                  </a:lnTo>
                  <a:lnTo>
                    <a:pt x="127" y="19"/>
                  </a:lnTo>
                  <a:close/>
                </a:path>
              </a:pathLst>
            </a:custGeom>
            <a:solidFill>
              <a:srgbClr val="ED1C24"/>
            </a:solidFill>
            <a:ln w="6350">
              <a:solidFill>
                <a:srgbClr val="272525"/>
              </a:solidFill>
              <a:prstDash val="solid"/>
              <a:round/>
              <a:headEnd/>
              <a:tailEnd/>
            </a:ln>
          </p:spPr>
          <p:txBody>
            <a:bodyPr/>
            <a:lstStyle/>
            <a:p>
              <a:endParaRPr lang="en-US"/>
            </a:p>
          </p:txBody>
        </p:sp>
        <p:sp>
          <p:nvSpPr>
            <p:cNvPr id="4374" name="Freeform 272"/>
            <p:cNvSpPr>
              <a:spLocks/>
            </p:cNvSpPr>
            <p:nvPr/>
          </p:nvSpPr>
          <p:spPr bwMode="auto">
            <a:xfrm>
              <a:off x="2633" y="1863"/>
              <a:ext cx="59" cy="125"/>
            </a:xfrm>
            <a:custGeom>
              <a:avLst/>
              <a:gdLst>
                <a:gd name="T0" fmla="*/ 14 w 59"/>
                <a:gd name="T1" fmla="*/ 0 h 125"/>
                <a:gd name="T2" fmla="*/ 37 w 59"/>
                <a:gd name="T3" fmla="*/ 0 h 125"/>
                <a:gd name="T4" fmla="*/ 59 w 59"/>
                <a:gd name="T5" fmla="*/ 7 h 125"/>
                <a:gd name="T6" fmla="*/ 51 w 59"/>
                <a:gd name="T7" fmla="*/ 49 h 125"/>
                <a:gd name="T8" fmla="*/ 43 w 59"/>
                <a:gd name="T9" fmla="*/ 63 h 125"/>
                <a:gd name="T10" fmla="*/ 43 w 59"/>
                <a:gd name="T11" fmla="*/ 118 h 125"/>
                <a:gd name="T12" fmla="*/ 14 w 59"/>
                <a:gd name="T13" fmla="*/ 125 h 125"/>
                <a:gd name="T14" fmla="*/ 6 w 59"/>
                <a:gd name="T15" fmla="*/ 90 h 125"/>
                <a:gd name="T16" fmla="*/ 0 w 59"/>
                <a:gd name="T17" fmla="*/ 84 h 125"/>
                <a:gd name="T18" fmla="*/ 0 w 59"/>
                <a:gd name="T19" fmla="*/ 77 h 125"/>
                <a:gd name="T20" fmla="*/ 14 w 59"/>
                <a:gd name="T21" fmla="*/ 28 h 125"/>
                <a:gd name="T22" fmla="*/ 14 w 59"/>
                <a:gd name="T23" fmla="*/ 0 h 125"/>
                <a:gd name="T24" fmla="*/ 14 w 59"/>
                <a:gd name="T25" fmla="*/ 0 h 125"/>
                <a:gd name="T26" fmla="*/ 14 w 59"/>
                <a:gd name="T27" fmla="*/ 0 h 1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9" h="125">
                  <a:moveTo>
                    <a:pt x="14" y="0"/>
                  </a:moveTo>
                  <a:lnTo>
                    <a:pt x="37" y="0"/>
                  </a:lnTo>
                  <a:lnTo>
                    <a:pt x="59" y="7"/>
                  </a:lnTo>
                  <a:lnTo>
                    <a:pt x="51" y="49"/>
                  </a:lnTo>
                  <a:lnTo>
                    <a:pt x="43" y="63"/>
                  </a:lnTo>
                  <a:lnTo>
                    <a:pt x="43" y="118"/>
                  </a:lnTo>
                  <a:lnTo>
                    <a:pt x="14" y="125"/>
                  </a:lnTo>
                  <a:lnTo>
                    <a:pt x="6" y="90"/>
                  </a:lnTo>
                  <a:lnTo>
                    <a:pt x="0" y="84"/>
                  </a:lnTo>
                  <a:lnTo>
                    <a:pt x="0" y="77"/>
                  </a:lnTo>
                  <a:lnTo>
                    <a:pt x="14" y="28"/>
                  </a:lnTo>
                  <a:lnTo>
                    <a:pt x="14" y="0"/>
                  </a:lnTo>
                  <a:close/>
                </a:path>
              </a:pathLst>
            </a:custGeom>
            <a:solidFill>
              <a:srgbClr val="ED1C24"/>
            </a:solidFill>
            <a:ln w="6350">
              <a:solidFill>
                <a:srgbClr val="272525"/>
              </a:solidFill>
              <a:prstDash val="solid"/>
              <a:round/>
              <a:headEnd/>
              <a:tailEnd/>
            </a:ln>
          </p:spPr>
          <p:txBody>
            <a:bodyPr/>
            <a:lstStyle/>
            <a:p>
              <a:endParaRPr lang="en-US"/>
            </a:p>
          </p:txBody>
        </p:sp>
        <p:sp>
          <p:nvSpPr>
            <p:cNvPr id="4375" name="Freeform 273"/>
            <p:cNvSpPr>
              <a:spLocks/>
            </p:cNvSpPr>
            <p:nvPr/>
          </p:nvSpPr>
          <p:spPr bwMode="auto">
            <a:xfrm>
              <a:off x="1812" y="1226"/>
              <a:ext cx="39" cy="21"/>
            </a:xfrm>
            <a:custGeom>
              <a:avLst/>
              <a:gdLst>
                <a:gd name="T0" fmla="*/ 39 w 39"/>
                <a:gd name="T1" fmla="*/ 14 h 21"/>
                <a:gd name="T2" fmla="*/ 23 w 39"/>
                <a:gd name="T3" fmla="*/ 0 h 21"/>
                <a:gd name="T4" fmla="*/ 0 w 39"/>
                <a:gd name="T5" fmla="*/ 7 h 21"/>
                <a:gd name="T6" fmla="*/ 0 w 39"/>
                <a:gd name="T7" fmla="*/ 21 h 21"/>
                <a:gd name="T8" fmla="*/ 39 w 39"/>
                <a:gd name="T9" fmla="*/ 21 h 21"/>
                <a:gd name="T10" fmla="*/ 39 w 39"/>
                <a:gd name="T11" fmla="*/ 14 h 21"/>
                <a:gd name="T12" fmla="*/ 39 w 39"/>
                <a:gd name="T13" fmla="*/ 14 h 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9" h="21">
                  <a:moveTo>
                    <a:pt x="39" y="14"/>
                  </a:moveTo>
                  <a:lnTo>
                    <a:pt x="23" y="0"/>
                  </a:lnTo>
                  <a:lnTo>
                    <a:pt x="0" y="7"/>
                  </a:lnTo>
                  <a:lnTo>
                    <a:pt x="0" y="21"/>
                  </a:lnTo>
                  <a:lnTo>
                    <a:pt x="39" y="21"/>
                  </a:lnTo>
                  <a:lnTo>
                    <a:pt x="39" y="14"/>
                  </a:lnTo>
                  <a:close/>
                </a:path>
              </a:pathLst>
            </a:custGeom>
            <a:solidFill>
              <a:srgbClr val="ED1C24"/>
            </a:solidFill>
            <a:ln w="6350">
              <a:solidFill>
                <a:srgbClr val="272525"/>
              </a:solidFill>
              <a:prstDash val="solid"/>
              <a:round/>
              <a:headEnd/>
              <a:tailEnd/>
            </a:ln>
          </p:spPr>
          <p:txBody>
            <a:bodyPr/>
            <a:lstStyle/>
            <a:p>
              <a:endParaRPr lang="en-US"/>
            </a:p>
          </p:txBody>
        </p:sp>
        <p:sp>
          <p:nvSpPr>
            <p:cNvPr id="4376" name="Freeform 274"/>
            <p:cNvSpPr>
              <a:spLocks/>
            </p:cNvSpPr>
            <p:nvPr/>
          </p:nvSpPr>
          <p:spPr bwMode="auto">
            <a:xfrm>
              <a:off x="6284" y="3340"/>
              <a:ext cx="23" cy="28"/>
            </a:xfrm>
            <a:custGeom>
              <a:avLst/>
              <a:gdLst>
                <a:gd name="T0" fmla="*/ 16 w 23"/>
                <a:gd name="T1" fmla="*/ 7 h 28"/>
                <a:gd name="T2" fmla="*/ 23 w 23"/>
                <a:gd name="T3" fmla="*/ 14 h 28"/>
                <a:gd name="T4" fmla="*/ 16 w 23"/>
                <a:gd name="T5" fmla="*/ 28 h 28"/>
                <a:gd name="T6" fmla="*/ 0 w 23"/>
                <a:gd name="T7" fmla="*/ 21 h 28"/>
                <a:gd name="T8" fmla="*/ 16 w 23"/>
                <a:gd name="T9" fmla="*/ 0 h 28"/>
                <a:gd name="T10" fmla="*/ 16 w 23"/>
                <a:gd name="T11" fmla="*/ 7 h 28"/>
                <a:gd name="T12" fmla="*/ 16 w 23"/>
                <a:gd name="T13" fmla="*/ 7 h 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28">
                  <a:moveTo>
                    <a:pt x="16" y="7"/>
                  </a:moveTo>
                  <a:lnTo>
                    <a:pt x="23" y="14"/>
                  </a:lnTo>
                  <a:lnTo>
                    <a:pt x="16" y="28"/>
                  </a:lnTo>
                  <a:lnTo>
                    <a:pt x="0" y="21"/>
                  </a:lnTo>
                  <a:lnTo>
                    <a:pt x="16" y="0"/>
                  </a:lnTo>
                  <a:lnTo>
                    <a:pt x="16" y="7"/>
                  </a:lnTo>
                  <a:close/>
                </a:path>
              </a:pathLst>
            </a:custGeom>
            <a:solidFill>
              <a:srgbClr val="FFFFFF"/>
            </a:solidFill>
            <a:ln w="6350">
              <a:solidFill>
                <a:srgbClr val="272525"/>
              </a:solidFill>
              <a:prstDash val="solid"/>
              <a:round/>
              <a:headEnd/>
              <a:tailEnd/>
            </a:ln>
          </p:spPr>
          <p:txBody>
            <a:bodyPr/>
            <a:lstStyle/>
            <a:p>
              <a:endParaRPr lang="en-US"/>
            </a:p>
          </p:txBody>
        </p:sp>
        <p:sp>
          <p:nvSpPr>
            <p:cNvPr id="4377" name="Freeform 275"/>
            <p:cNvSpPr>
              <a:spLocks/>
            </p:cNvSpPr>
            <p:nvPr/>
          </p:nvSpPr>
          <p:spPr bwMode="auto">
            <a:xfrm>
              <a:off x="6315" y="3311"/>
              <a:ext cx="24" cy="14"/>
            </a:xfrm>
            <a:custGeom>
              <a:avLst/>
              <a:gdLst>
                <a:gd name="T0" fmla="*/ 0 w 24"/>
                <a:gd name="T1" fmla="*/ 0 h 14"/>
                <a:gd name="T2" fmla="*/ 0 w 24"/>
                <a:gd name="T3" fmla="*/ 14 h 14"/>
                <a:gd name="T4" fmla="*/ 24 w 24"/>
                <a:gd name="T5" fmla="*/ 7 h 14"/>
                <a:gd name="T6" fmla="*/ 24 w 24"/>
                <a:gd name="T7" fmla="*/ 7 h 14"/>
                <a:gd name="T8" fmla="*/ 0 w 24"/>
                <a:gd name="T9" fmla="*/ 0 h 14"/>
                <a:gd name="T10" fmla="*/ 0 w 24"/>
                <a:gd name="T11" fmla="*/ 0 h 14"/>
                <a:gd name="T12" fmla="*/ 0 w 24"/>
                <a:gd name="T13" fmla="*/ 0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 h="14">
                  <a:moveTo>
                    <a:pt x="0" y="0"/>
                  </a:moveTo>
                  <a:lnTo>
                    <a:pt x="0" y="14"/>
                  </a:lnTo>
                  <a:lnTo>
                    <a:pt x="24" y="7"/>
                  </a:lnTo>
                  <a:lnTo>
                    <a:pt x="0" y="0"/>
                  </a:lnTo>
                  <a:close/>
                </a:path>
              </a:pathLst>
            </a:custGeom>
            <a:solidFill>
              <a:srgbClr val="FFFFFF"/>
            </a:solidFill>
            <a:ln w="6350">
              <a:solidFill>
                <a:srgbClr val="272525"/>
              </a:solidFill>
              <a:prstDash val="solid"/>
              <a:round/>
              <a:headEnd/>
              <a:tailEnd/>
            </a:ln>
          </p:spPr>
          <p:txBody>
            <a:bodyPr/>
            <a:lstStyle/>
            <a:p>
              <a:endParaRPr lang="en-US"/>
            </a:p>
          </p:txBody>
        </p:sp>
        <p:sp>
          <p:nvSpPr>
            <p:cNvPr id="4378" name="Line 276"/>
            <p:cNvSpPr>
              <a:spLocks noChangeShapeType="1"/>
            </p:cNvSpPr>
            <p:nvPr/>
          </p:nvSpPr>
          <p:spPr bwMode="auto">
            <a:xfrm>
              <a:off x="3452" y="2330"/>
              <a:ext cx="63" cy="0"/>
            </a:xfrm>
            <a:prstGeom prst="line">
              <a:avLst/>
            </a:prstGeom>
            <a:noFill/>
            <a:ln w="6350">
              <a:solidFill>
                <a:srgbClr val="27252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79" name="Freeform 277"/>
            <p:cNvSpPr>
              <a:spLocks/>
            </p:cNvSpPr>
            <p:nvPr/>
          </p:nvSpPr>
          <p:spPr bwMode="auto">
            <a:xfrm>
              <a:off x="3282" y="2104"/>
              <a:ext cx="217" cy="233"/>
            </a:xfrm>
            <a:custGeom>
              <a:avLst/>
              <a:gdLst>
                <a:gd name="T0" fmla="*/ 0 w 217"/>
                <a:gd name="T1" fmla="*/ 0 h 233"/>
                <a:gd name="T2" fmla="*/ 70 w 217"/>
                <a:gd name="T3" fmla="*/ 22 h 233"/>
                <a:gd name="T4" fmla="*/ 94 w 217"/>
                <a:gd name="T5" fmla="*/ 0 h 233"/>
                <a:gd name="T6" fmla="*/ 133 w 217"/>
                <a:gd name="T7" fmla="*/ 7 h 233"/>
                <a:gd name="T8" fmla="*/ 141 w 217"/>
                <a:gd name="T9" fmla="*/ 22 h 233"/>
                <a:gd name="T10" fmla="*/ 156 w 217"/>
                <a:gd name="T11" fmla="*/ 14 h 233"/>
                <a:gd name="T12" fmla="*/ 164 w 217"/>
                <a:gd name="T13" fmla="*/ 14 h 233"/>
                <a:gd name="T14" fmla="*/ 186 w 217"/>
                <a:gd name="T15" fmla="*/ 46 h 233"/>
                <a:gd name="T16" fmla="*/ 174 w 217"/>
                <a:gd name="T17" fmla="*/ 85 h 233"/>
                <a:gd name="T18" fmla="*/ 141 w 217"/>
                <a:gd name="T19" fmla="*/ 50 h 233"/>
                <a:gd name="T20" fmla="*/ 149 w 217"/>
                <a:gd name="T21" fmla="*/ 78 h 233"/>
                <a:gd name="T22" fmla="*/ 217 w 217"/>
                <a:gd name="T23" fmla="*/ 194 h 233"/>
                <a:gd name="T24" fmla="*/ 211 w 217"/>
                <a:gd name="T25" fmla="*/ 207 h 233"/>
                <a:gd name="T26" fmla="*/ 203 w 217"/>
                <a:gd name="T27" fmla="*/ 203 h 233"/>
                <a:gd name="T28" fmla="*/ 205 w 217"/>
                <a:gd name="T29" fmla="*/ 216 h 233"/>
                <a:gd name="T30" fmla="*/ 196 w 217"/>
                <a:gd name="T31" fmla="*/ 219 h 233"/>
                <a:gd name="T32" fmla="*/ 194 w 217"/>
                <a:gd name="T33" fmla="*/ 232 h 233"/>
                <a:gd name="T34" fmla="*/ 180 w 217"/>
                <a:gd name="T35" fmla="*/ 233 h 233"/>
                <a:gd name="T36" fmla="*/ 172 w 217"/>
                <a:gd name="T37" fmla="*/ 226 h 233"/>
                <a:gd name="T38" fmla="*/ 7 w 217"/>
                <a:gd name="T39" fmla="*/ 226 h 233"/>
                <a:gd name="T40" fmla="*/ 0 w 217"/>
                <a:gd name="T41" fmla="*/ 0 h 233"/>
                <a:gd name="T42" fmla="*/ 0 w 217"/>
                <a:gd name="T43" fmla="*/ 0 h 233"/>
                <a:gd name="T44" fmla="*/ 0 w 217"/>
                <a:gd name="T45" fmla="*/ 0 h 23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17" h="233">
                  <a:moveTo>
                    <a:pt x="0" y="0"/>
                  </a:moveTo>
                  <a:lnTo>
                    <a:pt x="70" y="22"/>
                  </a:lnTo>
                  <a:lnTo>
                    <a:pt x="94" y="0"/>
                  </a:lnTo>
                  <a:lnTo>
                    <a:pt x="133" y="7"/>
                  </a:lnTo>
                  <a:lnTo>
                    <a:pt x="141" y="22"/>
                  </a:lnTo>
                  <a:lnTo>
                    <a:pt x="156" y="14"/>
                  </a:lnTo>
                  <a:lnTo>
                    <a:pt x="164" y="14"/>
                  </a:lnTo>
                  <a:lnTo>
                    <a:pt x="186" y="46"/>
                  </a:lnTo>
                  <a:lnTo>
                    <a:pt x="174" y="85"/>
                  </a:lnTo>
                  <a:lnTo>
                    <a:pt x="141" y="50"/>
                  </a:lnTo>
                  <a:lnTo>
                    <a:pt x="149" y="78"/>
                  </a:lnTo>
                  <a:lnTo>
                    <a:pt x="217" y="194"/>
                  </a:lnTo>
                  <a:lnTo>
                    <a:pt x="211" y="207"/>
                  </a:lnTo>
                  <a:lnTo>
                    <a:pt x="203" y="203"/>
                  </a:lnTo>
                  <a:lnTo>
                    <a:pt x="205" y="216"/>
                  </a:lnTo>
                  <a:lnTo>
                    <a:pt x="196" y="219"/>
                  </a:lnTo>
                  <a:lnTo>
                    <a:pt x="194" y="232"/>
                  </a:lnTo>
                  <a:lnTo>
                    <a:pt x="180" y="233"/>
                  </a:lnTo>
                  <a:lnTo>
                    <a:pt x="172" y="226"/>
                  </a:lnTo>
                  <a:lnTo>
                    <a:pt x="7" y="226"/>
                  </a:lnTo>
                  <a:lnTo>
                    <a:pt x="0" y="0"/>
                  </a:lnTo>
                  <a:close/>
                </a:path>
              </a:pathLst>
            </a:custGeom>
            <a:solidFill>
              <a:srgbClr val="FFFFFF"/>
            </a:solidFill>
            <a:ln w="6350">
              <a:solidFill>
                <a:srgbClr val="272525"/>
              </a:solidFill>
              <a:prstDash val="solid"/>
              <a:round/>
              <a:headEnd/>
              <a:tailEnd/>
            </a:ln>
          </p:spPr>
          <p:txBody>
            <a:bodyPr/>
            <a:lstStyle/>
            <a:p>
              <a:endParaRPr lang="en-US"/>
            </a:p>
          </p:txBody>
        </p:sp>
        <p:sp>
          <p:nvSpPr>
            <p:cNvPr id="4380" name="Freeform 278"/>
            <p:cNvSpPr>
              <a:spLocks/>
            </p:cNvSpPr>
            <p:nvPr/>
          </p:nvSpPr>
          <p:spPr bwMode="auto">
            <a:xfrm>
              <a:off x="3854" y="2253"/>
              <a:ext cx="133" cy="197"/>
            </a:xfrm>
            <a:custGeom>
              <a:avLst/>
              <a:gdLst>
                <a:gd name="T0" fmla="*/ 63 w 133"/>
                <a:gd name="T1" fmla="*/ 0 h 197"/>
                <a:gd name="T2" fmla="*/ 63 w 133"/>
                <a:gd name="T3" fmla="*/ 28 h 197"/>
                <a:gd name="T4" fmla="*/ 47 w 133"/>
                <a:gd name="T5" fmla="*/ 56 h 197"/>
                <a:gd name="T6" fmla="*/ 47 w 133"/>
                <a:gd name="T7" fmla="*/ 91 h 197"/>
                <a:gd name="T8" fmla="*/ 16 w 133"/>
                <a:gd name="T9" fmla="*/ 141 h 197"/>
                <a:gd name="T10" fmla="*/ 0 w 133"/>
                <a:gd name="T11" fmla="*/ 148 h 197"/>
                <a:gd name="T12" fmla="*/ 16 w 133"/>
                <a:gd name="T13" fmla="*/ 197 h 197"/>
                <a:gd name="T14" fmla="*/ 63 w 133"/>
                <a:gd name="T15" fmla="*/ 169 h 197"/>
                <a:gd name="T16" fmla="*/ 133 w 133"/>
                <a:gd name="T17" fmla="*/ 70 h 197"/>
                <a:gd name="T18" fmla="*/ 70 w 133"/>
                <a:gd name="T19" fmla="*/ 7 h 197"/>
                <a:gd name="T20" fmla="*/ 63 w 133"/>
                <a:gd name="T21" fmla="*/ 0 h 197"/>
                <a:gd name="T22" fmla="*/ 63 w 133"/>
                <a:gd name="T23" fmla="*/ 0 h 197"/>
                <a:gd name="T24" fmla="*/ 63 w 133"/>
                <a:gd name="T25" fmla="*/ 0 h 19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33" h="197">
                  <a:moveTo>
                    <a:pt x="63" y="0"/>
                  </a:moveTo>
                  <a:lnTo>
                    <a:pt x="63" y="28"/>
                  </a:lnTo>
                  <a:lnTo>
                    <a:pt x="47" y="56"/>
                  </a:lnTo>
                  <a:lnTo>
                    <a:pt x="47" y="91"/>
                  </a:lnTo>
                  <a:lnTo>
                    <a:pt x="16" y="141"/>
                  </a:lnTo>
                  <a:lnTo>
                    <a:pt x="0" y="148"/>
                  </a:lnTo>
                  <a:lnTo>
                    <a:pt x="16" y="197"/>
                  </a:lnTo>
                  <a:lnTo>
                    <a:pt x="63" y="169"/>
                  </a:lnTo>
                  <a:lnTo>
                    <a:pt x="133" y="70"/>
                  </a:lnTo>
                  <a:lnTo>
                    <a:pt x="70" y="7"/>
                  </a:lnTo>
                  <a:lnTo>
                    <a:pt x="63" y="0"/>
                  </a:lnTo>
                  <a:close/>
                </a:path>
              </a:pathLst>
            </a:custGeom>
            <a:solidFill>
              <a:srgbClr val="FFFFFF"/>
            </a:solidFill>
            <a:ln w="6350">
              <a:solidFill>
                <a:srgbClr val="272525"/>
              </a:solidFill>
              <a:prstDash val="solid"/>
              <a:round/>
              <a:headEnd/>
              <a:tailEnd/>
            </a:ln>
          </p:spPr>
          <p:txBody>
            <a:bodyPr/>
            <a:lstStyle/>
            <a:p>
              <a:endParaRPr lang="en-US"/>
            </a:p>
          </p:txBody>
        </p:sp>
        <p:sp>
          <p:nvSpPr>
            <p:cNvPr id="4381" name="Freeform 279"/>
            <p:cNvSpPr>
              <a:spLocks/>
            </p:cNvSpPr>
            <p:nvPr/>
          </p:nvSpPr>
          <p:spPr bwMode="auto">
            <a:xfrm>
              <a:off x="3891" y="2238"/>
              <a:ext cx="18" cy="9"/>
            </a:xfrm>
            <a:custGeom>
              <a:avLst/>
              <a:gdLst>
                <a:gd name="T0" fmla="*/ 0 w 18"/>
                <a:gd name="T1" fmla="*/ 4 h 9"/>
                <a:gd name="T2" fmla="*/ 10 w 18"/>
                <a:gd name="T3" fmla="*/ 9 h 9"/>
                <a:gd name="T4" fmla="*/ 18 w 18"/>
                <a:gd name="T5" fmla="*/ 9 h 9"/>
                <a:gd name="T6" fmla="*/ 10 w 18"/>
                <a:gd name="T7" fmla="*/ 0 h 9"/>
                <a:gd name="T8" fmla="*/ 2 w 18"/>
                <a:gd name="T9" fmla="*/ 0 h 9"/>
                <a:gd name="T10" fmla="*/ 0 w 18"/>
                <a:gd name="T11" fmla="*/ 4 h 9"/>
                <a:gd name="T12" fmla="*/ 0 w 18"/>
                <a:gd name="T13" fmla="*/ 4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 h="9">
                  <a:moveTo>
                    <a:pt x="0" y="4"/>
                  </a:moveTo>
                  <a:lnTo>
                    <a:pt x="10" y="9"/>
                  </a:lnTo>
                  <a:lnTo>
                    <a:pt x="18" y="9"/>
                  </a:lnTo>
                  <a:lnTo>
                    <a:pt x="10" y="0"/>
                  </a:lnTo>
                  <a:lnTo>
                    <a:pt x="2" y="0"/>
                  </a:lnTo>
                  <a:lnTo>
                    <a:pt x="0" y="4"/>
                  </a:lnTo>
                  <a:close/>
                </a:path>
              </a:pathLst>
            </a:custGeom>
            <a:solidFill>
              <a:srgbClr val="FFFFFF"/>
            </a:solidFill>
            <a:ln w="6350">
              <a:solidFill>
                <a:srgbClr val="272525"/>
              </a:solidFill>
              <a:prstDash val="solid"/>
              <a:round/>
              <a:headEnd/>
              <a:tailEnd/>
            </a:ln>
          </p:spPr>
          <p:txBody>
            <a:bodyPr/>
            <a:lstStyle/>
            <a:p>
              <a:endParaRPr lang="en-US"/>
            </a:p>
          </p:txBody>
        </p:sp>
        <p:sp>
          <p:nvSpPr>
            <p:cNvPr id="4382" name="Line 280"/>
            <p:cNvSpPr>
              <a:spLocks noChangeShapeType="1"/>
            </p:cNvSpPr>
            <p:nvPr/>
          </p:nvSpPr>
          <p:spPr bwMode="auto">
            <a:xfrm flipH="1">
              <a:off x="3474" y="2083"/>
              <a:ext cx="6" cy="0"/>
            </a:xfrm>
            <a:prstGeom prst="line">
              <a:avLst/>
            </a:prstGeom>
            <a:noFill/>
            <a:ln w="63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83" name="Line 281"/>
            <p:cNvSpPr>
              <a:spLocks noChangeShapeType="1"/>
            </p:cNvSpPr>
            <p:nvPr/>
          </p:nvSpPr>
          <p:spPr bwMode="auto">
            <a:xfrm>
              <a:off x="3470" y="2087"/>
              <a:ext cx="0" cy="5"/>
            </a:xfrm>
            <a:prstGeom prst="line">
              <a:avLst/>
            </a:prstGeom>
            <a:noFill/>
            <a:ln w="63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84" name="Line 282"/>
            <p:cNvSpPr>
              <a:spLocks noChangeShapeType="1"/>
            </p:cNvSpPr>
            <p:nvPr/>
          </p:nvSpPr>
          <p:spPr bwMode="auto">
            <a:xfrm>
              <a:off x="3470" y="2097"/>
              <a:ext cx="0" cy="4"/>
            </a:xfrm>
            <a:prstGeom prst="line">
              <a:avLst/>
            </a:prstGeom>
            <a:noFill/>
            <a:ln w="63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85" name="Line 283"/>
            <p:cNvSpPr>
              <a:spLocks noChangeShapeType="1"/>
            </p:cNvSpPr>
            <p:nvPr/>
          </p:nvSpPr>
          <p:spPr bwMode="auto">
            <a:xfrm>
              <a:off x="3472" y="2106"/>
              <a:ext cx="4" cy="0"/>
            </a:xfrm>
            <a:prstGeom prst="line">
              <a:avLst/>
            </a:prstGeom>
            <a:noFill/>
            <a:ln w="63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86" name="Line 284"/>
            <p:cNvSpPr>
              <a:spLocks noChangeShapeType="1"/>
            </p:cNvSpPr>
            <p:nvPr/>
          </p:nvSpPr>
          <p:spPr bwMode="auto">
            <a:xfrm>
              <a:off x="3452" y="2124"/>
              <a:ext cx="0" cy="0"/>
            </a:xfrm>
            <a:prstGeom prst="line">
              <a:avLst/>
            </a:prstGeom>
            <a:noFill/>
            <a:ln w="6350">
              <a:solidFill>
                <a:srgbClr val="27252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87" name="Line 285"/>
            <p:cNvSpPr>
              <a:spLocks noChangeShapeType="1"/>
            </p:cNvSpPr>
            <p:nvPr/>
          </p:nvSpPr>
          <p:spPr bwMode="auto">
            <a:xfrm>
              <a:off x="3448" y="2122"/>
              <a:ext cx="0" cy="0"/>
            </a:xfrm>
            <a:prstGeom prst="line">
              <a:avLst/>
            </a:prstGeom>
            <a:noFill/>
            <a:ln w="6350">
              <a:solidFill>
                <a:srgbClr val="27252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88" name="Freeform 286"/>
            <p:cNvSpPr>
              <a:spLocks/>
            </p:cNvSpPr>
            <p:nvPr/>
          </p:nvSpPr>
          <p:spPr bwMode="auto">
            <a:xfrm>
              <a:off x="5355" y="3050"/>
              <a:ext cx="53" cy="23"/>
            </a:xfrm>
            <a:custGeom>
              <a:avLst/>
              <a:gdLst>
                <a:gd name="T0" fmla="*/ 53 w 53"/>
                <a:gd name="T1" fmla="*/ 0 h 23"/>
                <a:gd name="T2" fmla="*/ 47 w 53"/>
                <a:gd name="T3" fmla="*/ 7 h 23"/>
                <a:gd name="T4" fmla="*/ 39 w 53"/>
                <a:gd name="T5" fmla="*/ 7 h 23"/>
                <a:gd name="T6" fmla="*/ 24 w 53"/>
                <a:gd name="T7" fmla="*/ 18 h 23"/>
                <a:gd name="T8" fmla="*/ 8 w 53"/>
                <a:gd name="T9" fmla="*/ 23 h 23"/>
                <a:gd name="T10" fmla="*/ 4 w 53"/>
                <a:gd name="T11" fmla="*/ 18 h 23"/>
                <a:gd name="T12" fmla="*/ 8 w 53"/>
                <a:gd name="T13" fmla="*/ 16 h 23"/>
                <a:gd name="T14" fmla="*/ 8 w 53"/>
                <a:gd name="T15" fmla="*/ 13 h 23"/>
                <a:gd name="T16" fmla="*/ 2 w 53"/>
                <a:gd name="T17" fmla="*/ 13 h 23"/>
                <a:gd name="T18" fmla="*/ 0 w 53"/>
                <a:gd name="T19" fmla="*/ 11 h 23"/>
                <a:gd name="T20" fmla="*/ 4 w 53"/>
                <a:gd name="T21" fmla="*/ 5 h 23"/>
                <a:gd name="T22" fmla="*/ 22 w 53"/>
                <a:gd name="T23" fmla="*/ 2 h 23"/>
                <a:gd name="T24" fmla="*/ 29 w 53"/>
                <a:gd name="T25" fmla="*/ 2 h 23"/>
                <a:gd name="T26" fmla="*/ 37 w 53"/>
                <a:gd name="T27" fmla="*/ 0 h 23"/>
                <a:gd name="T28" fmla="*/ 53 w 53"/>
                <a:gd name="T29" fmla="*/ 0 h 23"/>
                <a:gd name="T30" fmla="*/ 53 w 53"/>
                <a:gd name="T31" fmla="*/ 0 h 2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3" h="23">
                  <a:moveTo>
                    <a:pt x="53" y="0"/>
                  </a:moveTo>
                  <a:lnTo>
                    <a:pt x="47" y="7"/>
                  </a:lnTo>
                  <a:lnTo>
                    <a:pt x="39" y="7"/>
                  </a:lnTo>
                  <a:lnTo>
                    <a:pt x="24" y="18"/>
                  </a:lnTo>
                  <a:lnTo>
                    <a:pt x="8" y="23"/>
                  </a:lnTo>
                  <a:lnTo>
                    <a:pt x="4" y="18"/>
                  </a:lnTo>
                  <a:lnTo>
                    <a:pt x="8" y="16"/>
                  </a:lnTo>
                  <a:lnTo>
                    <a:pt x="8" y="13"/>
                  </a:lnTo>
                  <a:lnTo>
                    <a:pt x="2" y="13"/>
                  </a:lnTo>
                  <a:lnTo>
                    <a:pt x="0" y="11"/>
                  </a:lnTo>
                  <a:lnTo>
                    <a:pt x="4" y="5"/>
                  </a:lnTo>
                  <a:lnTo>
                    <a:pt x="22" y="2"/>
                  </a:lnTo>
                  <a:lnTo>
                    <a:pt x="29" y="2"/>
                  </a:lnTo>
                  <a:lnTo>
                    <a:pt x="37" y="0"/>
                  </a:lnTo>
                  <a:lnTo>
                    <a:pt x="53" y="0"/>
                  </a:lnTo>
                  <a:close/>
                </a:path>
              </a:pathLst>
            </a:custGeom>
            <a:solidFill>
              <a:srgbClr val="ED1C24"/>
            </a:solidFill>
            <a:ln w="6350">
              <a:solidFill>
                <a:srgbClr val="272525"/>
              </a:solidFill>
              <a:prstDash val="solid"/>
              <a:round/>
              <a:headEnd/>
              <a:tailEnd/>
            </a:ln>
          </p:spPr>
          <p:txBody>
            <a:bodyPr/>
            <a:lstStyle/>
            <a:p>
              <a:endParaRPr lang="en-US"/>
            </a:p>
          </p:txBody>
        </p:sp>
        <p:sp>
          <p:nvSpPr>
            <p:cNvPr id="4389" name="Freeform 287"/>
            <p:cNvSpPr>
              <a:spLocks/>
            </p:cNvSpPr>
            <p:nvPr/>
          </p:nvSpPr>
          <p:spPr bwMode="auto">
            <a:xfrm>
              <a:off x="5335" y="3066"/>
              <a:ext cx="12" cy="9"/>
            </a:xfrm>
            <a:custGeom>
              <a:avLst/>
              <a:gdLst>
                <a:gd name="T0" fmla="*/ 0 w 12"/>
                <a:gd name="T1" fmla="*/ 5 h 9"/>
                <a:gd name="T2" fmla="*/ 8 w 12"/>
                <a:gd name="T3" fmla="*/ 9 h 9"/>
                <a:gd name="T4" fmla="*/ 12 w 12"/>
                <a:gd name="T5" fmla="*/ 0 h 9"/>
                <a:gd name="T6" fmla="*/ 0 w 12"/>
                <a:gd name="T7" fmla="*/ 5 h 9"/>
                <a:gd name="T8" fmla="*/ 0 w 12"/>
                <a:gd name="T9" fmla="*/ 5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9">
                  <a:moveTo>
                    <a:pt x="0" y="5"/>
                  </a:moveTo>
                  <a:lnTo>
                    <a:pt x="8" y="9"/>
                  </a:lnTo>
                  <a:lnTo>
                    <a:pt x="12" y="0"/>
                  </a:lnTo>
                  <a:lnTo>
                    <a:pt x="0" y="5"/>
                  </a:lnTo>
                  <a:close/>
                </a:path>
              </a:pathLst>
            </a:custGeom>
            <a:solidFill>
              <a:srgbClr val="FFFFFF"/>
            </a:solidFill>
            <a:ln w="6350">
              <a:solidFill>
                <a:srgbClr val="272525"/>
              </a:solidFill>
              <a:prstDash val="solid"/>
              <a:round/>
              <a:headEnd/>
              <a:tailEnd/>
            </a:ln>
          </p:spPr>
          <p:txBody>
            <a:bodyPr/>
            <a:lstStyle/>
            <a:p>
              <a:endParaRPr lang="en-US"/>
            </a:p>
          </p:txBody>
        </p:sp>
        <p:sp>
          <p:nvSpPr>
            <p:cNvPr id="4390" name="Freeform 288"/>
            <p:cNvSpPr>
              <a:spLocks/>
            </p:cNvSpPr>
            <p:nvPr/>
          </p:nvSpPr>
          <p:spPr bwMode="auto">
            <a:xfrm>
              <a:off x="5367" y="3040"/>
              <a:ext cx="6" cy="7"/>
            </a:xfrm>
            <a:custGeom>
              <a:avLst/>
              <a:gdLst>
                <a:gd name="T0" fmla="*/ 4 w 6"/>
                <a:gd name="T1" fmla="*/ 0 h 7"/>
                <a:gd name="T2" fmla="*/ 0 w 6"/>
                <a:gd name="T3" fmla="*/ 7 h 7"/>
                <a:gd name="T4" fmla="*/ 6 w 6"/>
                <a:gd name="T5" fmla="*/ 7 h 7"/>
                <a:gd name="T6" fmla="*/ 4 w 6"/>
                <a:gd name="T7" fmla="*/ 0 h 7"/>
                <a:gd name="T8" fmla="*/ 4 w 6"/>
                <a:gd name="T9" fmla="*/ 0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7">
                  <a:moveTo>
                    <a:pt x="4" y="0"/>
                  </a:moveTo>
                  <a:lnTo>
                    <a:pt x="0" y="7"/>
                  </a:lnTo>
                  <a:lnTo>
                    <a:pt x="6" y="7"/>
                  </a:lnTo>
                  <a:lnTo>
                    <a:pt x="4" y="0"/>
                  </a:lnTo>
                  <a:close/>
                </a:path>
              </a:pathLst>
            </a:custGeom>
            <a:solidFill>
              <a:srgbClr val="FFFFFF"/>
            </a:solidFill>
            <a:ln w="6350">
              <a:solidFill>
                <a:srgbClr val="272525"/>
              </a:solidFill>
              <a:prstDash val="solid"/>
              <a:round/>
              <a:headEnd/>
              <a:tailEnd/>
            </a:ln>
          </p:spPr>
          <p:txBody>
            <a:bodyPr/>
            <a:lstStyle/>
            <a:p>
              <a:endParaRPr lang="en-US"/>
            </a:p>
          </p:txBody>
        </p:sp>
        <p:sp>
          <p:nvSpPr>
            <p:cNvPr id="4391" name="Freeform 289"/>
            <p:cNvSpPr>
              <a:spLocks/>
            </p:cNvSpPr>
            <p:nvPr/>
          </p:nvSpPr>
          <p:spPr bwMode="auto">
            <a:xfrm>
              <a:off x="4732" y="2718"/>
              <a:ext cx="219" cy="269"/>
            </a:xfrm>
            <a:custGeom>
              <a:avLst/>
              <a:gdLst>
                <a:gd name="T0" fmla="*/ 0 w 219"/>
                <a:gd name="T1" fmla="*/ 0 h 269"/>
                <a:gd name="T2" fmla="*/ 55 w 219"/>
                <a:gd name="T3" fmla="*/ 7 h 269"/>
                <a:gd name="T4" fmla="*/ 78 w 219"/>
                <a:gd name="T5" fmla="*/ 43 h 269"/>
                <a:gd name="T6" fmla="*/ 94 w 219"/>
                <a:gd name="T7" fmla="*/ 50 h 269"/>
                <a:gd name="T8" fmla="*/ 133 w 219"/>
                <a:gd name="T9" fmla="*/ 92 h 269"/>
                <a:gd name="T10" fmla="*/ 133 w 219"/>
                <a:gd name="T11" fmla="*/ 92 h 269"/>
                <a:gd name="T12" fmla="*/ 219 w 219"/>
                <a:gd name="T13" fmla="*/ 205 h 269"/>
                <a:gd name="T14" fmla="*/ 219 w 219"/>
                <a:gd name="T15" fmla="*/ 255 h 269"/>
                <a:gd name="T16" fmla="*/ 196 w 219"/>
                <a:gd name="T17" fmla="*/ 269 h 269"/>
                <a:gd name="T18" fmla="*/ 117 w 219"/>
                <a:gd name="T19" fmla="*/ 198 h 269"/>
                <a:gd name="T20" fmla="*/ 117 w 219"/>
                <a:gd name="T21" fmla="*/ 170 h 269"/>
                <a:gd name="T22" fmla="*/ 78 w 219"/>
                <a:gd name="T23" fmla="*/ 113 h 269"/>
                <a:gd name="T24" fmla="*/ 63 w 219"/>
                <a:gd name="T25" fmla="*/ 78 h 269"/>
                <a:gd name="T26" fmla="*/ 47 w 219"/>
                <a:gd name="T27" fmla="*/ 71 h 269"/>
                <a:gd name="T28" fmla="*/ 47 w 219"/>
                <a:gd name="T29" fmla="*/ 50 h 269"/>
                <a:gd name="T30" fmla="*/ 0 w 219"/>
                <a:gd name="T31" fmla="*/ 7 h 269"/>
                <a:gd name="T32" fmla="*/ 0 w 219"/>
                <a:gd name="T33" fmla="*/ 0 h 269"/>
                <a:gd name="T34" fmla="*/ 0 w 219"/>
                <a:gd name="T35" fmla="*/ 0 h 26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19" h="269">
                  <a:moveTo>
                    <a:pt x="0" y="0"/>
                  </a:moveTo>
                  <a:lnTo>
                    <a:pt x="55" y="7"/>
                  </a:lnTo>
                  <a:lnTo>
                    <a:pt x="78" y="43"/>
                  </a:lnTo>
                  <a:lnTo>
                    <a:pt x="94" y="50"/>
                  </a:lnTo>
                  <a:lnTo>
                    <a:pt x="133" y="92"/>
                  </a:lnTo>
                  <a:lnTo>
                    <a:pt x="219" y="205"/>
                  </a:lnTo>
                  <a:lnTo>
                    <a:pt x="219" y="255"/>
                  </a:lnTo>
                  <a:lnTo>
                    <a:pt x="196" y="269"/>
                  </a:lnTo>
                  <a:lnTo>
                    <a:pt x="117" y="198"/>
                  </a:lnTo>
                  <a:lnTo>
                    <a:pt x="117" y="170"/>
                  </a:lnTo>
                  <a:lnTo>
                    <a:pt x="78" y="113"/>
                  </a:lnTo>
                  <a:lnTo>
                    <a:pt x="63" y="78"/>
                  </a:lnTo>
                  <a:lnTo>
                    <a:pt x="47" y="71"/>
                  </a:lnTo>
                  <a:lnTo>
                    <a:pt x="47" y="50"/>
                  </a:lnTo>
                  <a:lnTo>
                    <a:pt x="0" y="7"/>
                  </a:lnTo>
                  <a:lnTo>
                    <a:pt x="0" y="0"/>
                  </a:lnTo>
                  <a:close/>
                </a:path>
              </a:pathLst>
            </a:custGeom>
            <a:solidFill>
              <a:srgbClr val="FFFFFF"/>
            </a:solidFill>
            <a:ln w="6350">
              <a:solidFill>
                <a:srgbClr val="272525"/>
              </a:solidFill>
              <a:prstDash val="solid"/>
              <a:round/>
              <a:headEnd/>
              <a:tailEnd/>
            </a:ln>
          </p:spPr>
          <p:txBody>
            <a:bodyPr/>
            <a:lstStyle/>
            <a:p>
              <a:endParaRPr lang="en-US"/>
            </a:p>
          </p:txBody>
        </p:sp>
        <p:sp>
          <p:nvSpPr>
            <p:cNvPr id="4392" name="Freeform 290"/>
            <p:cNvSpPr>
              <a:spLocks/>
            </p:cNvSpPr>
            <p:nvPr/>
          </p:nvSpPr>
          <p:spPr bwMode="auto">
            <a:xfrm>
              <a:off x="5218" y="2803"/>
              <a:ext cx="133" cy="191"/>
            </a:xfrm>
            <a:custGeom>
              <a:avLst/>
              <a:gdLst>
                <a:gd name="T0" fmla="*/ 133 w 133"/>
                <a:gd name="T1" fmla="*/ 0 h 191"/>
                <a:gd name="T2" fmla="*/ 117 w 133"/>
                <a:gd name="T3" fmla="*/ 7 h 191"/>
                <a:gd name="T4" fmla="*/ 55 w 133"/>
                <a:gd name="T5" fmla="*/ 7 h 191"/>
                <a:gd name="T6" fmla="*/ 39 w 133"/>
                <a:gd name="T7" fmla="*/ 14 h 191"/>
                <a:gd name="T8" fmla="*/ 23 w 133"/>
                <a:gd name="T9" fmla="*/ 42 h 191"/>
                <a:gd name="T10" fmla="*/ 23 w 133"/>
                <a:gd name="T11" fmla="*/ 57 h 191"/>
                <a:gd name="T12" fmla="*/ 0 w 133"/>
                <a:gd name="T13" fmla="*/ 127 h 191"/>
                <a:gd name="T14" fmla="*/ 15 w 133"/>
                <a:gd name="T15" fmla="*/ 141 h 191"/>
                <a:gd name="T16" fmla="*/ 23 w 133"/>
                <a:gd name="T17" fmla="*/ 191 h 191"/>
                <a:gd name="T18" fmla="*/ 39 w 133"/>
                <a:gd name="T19" fmla="*/ 184 h 191"/>
                <a:gd name="T20" fmla="*/ 47 w 133"/>
                <a:gd name="T21" fmla="*/ 127 h 191"/>
                <a:gd name="T22" fmla="*/ 47 w 133"/>
                <a:gd name="T23" fmla="*/ 120 h 191"/>
                <a:gd name="T24" fmla="*/ 70 w 133"/>
                <a:gd name="T25" fmla="*/ 155 h 191"/>
                <a:gd name="T26" fmla="*/ 78 w 133"/>
                <a:gd name="T27" fmla="*/ 155 h 191"/>
                <a:gd name="T28" fmla="*/ 86 w 133"/>
                <a:gd name="T29" fmla="*/ 113 h 191"/>
                <a:gd name="T30" fmla="*/ 63 w 133"/>
                <a:gd name="T31" fmla="*/ 92 h 191"/>
                <a:gd name="T32" fmla="*/ 94 w 133"/>
                <a:gd name="T33" fmla="*/ 64 h 191"/>
                <a:gd name="T34" fmla="*/ 47 w 133"/>
                <a:gd name="T35" fmla="*/ 57 h 191"/>
                <a:gd name="T36" fmla="*/ 55 w 133"/>
                <a:gd name="T37" fmla="*/ 35 h 191"/>
                <a:gd name="T38" fmla="*/ 63 w 133"/>
                <a:gd name="T39" fmla="*/ 21 h 191"/>
                <a:gd name="T40" fmla="*/ 110 w 133"/>
                <a:gd name="T41" fmla="*/ 28 h 191"/>
                <a:gd name="T42" fmla="*/ 133 w 133"/>
                <a:gd name="T43" fmla="*/ 14 h 191"/>
                <a:gd name="T44" fmla="*/ 133 w 133"/>
                <a:gd name="T45" fmla="*/ 0 h 191"/>
                <a:gd name="T46" fmla="*/ 133 w 133"/>
                <a:gd name="T47" fmla="*/ 0 h 19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33" h="191">
                  <a:moveTo>
                    <a:pt x="133" y="0"/>
                  </a:moveTo>
                  <a:lnTo>
                    <a:pt x="117" y="7"/>
                  </a:lnTo>
                  <a:lnTo>
                    <a:pt x="55" y="7"/>
                  </a:lnTo>
                  <a:lnTo>
                    <a:pt x="39" y="14"/>
                  </a:lnTo>
                  <a:lnTo>
                    <a:pt x="23" y="42"/>
                  </a:lnTo>
                  <a:lnTo>
                    <a:pt x="23" y="57"/>
                  </a:lnTo>
                  <a:lnTo>
                    <a:pt x="0" y="127"/>
                  </a:lnTo>
                  <a:lnTo>
                    <a:pt x="15" y="141"/>
                  </a:lnTo>
                  <a:lnTo>
                    <a:pt x="23" y="191"/>
                  </a:lnTo>
                  <a:lnTo>
                    <a:pt x="39" y="184"/>
                  </a:lnTo>
                  <a:lnTo>
                    <a:pt x="47" y="127"/>
                  </a:lnTo>
                  <a:lnTo>
                    <a:pt x="47" y="120"/>
                  </a:lnTo>
                  <a:lnTo>
                    <a:pt x="70" y="155"/>
                  </a:lnTo>
                  <a:lnTo>
                    <a:pt x="78" y="155"/>
                  </a:lnTo>
                  <a:lnTo>
                    <a:pt x="86" y="113"/>
                  </a:lnTo>
                  <a:lnTo>
                    <a:pt x="63" y="92"/>
                  </a:lnTo>
                  <a:lnTo>
                    <a:pt x="94" y="64"/>
                  </a:lnTo>
                  <a:lnTo>
                    <a:pt x="47" y="57"/>
                  </a:lnTo>
                  <a:lnTo>
                    <a:pt x="55" y="35"/>
                  </a:lnTo>
                  <a:lnTo>
                    <a:pt x="63" y="21"/>
                  </a:lnTo>
                  <a:lnTo>
                    <a:pt x="110" y="28"/>
                  </a:lnTo>
                  <a:lnTo>
                    <a:pt x="133" y="14"/>
                  </a:lnTo>
                  <a:lnTo>
                    <a:pt x="133" y="0"/>
                  </a:lnTo>
                  <a:close/>
                </a:path>
              </a:pathLst>
            </a:custGeom>
            <a:solidFill>
              <a:srgbClr val="FFFFFF"/>
            </a:solidFill>
            <a:ln w="6350">
              <a:solidFill>
                <a:srgbClr val="272525"/>
              </a:solidFill>
              <a:prstDash val="solid"/>
              <a:round/>
              <a:headEnd/>
              <a:tailEnd/>
            </a:ln>
          </p:spPr>
          <p:txBody>
            <a:bodyPr/>
            <a:lstStyle/>
            <a:p>
              <a:endParaRPr lang="en-US"/>
            </a:p>
          </p:txBody>
        </p:sp>
        <p:sp>
          <p:nvSpPr>
            <p:cNvPr id="4393" name="Freeform 291"/>
            <p:cNvSpPr>
              <a:spLocks/>
            </p:cNvSpPr>
            <p:nvPr/>
          </p:nvSpPr>
          <p:spPr bwMode="auto">
            <a:xfrm>
              <a:off x="5406" y="2789"/>
              <a:ext cx="23" cy="85"/>
            </a:xfrm>
            <a:custGeom>
              <a:avLst/>
              <a:gdLst>
                <a:gd name="T0" fmla="*/ 8 w 23"/>
                <a:gd name="T1" fmla="*/ 0 h 85"/>
                <a:gd name="T2" fmla="*/ 23 w 23"/>
                <a:gd name="T3" fmla="*/ 35 h 85"/>
                <a:gd name="T4" fmla="*/ 23 w 23"/>
                <a:gd name="T5" fmla="*/ 64 h 85"/>
                <a:gd name="T6" fmla="*/ 12 w 23"/>
                <a:gd name="T7" fmla="*/ 85 h 85"/>
                <a:gd name="T8" fmla="*/ 8 w 23"/>
                <a:gd name="T9" fmla="*/ 64 h 85"/>
                <a:gd name="T10" fmla="*/ 0 w 23"/>
                <a:gd name="T11" fmla="*/ 7 h 85"/>
                <a:gd name="T12" fmla="*/ 8 w 23"/>
                <a:gd name="T13" fmla="*/ 0 h 85"/>
                <a:gd name="T14" fmla="*/ 8 w 23"/>
                <a:gd name="T15" fmla="*/ 0 h 8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3" h="85">
                  <a:moveTo>
                    <a:pt x="8" y="0"/>
                  </a:moveTo>
                  <a:lnTo>
                    <a:pt x="23" y="35"/>
                  </a:lnTo>
                  <a:lnTo>
                    <a:pt x="23" y="64"/>
                  </a:lnTo>
                  <a:lnTo>
                    <a:pt x="12" y="85"/>
                  </a:lnTo>
                  <a:lnTo>
                    <a:pt x="8" y="64"/>
                  </a:lnTo>
                  <a:lnTo>
                    <a:pt x="0" y="7"/>
                  </a:lnTo>
                  <a:lnTo>
                    <a:pt x="8" y="0"/>
                  </a:lnTo>
                  <a:close/>
                </a:path>
              </a:pathLst>
            </a:custGeom>
            <a:solidFill>
              <a:srgbClr val="FFFFFF"/>
            </a:solidFill>
            <a:ln w="6350">
              <a:solidFill>
                <a:srgbClr val="272525"/>
              </a:solidFill>
              <a:prstDash val="solid"/>
              <a:round/>
              <a:headEnd/>
              <a:tailEnd/>
            </a:ln>
          </p:spPr>
          <p:txBody>
            <a:bodyPr/>
            <a:lstStyle/>
            <a:p>
              <a:endParaRPr lang="en-US"/>
            </a:p>
          </p:txBody>
        </p:sp>
        <p:sp>
          <p:nvSpPr>
            <p:cNvPr id="4394" name="Freeform 292"/>
            <p:cNvSpPr>
              <a:spLocks/>
            </p:cNvSpPr>
            <p:nvPr/>
          </p:nvSpPr>
          <p:spPr bwMode="auto">
            <a:xfrm>
              <a:off x="5414" y="2923"/>
              <a:ext cx="63" cy="21"/>
            </a:xfrm>
            <a:custGeom>
              <a:avLst/>
              <a:gdLst>
                <a:gd name="T0" fmla="*/ 0 w 63"/>
                <a:gd name="T1" fmla="*/ 7 h 21"/>
                <a:gd name="T2" fmla="*/ 23 w 63"/>
                <a:gd name="T3" fmla="*/ 0 h 21"/>
                <a:gd name="T4" fmla="*/ 63 w 63"/>
                <a:gd name="T5" fmla="*/ 14 h 21"/>
                <a:gd name="T6" fmla="*/ 55 w 63"/>
                <a:gd name="T7" fmla="*/ 21 h 21"/>
                <a:gd name="T8" fmla="*/ 29 w 63"/>
                <a:gd name="T9" fmla="*/ 12 h 21"/>
                <a:gd name="T10" fmla="*/ 8 w 63"/>
                <a:gd name="T11" fmla="*/ 14 h 21"/>
                <a:gd name="T12" fmla="*/ 0 w 63"/>
                <a:gd name="T13" fmla="*/ 7 h 21"/>
                <a:gd name="T14" fmla="*/ 0 w 63"/>
                <a:gd name="T15" fmla="*/ 7 h 21"/>
                <a:gd name="T16" fmla="*/ 0 w 63"/>
                <a:gd name="T17" fmla="*/ 7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3" h="21">
                  <a:moveTo>
                    <a:pt x="0" y="7"/>
                  </a:moveTo>
                  <a:lnTo>
                    <a:pt x="23" y="0"/>
                  </a:lnTo>
                  <a:lnTo>
                    <a:pt x="63" y="14"/>
                  </a:lnTo>
                  <a:lnTo>
                    <a:pt x="55" y="21"/>
                  </a:lnTo>
                  <a:lnTo>
                    <a:pt x="29" y="12"/>
                  </a:lnTo>
                  <a:lnTo>
                    <a:pt x="8" y="14"/>
                  </a:lnTo>
                  <a:lnTo>
                    <a:pt x="0" y="7"/>
                  </a:lnTo>
                  <a:close/>
                </a:path>
              </a:pathLst>
            </a:custGeom>
            <a:solidFill>
              <a:srgbClr val="FFFFFF"/>
            </a:solidFill>
            <a:ln w="6350">
              <a:solidFill>
                <a:srgbClr val="272525"/>
              </a:solidFill>
              <a:prstDash val="solid"/>
              <a:round/>
              <a:headEnd/>
              <a:tailEnd/>
            </a:ln>
          </p:spPr>
          <p:txBody>
            <a:bodyPr/>
            <a:lstStyle/>
            <a:p>
              <a:endParaRPr lang="en-US"/>
            </a:p>
          </p:txBody>
        </p:sp>
        <p:sp>
          <p:nvSpPr>
            <p:cNvPr id="4395" name="Freeform 293"/>
            <p:cNvSpPr>
              <a:spLocks/>
            </p:cNvSpPr>
            <p:nvPr/>
          </p:nvSpPr>
          <p:spPr bwMode="auto">
            <a:xfrm>
              <a:off x="4928" y="2994"/>
              <a:ext cx="196" cy="63"/>
            </a:xfrm>
            <a:custGeom>
              <a:avLst/>
              <a:gdLst>
                <a:gd name="T0" fmla="*/ 31 w 196"/>
                <a:gd name="T1" fmla="*/ 0 h 63"/>
                <a:gd name="T2" fmla="*/ 110 w 196"/>
                <a:gd name="T3" fmla="*/ 14 h 63"/>
                <a:gd name="T4" fmla="*/ 125 w 196"/>
                <a:gd name="T5" fmla="*/ 7 h 63"/>
                <a:gd name="T6" fmla="*/ 157 w 196"/>
                <a:gd name="T7" fmla="*/ 21 h 63"/>
                <a:gd name="T8" fmla="*/ 164 w 196"/>
                <a:gd name="T9" fmla="*/ 35 h 63"/>
                <a:gd name="T10" fmla="*/ 196 w 196"/>
                <a:gd name="T11" fmla="*/ 42 h 63"/>
                <a:gd name="T12" fmla="*/ 196 w 196"/>
                <a:gd name="T13" fmla="*/ 49 h 63"/>
                <a:gd name="T14" fmla="*/ 188 w 196"/>
                <a:gd name="T15" fmla="*/ 56 h 63"/>
                <a:gd name="T16" fmla="*/ 149 w 196"/>
                <a:gd name="T17" fmla="*/ 63 h 63"/>
                <a:gd name="T18" fmla="*/ 102 w 196"/>
                <a:gd name="T19" fmla="*/ 42 h 63"/>
                <a:gd name="T20" fmla="*/ 39 w 196"/>
                <a:gd name="T21" fmla="*/ 42 h 63"/>
                <a:gd name="T22" fmla="*/ 31 w 196"/>
                <a:gd name="T23" fmla="*/ 28 h 63"/>
                <a:gd name="T24" fmla="*/ 0 w 196"/>
                <a:gd name="T25" fmla="*/ 21 h 63"/>
                <a:gd name="T26" fmla="*/ 23 w 196"/>
                <a:gd name="T27" fmla="*/ 0 h 63"/>
                <a:gd name="T28" fmla="*/ 31 w 196"/>
                <a:gd name="T29" fmla="*/ 0 h 63"/>
                <a:gd name="T30" fmla="*/ 31 w 196"/>
                <a:gd name="T31" fmla="*/ 0 h 6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96" h="63">
                  <a:moveTo>
                    <a:pt x="31" y="0"/>
                  </a:moveTo>
                  <a:lnTo>
                    <a:pt x="110" y="14"/>
                  </a:lnTo>
                  <a:lnTo>
                    <a:pt x="125" y="7"/>
                  </a:lnTo>
                  <a:lnTo>
                    <a:pt x="157" y="21"/>
                  </a:lnTo>
                  <a:lnTo>
                    <a:pt x="164" y="35"/>
                  </a:lnTo>
                  <a:lnTo>
                    <a:pt x="196" y="42"/>
                  </a:lnTo>
                  <a:lnTo>
                    <a:pt x="196" y="49"/>
                  </a:lnTo>
                  <a:lnTo>
                    <a:pt x="188" y="56"/>
                  </a:lnTo>
                  <a:lnTo>
                    <a:pt x="149" y="63"/>
                  </a:lnTo>
                  <a:lnTo>
                    <a:pt x="102" y="42"/>
                  </a:lnTo>
                  <a:lnTo>
                    <a:pt x="39" y="42"/>
                  </a:lnTo>
                  <a:lnTo>
                    <a:pt x="31" y="28"/>
                  </a:lnTo>
                  <a:lnTo>
                    <a:pt x="0" y="21"/>
                  </a:lnTo>
                  <a:lnTo>
                    <a:pt x="23" y="0"/>
                  </a:lnTo>
                  <a:lnTo>
                    <a:pt x="31" y="0"/>
                  </a:lnTo>
                  <a:close/>
                </a:path>
              </a:pathLst>
            </a:custGeom>
            <a:solidFill>
              <a:srgbClr val="FFFFFF"/>
            </a:solidFill>
            <a:ln w="6350">
              <a:solidFill>
                <a:srgbClr val="272525"/>
              </a:solidFill>
              <a:prstDash val="solid"/>
              <a:round/>
              <a:headEnd/>
              <a:tailEnd/>
            </a:ln>
          </p:spPr>
          <p:txBody>
            <a:bodyPr/>
            <a:lstStyle/>
            <a:p>
              <a:endParaRPr lang="en-US"/>
            </a:p>
          </p:txBody>
        </p:sp>
        <p:sp>
          <p:nvSpPr>
            <p:cNvPr id="4396" name="Freeform 294"/>
            <p:cNvSpPr>
              <a:spLocks/>
            </p:cNvSpPr>
            <p:nvPr/>
          </p:nvSpPr>
          <p:spPr bwMode="auto">
            <a:xfrm>
              <a:off x="5492" y="2853"/>
              <a:ext cx="180" cy="211"/>
            </a:xfrm>
            <a:custGeom>
              <a:avLst/>
              <a:gdLst>
                <a:gd name="T0" fmla="*/ 16 w 180"/>
                <a:gd name="T1" fmla="*/ 0 h 211"/>
                <a:gd name="T2" fmla="*/ 47 w 180"/>
                <a:gd name="T3" fmla="*/ 21 h 211"/>
                <a:gd name="T4" fmla="*/ 47 w 180"/>
                <a:gd name="T5" fmla="*/ 56 h 211"/>
                <a:gd name="T6" fmla="*/ 86 w 180"/>
                <a:gd name="T7" fmla="*/ 70 h 211"/>
                <a:gd name="T8" fmla="*/ 118 w 180"/>
                <a:gd name="T9" fmla="*/ 35 h 211"/>
                <a:gd name="T10" fmla="*/ 126 w 180"/>
                <a:gd name="T11" fmla="*/ 35 h 211"/>
                <a:gd name="T12" fmla="*/ 141 w 180"/>
                <a:gd name="T13" fmla="*/ 49 h 211"/>
                <a:gd name="T14" fmla="*/ 157 w 180"/>
                <a:gd name="T15" fmla="*/ 56 h 211"/>
                <a:gd name="T16" fmla="*/ 173 w 180"/>
                <a:gd name="T17" fmla="*/ 56 h 211"/>
                <a:gd name="T18" fmla="*/ 180 w 180"/>
                <a:gd name="T19" fmla="*/ 56 h 211"/>
                <a:gd name="T20" fmla="*/ 165 w 180"/>
                <a:gd name="T21" fmla="*/ 211 h 211"/>
                <a:gd name="T22" fmla="*/ 133 w 180"/>
                <a:gd name="T23" fmla="*/ 199 h 211"/>
                <a:gd name="T24" fmla="*/ 126 w 180"/>
                <a:gd name="T25" fmla="*/ 134 h 211"/>
                <a:gd name="T26" fmla="*/ 39 w 180"/>
                <a:gd name="T27" fmla="*/ 84 h 211"/>
                <a:gd name="T28" fmla="*/ 24 w 180"/>
                <a:gd name="T29" fmla="*/ 98 h 211"/>
                <a:gd name="T30" fmla="*/ 16 w 180"/>
                <a:gd name="T31" fmla="*/ 91 h 211"/>
                <a:gd name="T32" fmla="*/ 24 w 180"/>
                <a:gd name="T33" fmla="*/ 77 h 211"/>
                <a:gd name="T34" fmla="*/ 8 w 180"/>
                <a:gd name="T35" fmla="*/ 63 h 211"/>
                <a:gd name="T36" fmla="*/ 24 w 180"/>
                <a:gd name="T37" fmla="*/ 56 h 211"/>
                <a:gd name="T38" fmla="*/ 24 w 180"/>
                <a:gd name="T39" fmla="*/ 49 h 211"/>
                <a:gd name="T40" fmla="*/ 16 w 180"/>
                <a:gd name="T41" fmla="*/ 49 h 211"/>
                <a:gd name="T42" fmla="*/ 0 w 180"/>
                <a:gd name="T43" fmla="*/ 35 h 211"/>
                <a:gd name="T44" fmla="*/ 0 w 180"/>
                <a:gd name="T45" fmla="*/ 21 h 211"/>
                <a:gd name="T46" fmla="*/ 16 w 180"/>
                <a:gd name="T47" fmla="*/ 0 h 211"/>
                <a:gd name="T48" fmla="*/ 16 w 180"/>
                <a:gd name="T49" fmla="*/ 0 h 211"/>
                <a:gd name="T50" fmla="*/ 16 w 180"/>
                <a:gd name="T51" fmla="*/ 0 h 21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80" h="211">
                  <a:moveTo>
                    <a:pt x="16" y="0"/>
                  </a:moveTo>
                  <a:lnTo>
                    <a:pt x="47" y="21"/>
                  </a:lnTo>
                  <a:lnTo>
                    <a:pt x="47" y="56"/>
                  </a:lnTo>
                  <a:lnTo>
                    <a:pt x="86" y="70"/>
                  </a:lnTo>
                  <a:lnTo>
                    <a:pt x="118" y="35"/>
                  </a:lnTo>
                  <a:lnTo>
                    <a:pt x="126" y="35"/>
                  </a:lnTo>
                  <a:lnTo>
                    <a:pt x="141" y="49"/>
                  </a:lnTo>
                  <a:lnTo>
                    <a:pt x="157" y="56"/>
                  </a:lnTo>
                  <a:lnTo>
                    <a:pt x="173" y="56"/>
                  </a:lnTo>
                  <a:lnTo>
                    <a:pt x="180" y="56"/>
                  </a:lnTo>
                  <a:lnTo>
                    <a:pt x="165" y="211"/>
                  </a:lnTo>
                  <a:lnTo>
                    <a:pt x="133" y="199"/>
                  </a:lnTo>
                  <a:lnTo>
                    <a:pt x="126" y="134"/>
                  </a:lnTo>
                  <a:lnTo>
                    <a:pt x="39" y="84"/>
                  </a:lnTo>
                  <a:lnTo>
                    <a:pt x="24" y="98"/>
                  </a:lnTo>
                  <a:lnTo>
                    <a:pt x="16" y="91"/>
                  </a:lnTo>
                  <a:lnTo>
                    <a:pt x="24" y="77"/>
                  </a:lnTo>
                  <a:lnTo>
                    <a:pt x="8" y="63"/>
                  </a:lnTo>
                  <a:lnTo>
                    <a:pt x="24" y="56"/>
                  </a:lnTo>
                  <a:lnTo>
                    <a:pt x="24" y="49"/>
                  </a:lnTo>
                  <a:lnTo>
                    <a:pt x="16" y="49"/>
                  </a:lnTo>
                  <a:lnTo>
                    <a:pt x="0" y="35"/>
                  </a:lnTo>
                  <a:lnTo>
                    <a:pt x="0" y="21"/>
                  </a:lnTo>
                  <a:lnTo>
                    <a:pt x="16" y="0"/>
                  </a:lnTo>
                  <a:close/>
                </a:path>
              </a:pathLst>
            </a:custGeom>
            <a:solidFill>
              <a:srgbClr val="FFFFFF"/>
            </a:solidFill>
            <a:ln w="6350">
              <a:solidFill>
                <a:srgbClr val="272525"/>
              </a:solidFill>
              <a:prstDash val="solid"/>
              <a:round/>
              <a:headEnd/>
              <a:tailEnd/>
            </a:ln>
          </p:spPr>
          <p:txBody>
            <a:bodyPr/>
            <a:lstStyle/>
            <a:p>
              <a:endParaRPr lang="en-US"/>
            </a:p>
          </p:txBody>
        </p:sp>
        <p:sp>
          <p:nvSpPr>
            <p:cNvPr id="4397" name="Freeform 295"/>
            <p:cNvSpPr>
              <a:spLocks/>
            </p:cNvSpPr>
            <p:nvPr/>
          </p:nvSpPr>
          <p:spPr bwMode="auto">
            <a:xfrm>
              <a:off x="5377" y="2928"/>
              <a:ext cx="23" cy="15"/>
            </a:xfrm>
            <a:custGeom>
              <a:avLst/>
              <a:gdLst>
                <a:gd name="T0" fmla="*/ 0 w 23"/>
                <a:gd name="T1" fmla="*/ 0 h 15"/>
                <a:gd name="T2" fmla="*/ 15 w 23"/>
                <a:gd name="T3" fmla="*/ 0 h 15"/>
                <a:gd name="T4" fmla="*/ 23 w 23"/>
                <a:gd name="T5" fmla="*/ 7 h 15"/>
                <a:gd name="T6" fmla="*/ 15 w 23"/>
                <a:gd name="T7" fmla="*/ 15 h 15"/>
                <a:gd name="T8" fmla="*/ 0 w 23"/>
                <a:gd name="T9" fmla="*/ 0 h 15"/>
                <a:gd name="T10" fmla="*/ 0 w 23"/>
                <a:gd name="T11" fmla="*/ 0 h 15"/>
                <a:gd name="T12" fmla="*/ 0 w 23"/>
                <a:gd name="T13" fmla="*/ 0 h 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15">
                  <a:moveTo>
                    <a:pt x="0" y="0"/>
                  </a:moveTo>
                  <a:lnTo>
                    <a:pt x="15" y="0"/>
                  </a:lnTo>
                  <a:lnTo>
                    <a:pt x="23" y="7"/>
                  </a:lnTo>
                  <a:lnTo>
                    <a:pt x="15" y="15"/>
                  </a:lnTo>
                  <a:lnTo>
                    <a:pt x="0" y="0"/>
                  </a:lnTo>
                  <a:close/>
                </a:path>
              </a:pathLst>
            </a:custGeom>
            <a:solidFill>
              <a:srgbClr val="FFFFFF"/>
            </a:solidFill>
            <a:ln w="6350">
              <a:solidFill>
                <a:srgbClr val="272525"/>
              </a:solidFill>
              <a:prstDash val="solid"/>
              <a:round/>
              <a:headEnd/>
              <a:tailEnd/>
            </a:ln>
          </p:spPr>
          <p:txBody>
            <a:bodyPr/>
            <a:lstStyle/>
            <a:p>
              <a:endParaRPr lang="en-US"/>
            </a:p>
          </p:txBody>
        </p:sp>
        <p:sp>
          <p:nvSpPr>
            <p:cNvPr id="4398" name="Freeform 296"/>
            <p:cNvSpPr>
              <a:spLocks/>
            </p:cNvSpPr>
            <p:nvPr/>
          </p:nvSpPr>
          <p:spPr bwMode="auto">
            <a:xfrm>
              <a:off x="5014" y="2747"/>
              <a:ext cx="196" cy="190"/>
            </a:xfrm>
            <a:custGeom>
              <a:avLst/>
              <a:gdLst>
                <a:gd name="T0" fmla="*/ 16 w 196"/>
                <a:gd name="T1" fmla="*/ 56 h 190"/>
                <a:gd name="T2" fmla="*/ 31 w 196"/>
                <a:gd name="T3" fmla="*/ 63 h 190"/>
                <a:gd name="T4" fmla="*/ 118 w 196"/>
                <a:gd name="T5" fmla="*/ 56 h 190"/>
                <a:gd name="T6" fmla="*/ 165 w 196"/>
                <a:gd name="T7" fmla="*/ 0 h 190"/>
                <a:gd name="T8" fmla="*/ 180 w 196"/>
                <a:gd name="T9" fmla="*/ 0 h 190"/>
                <a:gd name="T10" fmla="*/ 196 w 196"/>
                <a:gd name="T11" fmla="*/ 70 h 190"/>
                <a:gd name="T12" fmla="*/ 180 w 196"/>
                <a:gd name="T13" fmla="*/ 127 h 190"/>
                <a:gd name="T14" fmla="*/ 172 w 196"/>
                <a:gd name="T15" fmla="*/ 141 h 190"/>
                <a:gd name="T16" fmla="*/ 172 w 196"/>
                <a:gd name="T17" fmla="*/ 162 h 190"/>
                <a:gd name="T18" fmla="*/ 141 w 196"/>
                <a:gd name="T19" fmla="*/ 190 h 190"/>
                <a:gd name="T20" fmla="*/ 125 w 196"/>
                <a:gd name="T21" fmla="*/ 190 h 190"/>
                <a:gd name="T22" fmla="*/ 118 w 196"/>
                <a:gd name="T23" fmla="*/ 183 h 190"/>
                <a:gd name="T24" fmla="*/ 63 w 196"/>
                <a:gd name="T25" fmla="*/ 183 h 190"/>
                <a:gd name="T26" fmla="*/ 55 w 196"/>
                <a:gd name="T27" fmla="*/ 169 h 190"/>
                <a:gd name="T28" fmla="*/ 31 w 196"/>
                <a:gd name="T29" fmla="*/ 162 h 190"/>
                <a:gd name="T30" fmla="*/ 8 w 196"/>
                <a:gd name="T31" fmla="*/ 98 h 190"/>
                <a:gd name="T32" fmla="*/ 0 w 196"/>
                <a:gd name="T33" fmla="*/ 70 h 190"/>
                <a:gd name="T34" fmla="*/ 16 w 196"/>
                <a:gd name="T35" fmla="*/ 56 h 190"/>
                <a:gd name="T36" fmla="*/ 16 w 196"/>
                <a:gd name="T37" fmla="*/ 56 h 190"/>
                <a:gd name="T38" fmla="*/ 16 w 196"/>
                <a:gd name="T39" fmla="*/ 56 h 19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96" h="190">
                  <a:moveTo>
                    <a:pt x="16" y="56"/>
                  </a:moveTo>
                  <a:lnTo>
                    <a:pt x="31" y="63"/>
                  </a:lnTo>
                  <a:lnTo>
                    <a:pt x="118" y="56"/>
                  </a:lnTo>
                  <a:lnTo>
                    <a:pt x="165" y="0"/>
                  </a:lnTo>
                  <a:lnTo>
                    <a:pt x="180" y="0"/>
                  </a:lnTo>
                  <a:lnTo>
                    <a:pt x="196" y="70"/>
                  </a:lnTo>
                  <a:lnTo>
                    <a:pt x="180" y="127"/>
                  </a:lnTo>
                  <a:lnTo>
                    <a:pt x="172" y="141"/>
                  </a:lnTo>
                  <a:lnTo>
                    <a:pt x="172" y="162"/>
                  </a:lnTo>
                  <a:lnTo>
                    <a:pt x="141" y="190"/>
                  </a:lnTo>
                  <a:lnTo>
                    <a:pt x="125" y="190"/>
                  </a:lnTo>
                  <a:lnTo>
                    <a:pt x="118" y="183"/>
                  </a:lnTo>
                  <a:lnTo>
                    <a:pt x="63" y="183"/>
                  </a:lnTo>
                  <a:lnTo>
                    <a:pt x="55" y="169"/>
                  </a:lnTo>
                  <a:lnTo>
                    <a:pt x="31" y="162"/>
                  </a:lnTo>
                  <a:lnTo>
                    <a:pt x="8" y="98"/>
                  </a:lnTo>
                  <a:lnTo>
                    <a:pt x="0" y="70"/>
                  </a:lnTo>
                  <a:lnTo>
                    <a:pt x="16" y="56"/>
                  </a:lnTo>
                  <a:close/>
                </a:path>
              </a:pathLst>
            </a:custGeom>
            <a:solidFill>
              <a:srgbClr val="FFFFFF"/>
            </a:solidFill>
            <a:ln w="6350">
              <a:solidFill>
                <a:srgbClr val="272525"/>
              </a:solidFill>
              <a:prstDash val="solid"/>
              <a:round/>
              <a:headEnd/>
              <a:tailEnd/>
            </a:ln>
          </p:spPr>
          <p:txBody>
            <a:bodyPr/>
            <a:lstStyle/>
            <a:p>
              <a:endParaRPr lang="en-US"/>
            </a:p>
          </p:txBody>
        </p:sp>
        <p:sp>
          <p:nvSpPr>
            <p:cNvPr id="4399" name="Freeform 297"/>
            <p:cNvSpPr>
              <a:spLocks/>
            </p:cNvSpPr>
            <p:nvPr/>
          </p:nvSpPr>
          <p:spPr bwMode="auto">
            <a:xfrm>
              <a:off x="5134" y="3041"/>
              <a:ext cx="21" cy="16"/>
            </a:xfrm>
            <a:custGeom>
              <a:avLst/>
              <a:gdLst>
                <a:gd name="T0" fmla="*/ 0 w 21"/>
                <a:gd name="T1" fmla="*/ 2 h 16"/>
                <a:gd name="T2" fmla="*/ 9 w 21"/>
                <a:gd name="T3" fmla="*/ 0 h 16"/>
                <a:gd name="T4" fmla="*/ 21 w 21"/>
                <a:gd name="T5" fmla="*/ 7 h 16"/>
                <a:gd name="T6" fmla="*/ 11 w 21"/>
                <a:gd name="T7" fmla="*/ 16 h 16"/>
                <a:gd name="T8" fmla="*/ 2 w 21"/>
                <a:gd name="T9" fmla="*/ 9 h 16"/>
                <a:gd name="T10" fmla="*/ 0 w 21"/>
                <a:gd name="T11" fmla="*/ 2 h 16"/>
                <a:gd name="T12" fmla="*/ 0 w 21"/>
                <a:gd name="T13" fmla="*/ 2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 h="16">
                  <a:moveTo>
                    <a:pt x="0" y="2"/>
                  </a:moveTo>
                  <a:lnTo>
                    <a:pt x="9" y="0"/>
                  </a:lnTo>
                  <a:lnTo>
                    <a:pt x="21" y="7"/>
                  </a:lnTo>
                  <a:lnTo>
                    <a:pt x="11" y="16"/>
                  </a:lnTo>
                  <a:lnTo>
                    <a:pt x="2" y="9"/>
                  </a:lnTo>
                  <a:lnTo>
                    <a:pt x="0" y="2"/>
                  </a:lnTo>
                  <a:close/>
                </a:path>
              </a:pathLst>
            </a:custGeom>
            <a:solidFill>
              <a:srgbClr val="FFFFFF"/>
            </a:solidFill>
            <a:ln w="6350">
              <a:solidFill>
                <a:srgbClr val="272525"/>
              </a:solidFill>
              <a:prstDash val="solid"/>
              <a:round/>
              <a:headEnd/>
              <a:tailEnd/>
            </a:ln>
          </p:spPr>
          <p:txBody>
            <a:bodyPr/>
            <a:lstStyle/>
            <a:p>
              <a:endParaRPr lang="en-US"/>
            </a:p>
          </p:txBody>
        </p:sp>
        <p:sp>
          <p:nvSpPr>
            <p:cNvPr id="4400" name="Freeform 298"/>
            <p:cNvSpPr>
              <a:spLocks/>
            </p:cNvSpPr>
            <p:nvPr/>
          </p:nvSpPr>
          <p:spPr bwMode="auto">
            <a:xfrm>
              <a:off x="5179" y="3043"/>
              <a:ext cx="51" cy="20"/>
            </a:xfrm>
            <a:custGeom>
              <a:avLst/>
              <a:gdLst>
                <a:gd name="T0" fmla="*/ 9 w 51"/>
                <a:gd name="T1" fmla="*/ 5 h 20"/>
                <a:gd name="T2" fmla="*/ 0 w 51"/>
                <a:gd name="T3" fmla="*/ 11 h 20"/>
                <a:gd name="T4" fmla="*/ 0 w 51"/>
                <a:gd name="T5" fmla="*/ 18 h 20"/>
                <a:gd name="T6" fmla="*/ 15 w 51"/>
                <a:gd name="T7" fmla="*/ 20 h 20"/>
                <a:gd name="T8" fmla="*/ 19 w 51"/>
                <a:gd name="T9" fmla="*/ 16 h 20"/>
                <a:gd name="T10" fmla="*/ 37 w 51"/>
                <a:gd name="T11" fmla="*/ 14 h 20"/>
                <a:gd name="T12" fmla="*/ 43 w 51"/>
                <a:gd name="T13" fmla="*/ 16 h 20"/>
                <a:gd name="T14" fmla="*/ 51 w 51"/>
                <a:gd name="T15" fmla="*/ 12 h 20"/>
                <a:gd name="T16" fmla="*/ 47 w 51"/>
                <a:gd name="T17" fmla="*/ 5 h 20"/>
                <a:gd name="T18" fmla="*/ 37 w 51"/>
                <a:gd name="T19" fmla="*/ 5 h 20"/>
                <a:gd name="T20" fmla="*/ 31 w 51"/>
                <a:gd name="T21" fmla="*/ 0 h 20"/>
                <a:gd name="T22" fmla="*/ 23 w 51"/>
                <a:gd name="T23" fmla="*/ 0 h 20"/>
                <a:gd name="T24" fmla="*/ 25 w 51"/>
                <a:gd name="T25" fmla="*/ 5 h 20"/>
                <a:gd name="T26" fmla="*/ 29 w 51"/>
                <a:gd name="T27" fmla="*/ 9 h 20"/>
                <a:gd name="T28" fmla="*/ 23 w 51"/>
                <a:gd name="T29" fmla="*/ 11 h 20"/>
                <a:gd name="T30" fmla="*/ 9 w 51"/>
                <a:gd name="T31" fmla="*/ 5 h 20"/>
                <a:gd name="T32" fmla="*/ 9 w 51"/>
                <a:gd name="T33" fmla="*/ 5 h 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1" h="20">
                  <a:moveTo>
                    <a:pt x="9" y="5"/>
                  </a:moveTo>
                  <a:lnTo>
                    <a:pt x="0" y="11"/>
                  </a:lnTo>
                  <a:lnTo>
                    <a:pt x="0" y="18"/>
                  </a:lnTo>
                  <a:lnTo>
                    <a:pt x="15" y="20"/>
                  </a:lnTo>
                  <a:lnTo>
                    <a:pt x="19" y="16"/>
                  </a:lnTo>
                  <a:lnTo>
                    <a:pt x="37" y="14"/>
                  </a:lnTo>
                  <a:lnTo>
                    <a:pt x="43" y="16"/>
                  </a:lnTo>
                  <a:lnTo>
                    <a:pt x="51" y="12"/>
                  </a:lnTo>
                  <a:lnTo>
                    <a:pt x="47" y="5"/>
                  </a:lnTo>
                  <a:lnTo>
                    <a:pt x="37" y="5"/>
                  </a:lnTo>
                  <a:lnTo>
                    <a:pt x="31" y="0"/>
                  </a:lnTo>
                  <a:lnTo>
                    <a:pt x="23" y="0"/>
                  </a:lnTo>
                  <a:lnTo>
                    <a:pt x="25" y="5"/>
                  </a:lnTo>
                  <a:lnTo>
                    <a:pt x="29" y="9"/>
                  </a:lnTo>
                  <a:lnTo>
                    <a:pt x="23" y="11"/>
                  </a:lnTo>
                  <a:lnTo>
                    <a:pt x="9" y="5"/>
                  </a:lnTo>
                  <a:close/>
                </a:path>
              </a:pathLst>
            </a:custGeom>
            <a:solidFill>
              <a:srgbClr val="FFFFFF"/>
            </a:solidFill>
            <a:ln w="6350">
              <a:solidFill>
                <a:srgbClr val="272525"/>
              </a:solidFill>
              <a:prstDash val="solid"/>
              <a:round/>
              <a:headEnd/>
              <a:tailEnd/>
            </a:ln>
          </p:spPr>
          <p:txBody>
            <a:bodyPr/>
            <a:lstStyle/>
            <a:p>
              <a:endParaRPr lang="en-US"/>
            </a:p>
          </p:txBody>
        </p:sp>
        <p:sp>
          <p:nvSpPr>
            <p:cNvPr id="4401" name="Freeform 299"/>
            <p:cNvSpPr>
              <a:spLocks/>
            </p:cNvSpPr>
            <p:nvPr/>
          </p:nvSpPr>
          <p:spPr bwMode="auto">
            <a:xfrm>
              <a:off x="5228" y="3070"/>
              <a:ext cx="39" cy="21"/>
            </a:xfrm>
            <a:custGeom>
              <a:avLst/>
              <a:gdLst>
                <a:gd name="T0" fmla="*/ 4 w 39"/>
                <a:gd name="T1" fmla="*/ 1 h 21"/>
                <a:gd name="T2" fmla="*/ 0 w 39"/>
                <a:gd name="T3" fmla="*/ 7 h 21"/>
                <a:gd name="T4" fmla="*/ 4 w 39"/>
                <a:gd name="T5" fmla="*/ 10 h 21"/>
                <a:gd name="T6" fmla="*/ 13 w 39"/>
                <a:gd name="T7" fmla="*/ 12 h 21"/>
                <a:gd name="T8" fmla="*/ 27 w 39"/>
                <a:gd name="T9" fmla="*/ 21 h 21"/>
                <a:gd name="T10" fmla="*/ 35 w 39"/>
                <a:gd name="T11" fmla="*/ 21 h 21"/>
                <a:gd name="T12" fmla="*/ 39 w 39"/>
                <a:gd name="T13" fmla="*/ 15 h 21"/>
                <a:gd name="T14" fmla="*/ 33 w 39"/>
                <a:gd name="T15" fmla="*/ 7 h 21"/>
                <a:gd name="T16" fmla="*/ 27 w 39"/>
                <a:gd name="T17" fmla="*/ 5 h 21"/>
                <a:gd name="T18" fmla="*/ 19 w 39"/>
                <a:gd name="T19" fmla="*/ 0 h 21"/>
                <a:gd name="T20" fmla="*/ 11 w 39"/>
                <a:gd name="T21" fmla="*/ 1 h 21"/>
                <a:gd name="T22" fmla="*/ 4 w 39"/>
                <a:gd name="T23" fmla="*/ 1 h 21"/>
                <a:gd name="T24" fmla="*/ 4 w 39"/>
                <a:gd name="T25" fmla="*/ 1 h 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9" h="21">
                  <a:moveTo>
                    <a:pt x="4" y="1"/>
                  </a:moveTo>
                  <a:lnTo>
                    <a:pt x="0" y="7"/>
                  </a:lnTo>
                  <a:lnTo>
                    <a:pt x="4" y="10"/>
                  </a:lnTo>
                  <a:lnTo>
                    <a:pt x="13" y="12"/>
                  </a:lnTo>
                  <a:lnTo>
                    <a:pt x="27" y="21"/>
                  </a:lnTo>
                  <a:lnTo>
                    <a:pt x="35" y="21"/>
                  </a:lnTo>
                  <a:lnTo>
                    <a:pt x="39" y="15"/>
                  </a:lnTo>
                  <a:lnTo>
                    <a:pt x="33" y="7"/>
                  </a:lnTo>
                  <a:lnTo>
                    <a:pt x="27" y="5"/>
                  </a:lnTo>
                  <a:lnTo>
                    <a:pt x="19" y="0"/>
                  </a:lnTo>
                  <a:lnTo>
                    <a:pt x="11" y="1"/>
                  </a:lnTo>
                  <a:lnTo>
                    <a:pt x="4" y="1"/>
                  </a:lnTo>
                  <a:close/>
                </a:path>
              </a:pathLst>
            </a:custGeom>
            <a:solidFill>
              <a:srgbClr val="FFFFFF"/>
            </a:solidFill>
            <a:ln w="6350">
              <a:solidFill>
                <a:srgbClr val="272525"/>
              </a:solidFill>
              <a:prstDash val="solid"/>
              <a:round/>
              <a:headEnd/>
              <a:tailEnd/>
            </a:ln>
          </p:spPr>
          <p:txBody>
            <a:bodyPr/>
            <a:lstStyle/>
            <a:p>
              <a:endParaRPr lang="en-US"/>
            </a:p>
          </p:txBody>
        </p:sp>
        <p:sp>
          <p:nvSpPr>
            <p:cNvPr id="4402" name="Freeform 300"/>
            <p:cNvSpPr>
              <a:spLocks/>
            </p:cNvSpPr>
            <p:nvPr/>
          </p:nvSpPr>
          <p:spPr bwMode="auto">
            <a:xfrm>
              <a:off x="5239" y="3043"/>
              <a:ext cx="81" cy="18"/>
            </a:xfrm>
            <a:custGeom>
              <a:avLst/>
              <a:gdLst>
                <a:gd name="T0" fmla="*/ 0 w 81"/>
                <a:gd name="T1" fmla="*/ 14 h 18"/>
                <a:gd name="T2" fmla="*/ 12 w 81"/>
                <a:gd name="T3" fmla="*/ 5 h 18"/>
                <a:gd name="T4" fmla="*/ 20 w 81"/>
                <a:gd name="T5" fmla="*/ 5 h 18"/>
                <a:gd name="T6" fmla="*/ 38 w 81"/>
                <a:gd name="T7" fmla="*/ 11 h 18"/>
                <a:gd name="T8" fmla="*/ 53 w 81"/>
                <a:gd name="T9" fmla="*/ 9 h 18"/>
                <a:gd name="T10" fmla="*/ 63 w 81"/>
                <a:gd name="T11" fmla="*/ 9 h 18"/>
                <a:gd name="T12" fmla="*/ 73 w 81"/>
                <a:gd name="T13" fmla="*/ 0 h 18"/>
                <a:gd name="T14" fmla="*/ 77 w 81"/>
                <a:gd name="T15" fmla="*/ 5 h 18"/>
                <a:gd name="T16" fmla="*/ 81 w 81"/>
                <a:gd name="T17" fmla="*/ 5 h 18"/>
                <a:gd name="T18" fmla="*/ 77 w 81"/>
                <a:gd name="T19" fmla="*/ 11 h 18"/>
                <a:gd name="T20" fmla="*/ 71 w 81"/>
                <a:gd name="T21" fmla="*/ 12 h 18"/>
                <a:gd name="T22" fmla="*/ 55 w 81"/>
                <a:gd name="T23" fmla="*/ 16 h 18"/>
                <a:gd name="T24" fmla="*/ 40 w 81"/>
                <a:gd name="T25" fmla="*/ 18 h 18"/>
                <a:gd name="T26" fmla="*/ 18 w 81"/>
                <a:gd name="T27" fmla="*/ 18 h 18"/>
                <a:gd name="T28" fmla="*/ 2 w 81"/>
                <a:gd name="T29" fmla="*/ 16 h 18"/>
                <a:gd name="T30" fmla="*/ 0 w 81"/>
                <a:gd name="T31" fmla="*/ 14 h 18"/>
                <a:gd name="T32" fmla="*/ 0 w 81"/>
                <a:gd name="T33" fmla="*/ 14 h 18"/>
                <a:gd name="T34" fmla="*/ 0 w 81"/>
                <a:gd name="T35" fmla="*/ 14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81" h="18">
                  <a:moveTo>
                    <a:pt x="0" y="14"/>
                  </a:moveTo>
                  <a:lnTo>
                    <a:pt x="12" y="5"/>
                  </a:lnTo>
                  <a:lnTo>
                    <a:pt x="20" y="5"/>
                  </a:lnTo>
                  <a:lnTo>
                    <a:pt x="38" y="11"/>
                  </a:lnTo>
                  <a:lnTo>
                    <a:pt x="53" y="9"/>
                  </a:lnTo>
                  <a:lnTo>
                    <a:pt x="63" y="9"/>
                  </a:lnTo>
                  <a:lnTo>
                    <a:pt x="73" y="0"/>
                  </a:lnTo>
                  <a:lnTo>
                    <a:pt x="77" y="5"/>
                  </a:lnTo>
                  <a:lnTo>
                    <a:pt x="81" y="5"/>
                  </a:lnTo>
                  <a:lnTo>
                    <a:pt x="77" y="11"/>
                  </a:lnTo>
                  <a:lnTo>
                    <a:pt x="71" y="12"/>
                  </a:lnTo>
                  <a:lnTo>
                    <a:pt x="55" y="16"/>
                  </a:lnTo>
                  <a:lnTo>
                    <a:pt x="40" y="18"/>
                  </a:lnTo>
                  <a:lnTo>
                    <a:pt x="18" y="18"/>
                  </a:lnTo>
                  <a:lnTo>
                    <a:pt x="2" y="16"/>
                  </a:lnTo>
                  <a:lnTo>
                    <a:pt x="0" y="14"/>
                  </a:lnTo>
                  <a:close/>
                </a:path>
              </a:pathLst>
            </a:custGeom>
            <a:solidFill>
              <a:srgbClr val="FFFFFF"/>
            </a:solidFill>
            <a:ln w="6350">
              <a:solidFill>
                <a:srgbClr val="272525"/>
              </a:solidFill>
              <a:prstDash val="solid"/>
              <a:round/>
              <a:headEnd/>
              <a:tailEnd/>
            </a:ln>
          </p:spPr>
          <p:txBody>
            <a:bodyPr/>
            <a:lstStyle/>
            <a:p>
              <a:endParaRPr lang="en-US"/>
            </a:p>
          </p:txBody>
        </p:sp>
        <p:sp>
          <p:nvSpPr>
            <p:cNvPr id="4403" name="Freeform 301"/>
            <p:cNvSpPr>
              <a:spLocks/>
            </p:cNvSpPr>
            <p:nvPr/>
          </p:nvSpPr>
          <p:spPr bwMode="auto">
            <a:xfrm>
              <a:off x="5343" y="3045"/>
              <a:ext cx="18" cy="5"/>
            </a:xfrm>
            <a:custGeom>
              <a:avLst/>
              <a:gdLst>
                <a:gd name="T0" fmla="*/ 14 w 18"/>
                <a:gd name="T1" fmla="*/ 0 h 5"/>
                <a:gd name="T2" fmla="*/ 18 w 18"/>
                <a:gd name="T3" fmla="*/ 5 h 5"/>
                <a:gd name="T4" fmla="*/ 0 w 18"/>
                <a:gd name="T5" fmla="*/ 5 h 5"/>
                <a:gd name="T6" fmla="*/ 0 w 18"/>
                <a:gd name="T7" fmla="*/ 0 h 5"/>
                <a:gd name="T8" fmla="*/ 14 w 18"/>
                <a:gd name="T9" fmla="*/ 0 h 5"/>
                <a:gd name="T10" fmla="*/ 14 w 18"/>
                <a:gd name="T11" fmla="*/ 0 h 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 h="5">
                  <a:moveTo>
                    <a:pt x="14" y="0"/>
                  </a:moveTo>
                  <a:lnTo>
                    <a:pt x="18" y="5"/>
                  </a:lnTo>
                  <a:lnTo>
                    <a:pt x="0" y="5"/>
                  </a:lnTo>
                  <a:lnTo>
                    <a:pt x="0" y="0"/>
                  </a:lnTo>
                  <a:lnTo>
                    <a:pt x="14" y="0"/>
                  </a:lnTo>
                  <a:close/>
                </a:path>
              </a:pathLst>
            </a:custGeom>
            <a:solidFill>
              <a:srgbClr val="FFFFFF"/>
            </a:solidFill>
            <a:ln w="6350">
              <a:solidFill>
                <a:srgbClr val="272525"/>
              </a:solidFill>
              <a:prstDash val="solid"/>
              <a:round/>
              <a:headEnd/>
              <a:tailEnd/>
            </a:ln>
          </p:spPr>
          <p:txBody>
            <a:bodyPr/>
            <a:lstStyle/>
            <a:p>
              <a:endParaRPr lang="en-US"/>
            </a:p>
          </p:txBody>
        </p:sp>
        <p:sp>
          <p:nvSpPr>
            <p:cNvPr id="4404" name="Freeform 302"/>
            <p:cNvSpPr>
              <a:spLocks/>
            </p:cNvSpPr>
            <p:nvPr/>
          </p:nvSpPr>
          <p:spPr bwMode="auto">
            <a:xfrm>
              <a:off x="5320" y="3047"/>
              <a:ext cx="13" cy="12"/>
            </a:xfrm>
            <a:custGeom>
              <a:avLst/>
              <a:gdLst>
                <a:gd name="T0" fmla="*/ 13 w 13"/>
                <a:gd name="T1" fmla="*/ 0 h 12"/>
                <a:gd name="T2" fmla="*/ 0 w 13"/>
                <a:gd name="T3" fmla="*/ 8 h 12"/>
                <a:gd name="T4" fmla="*/ 10 w 13"/>
                <a:gd name="T5" fmla="*/ 12 h 12"/>
                <a:gd name="T6" fmla="*/ 13 w 13"/>
                <a:gd name="T7" fmla="*/ 0 h 12"/>
                <a:gd name="T8" fmla="*/ 13 w 13"/>
                <a:gd name="T9" fmla="*/ 0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2">
                  <a:moveTo>
                    <a:pt x="13" y="0"/>
                  </a:moveTo>
                  <a:lnTo>
                    <a:pt x="0" y="8"/>
                  </a:lnTo>
                  <a:lnTo>
                    <a:pt x="10" y="12"/>
                  </a:lnTo>
                  <a:lnTo>
                    <a:pt x="13" y="0"/>
                  </a:lnTo>
                  <a:close/>
                </a:path>
              </a:pathLst>
            </a:custGeom>
            <a:solidFill>
              <a:srgbClr val="FFFFFF"/>
            </a:solidFill>
            <a:ln w="6350">
              <a:solidFill>
                <a:srgbClr val="272525"/>
              </a:solidFill>
              <a:prstDash val="solid"/>
              <a:round/>
              <a:headEnd/>
              <a:tailEnd/>
            </a:ln>
          </p:spPr>
          <p:txBody>
            <a:bodyPr/>
            <a:lstStyle/>
            <a:p>
              <a:endParaRPr lang="en-US"/>
            </a:p>
          </p:txBody>
        </p:sp>
        <p:sp>
          <p:nvSpPr>
            <p:cNvPr id="4405" name="Freeform 303"/>
            <p:cNvSpPr>
              <a:spLocks/>
            </p:cNvSpPr>
            <p:nvPr/>
          </p:nvSpPr>
          <p:spPr bwMode="auto">
            <a:xfrm>
              <a:off x="5380" y="3033"/>
              <a:ext cx="24" cy="10"/>
            </a:xfrm>
            <a:custGeom>
              <a:avLst/>
              <a:gdLst>
                <a:gd name="T0" fmla="*/ 6 w 24"/>
                <a:gd name="T1" fmla="*/ 1 h 10"/>
                <a:gd name="T2" fmla="*/ 0 w 24"/>
                <a:gd name="T3" fmla="*/ 5 h 10"/>
                <a:gd name="T4" fmla="*/ 2 w 24"/>
                <a:gd name="T5" fmla="*/ 10 h 10"/>
                <a:gd name="T6" fmla="*/ 12 w 24"/>
                <a:gd name="T7" fmla="*/ 8 h 10"/>
                <a:gd name="T8" fmla="*/ 24 w 24"/>
                <a:gd name="T9" fmla="*/ 3 h 10"/>
                <a:gd name="T10" fmla="*/ 16 w 24"/>
                <a:gd name="T11" fmla="*/ 0 h 10"/>
                <a:gd name="T12" fmla="*/ 6 w 24"/>
                <a:gd name="T13" fmla="*/ 1 h 10"/>
                <a:gd name="T14" fmla="*/ 6 w 24"/>
                <a:gd name="T15" fmla="*/ 1 h 1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4" h="10">
                  <a:moveTo>
                    <a:pt x="6" y="1"/>
                  </a:moveTo>
                  <a:lnTo>
                    <a:pt x="0" y="5"/>
                  </a:lnTo>
                  <a:lnTo>
                    <a:pt x="2" y="10"/>
                  </a:lnTo>
                  <a:lnTo>
                    <a:pt x="12" y="8"/>
                  </a:lnTo>
                  <a:lnTo>
                    <a:pt x="24" y="3"/>
                  </a:lnTo>
                  <a:lnTo>
                    <a:pt x="16" y="0"/>
                  </a:lnTo>
                  <a:lnTo>
                    <a:pt x="6" y="1"/>
                  </a:lnTo>
                  <a:close/>
                </a:path>
              </a:pathLst>
            </a:custGeom>
            <a:solidFill>
              <a:srgbClr val="FFFFFF"/>
            </a:solidFill>
            <a:ln w="6350">
              <a:solidFill>
                <a:srgbClr val="272525"/>
              </a:solidFill>
              <a:prstDash val="solid"/>
              <a:round/>
              <a:headEnd/>
              <a:tailEnd/>
            </a:ln>
          </p:spPr>
          <p:txBody>
            <a:bodyPr/>
            <a:lstStyle/>
            <a:p>
              <a:endParaRPr lang="en-US"/>
            </a:p>
          </p:txBody>
        </p:sp>
        <p:sp>
          <p:nvSpPr>
            <p:cNvPr id="4406" name="Freeform 304"/>
            <p:cNvSpPr>
              <a:spLocks/>
            </p:cNvSpPr>
            <p:nvPr/>
          </p:nvSpPr>
          <p:spPr bwMode="auto">
            <a:xfrm>
              <a:off x="5320" y="3063"/>
              <a:ext cx="43" cy="28"/>
            </a:xfrm>
            <a:custGeom>
              <a:avLst/>
              <a:gdLst>
                <a:gd name="T0" fmla="*/ 43 w 43"/>
                <a:gd name="T1" fmla="*/ 10 h 28"/>
                <a:gd name="T2" fmla="*/ 41 w 43"/>
                <a:gd name="T3" fmla="*/ 7 h 28"/>
                <a:gd name="T4" fmla="*/ 43 w 43"/>
                <a:gd name="T5" fmla="*/ 3 h 28"/>
                <a:gd name="T6" fmla="*/ 41 w 43"/>
                <a:gd name="T7" fmla="*/ 0 h 28"/>
                <a:gd name="T8" fmla="*/ 37 w 43"/>
                <a:gd name="T9" fmla="*/ 0 h 28"/>
                <a:gd name="T10" fmla="*/ 35 w 43"/>
                <a:gd name="T11" fmla="*/ 0 h 28"/>
                <a:gd name="T12" fmla="*/ 27 w 43"/>
                <a:gd name="T13" fmla="*/ 3 h 28"/>
                <a:gd name="T14" fmla="*/ 23 w 43"/>
                <a:gd name="T15" fmla="*/ 12 h 28"/>
                <a:gd name="T16" fmla="*/ 15 w 43"/>
                <a:gd name="T17" fmla="*/ 8 h 28"/>
                <a:gd name="T18" fmla="*/ 8 w 43"/>
                <a:gd name="T19" fmla="*/ 12 h 28"/>
                <a:gd name="T20" fmla="*/ 6 w 43"/>
                <a:gd name="T21" fmla="*/ 22 h 28"/>
                <a:gd name="T22" fmla="*/ 0 w 43"/>
                <a:gd name="T23" fmla="*/ 28 h 28"/>
                <a:gd name="T24" fmla="*/ 27 w 43"/>
                <a:gd name="T25" fmla="*/ 26 h 28"/>
                <a:gd name="T26" fmla="*/ 43 w 43"/>
                <a:gd name="T27" fmla="*/ 10 h 28"/>
                <a:gd name="T28" fmla="*/ 43 w 43"/>
                <a:gd name="T29" fmla="*/ 10 h 2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3" h="28">
                  <a:moveTo>
                    <a:pt x="43" y="10"/>
                  </a:moveTo>
                  <a:lnTo>
                    <a:pt x="41" y="7"/>
                  </a:lnTo>
                  <a:lnTo>
                    <a:pt x="43" y="3"/>
                  </a:lnTo>
                  <a:lnTo>
                    <a:pt x="41" y="0"/>
                  </a:lnTo>
                  <a:lnTo>
                    <a:pt x="37" y="0"/>
                  </a:lnTo>
                  <a:lnTo>
                    <a:pt x="35" y="0"/>
                  </a:lnTo>
                  <a:lnTo>
                    <a:pt x="27" y="3"/>
                  </a:lnTo>
                  <a:lnTo>
                    <a:pt x="23" y="12"/>
                  </a:lnTo>
                  <a:lnTo>
                    <a:pt x="15" y="8"/>
                  </a:lnTo>
                  <a:lnTo>
                    <a:pt x="8" y="12"/>
                  </a:lnTo>
                  <a:lnTo>
                    <a:pt x="6" y="22"/>
                  </a:lnTo>
                  <a:lnTo>
                    <a:pt x="0" y="28"/>
                  </a:lnTo>
                  <a:lnTo>
                    <a:pt x="27" y="26"/>
                  </a:lnTo>
                  <a:lnTo>
                    <a:pt x="43" y="10"/>
                  </a:lnTo>
                  <a:close/>
                </a:path>
              </a:pathLst>
            </a:custGeom>
            <a:solidFill>
              <a:srgbClr val="FFFFFF"/>
            </a:solidFill>
            <a:ln w="6350">
              <a:solidFill>
                <a:srgbClr val="272525"/>
              </a:solidFill>
              <a:prstDash val="solid"/>
              <a:round/>
              <a:headEnd/>
              <a:tailEnd/>
            </a:ln>
          </p:spPr>
          <p:txBody>
            <a:bodyPr/>
            <a:lstStyle/>
            <a:p>
              <a:endParaRPr lang="en-US"/>
            </a:p>
          </p:txBody>
        </p:sp>
        <p:sp>
          <p:nvSpPr>
            <p:cNvPr id="4407" name="Freeform 305"/>
            <p:cNvSpPr>
              <a:spLocks/>
            </p:cNvSpPr>
            <p:nvPr/>
          </p:nvSpPr>
          <p:spPr bwMode="auto">
            <a:xfrm>
              <a:off x="5310" y="3096"/>
              <a:ext cx="12" cy="9"/>
            </a:xfrm>
            <a:custGeom>
              <a:avLst/>
              <a:gdLst>
                <a:gd name="T0" fmla="*/ 12 w 12"/>
                <a:gd name="T1" fmla="*/ 0 h 9"/>
                <a:gd name="T2" fmla="*/ 12 w 12"/>
                <a:gd name="T3" fmla="*/ 7 h 9"/>
                <a:gd name="T4" fmla="*/ 0 w 12"/>
                <a:gd name="T5" fmla="*/ 9 h 9"/>
                <a:gd name="T6" fmla="*/ 4 w 12"/>
                <a:gd name="T7" fmla="*/ 4 h 9"/>
                <a:gd name="T8" fmla="*/ 12 w 12"/>
                <a:gd name="T9" fmla="*/ 0 h 9"/>
                <a:gd name="T10" fmla="*/ 12 w 12"/>
                <a:gd name="T11" fmla="*/ 0 h 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9">
                  <a:moveTo>
                    <a:pt x="12" y="0"/>
                  </a:moveTo>
                  <a:lnTo>
                    <a:pt x="12" y="7"/>
                  </a:lnTo>
                  <a:lnTo>
                    <a:pt x="0" y="9"/>
                  </a:lnTo>
                  <a:lnTo>
                    <a:pt x="4" y="4"/>
                  </a:lnTo>
                  <a:lnTo>
                    <a:pt x="12" y="0"/>
                  </a:lnTo>
                  <a:close/>
                </a:path>
              </a:pathLst>
            </a:custGeom>
            <a:solidFill>
              <a:srgbClr val="FFFFFF"/>
            </a:solidFill>
            <a:ln w="6350">
              <a:solidFill>
                <a:srgbClr val="272525"/>
              </a:solidFill>
              <a:prstDash val="solid"/>
              <a:round/>
              <a:headEnd/>
              <a:tailEnd/>
            </a:ln>
          </p:spPr>
          <p:txBody>
            <a:bodyPr/>
            <a:lstStyle/>
            <a:p>
              <a:endParaRPr lang="en-US"/>
            </a:p>
          </p:txBody>
        </p:sp>
        <p:sp>
          <p:nvSpPr>
            <p:cNvPr id="4408" name="Freeform 306"/>
            <p:cNvSpPr>
              <a:spLocks/>
            </p:cNvSpPr>
            <p:nvPr/>
          </p:nvSpPr>
          <p:spPr bwMode="auto">
            <a:xfrm>
              <a:off x="4947" y="2881"/>
              <a:ext cx="20" cy="21"/>
            </a:xfrm>
            <a:custGeom>
              <a:avLst/>
              <a:gdLst>
                <a:gd name="T0" fmla="*/ 4 w 20"/>
                <a:gd name="T1" fmla="*/ 0 h 21"/>
                <a:gd name="T2" fmla="*/ 0 w 20"/>
                <a:gd name="T3" fmla="*/ 12 h 21"/>
                <a:gd name="T4" fmla="*/ 20 w 20"/>
                <a:gd name="T5" fmla="*/ 21 h 21"/>
                <a:gd name="T6" fmla="*/ 4 w 20"/>
                <a:gd name="T7" fmla="*/ 0 h 21"/>
                <a:gd name="T8" fmla="*/ 4 w 20"/>
                <a:gd name="T9" fmla="*/ 0 h 21"/>
                <a:gd name="T10" fmla="*/ 4 w 20"/>
                <a:gd name="T11" fmla="*/ 0 h 2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 h="21">
                  <a:moveTo>
                    <a:pt x="4" y="0"/>
                  </a:moveTo>
                  <a:lnTo>
                    <a:pt x="0" y="12"/>
                  </a:lnTo>
                  <a:lnTo>
                    <a:pt x="20" y="21"/>
                  </a:lnTo>
                  <a:lnTo>
                    <a:pt x="4" y="0"/>
                  </a:lnTo>
                  <a:close/>
                </a:path>
              </a:pathLst>
            </a:custGeom>
            <a:solidFill>
              <a:srgbClr val="FFFFFF"/>
            </a:solidFill>
            <a:ln w="6350">
              <a:solidFill>
                <a:srgbClr val="272525"/>
              </a:solidFill>
              <a:prstDash val="solid"/>
              <a:round/>
              <a:headEnd/>
              <a:tailEnd/>
            </a:ln>
          </p:spPr>
          <p:txBody>
            <a:bodyPr/>
            <a:lstStyle/>
            <a:p>
              <a:endParaRPr lang="en-US"/>
            </a:p>
          </p:txBody>
        </p:sp>
        <p:sp>
          <p:nvSpPr>
            <p:cNvPr id="4409" name="Freeform 307"/>
            <p:cNvSpPr>
              <a:spLocks/>
            </p:cNvSpPr>
            <p:nvPr/>
          </p:nvSpPr>
          <p:spPr bwMode="auto">
            <a:xfrm>
              <a:off x="4959" y="2874"/>
              <a:ext cx="24" cy="28"/>
            </a:xfrm>
            <a:custGeom>
              <a:avLst/>
              <a:gdLst>
                <a:gd name="T0" fmla="*/ 0 w 24"/>
                <a:gd name="T1" fmla="*/ 0 h 28"/>
                <a:gd name="T2" fmla="*/ 8 w 24"/>
                <a:gd name="T3" fmla="*/ 0 h 28"/>
                <a:gd name="T4" fmla="*/ 24 w 24"/>
                <a:gd name="T5" fmla="*/ 28 h 28"/>
                <a:gd name="T6" fmla="*/ 16 w 24"/>
                <a:gd name="T7" fmla="*/ 28 h 28"/>
                <a:gd name="T8" fmla="*/ 0 w 24"/>
                <a:gd name="T9" fmla="*/ 0 h 28"/>
                <a:gd name="T10" fmla="*/ 0 w 24"/>
                <a:gd name="T11" fmla="*/ 0 h 28"/>
                <a:gd name="T12" fmla="*/ 0 w 24"/>
                <a:gd name="T13" fmla="*/ 0 h 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 h="28">
                  <a:moveTo>
                    <a:pt x="0" y="0"/>
                  </a:moveTo>
                  <a:lnTo>
                    <a:pt x="8" y="0"/>
                  </a:lnTo>
                  <a:lnTo>
                    <a:pt x="24" y="28"/>
                  </a:lnTo>
                  <a:lnTo>
                    <a:pt x="16" y="28"/>
                  </a:lnTo>
                  <a:lnTo>
                    <a:pt x="0" y="0"/>
                  </a:lnTo>
                  <a:close/>
                </a:path>
              </a:pathLst>
            </a:custGeom>
            <a:solidFill>
              <a:srgbClr val="FFFFFF"/>
            </a:solidFill>
            <a:ln w="6350">
              <a:solidFill>
                <a:srgbClr val="272525"/>
              </a:solidFill>
              <a:prstDash val="solid"/>
              <a:round/>
              <a:headEnd/>
              <a:tailEnd/>
            </a:ln>
          </p:spPr>
          <p:txBody>
            <a:bodyPr/>
            <a:lstStyle/>
            <a:p>
              <a:endParaRPr lang="en-US"/>
            </a:p>
          </p:txBody>
        </p:sp>
        <p:sp>
          <p:nvSpPr>
            <p:cNvPr id="4410" name="Freeform 308"/>
            <p:cNvSpPr>
              <a:spLocks/>
            </p:cNvSpPr>
            <p:nvPr/>
          </p:nvSpPr>
          <p:spPr bwMode="auto">
            <a:xfrm>
              <a:off x="5159" y="3043"/>
              <a:ext cx="18" cy="16"/>
            </a:xfrm>
            <a:custGeom>
              <a:avLst/>
              <a:gdLst>
                <a:gd name="T0" fmla="*/ 0 w 18"/>
                <a:gd name="T1" fmla="*/ 14 h 16"/>
                <a:gd name="T2" fmla="*/ 14 w 18"/>
                <a:gd name="T3" fmla="*/ 16 h 16"/>
                <a:gd name="T4" fmla="*/ 18 w 18"/>
                <a:gd name="T5" fmla="*/ 5 h 16"/>
                <a:gd name="T6" fmla="*/ 8 w 18"/>
                <a:gd name="T7" fmla="*/ 0 h 16"/>
                <a:gd name="T8" fmla="*/ 4 w 18"/>
                <a:gd name="T9" fmla="*/ 5 h 16"/>
                <a:gd name="T10" fmla="*/ 6 w 18"/>
                <a:gd name="T11" fmla="*/ 11 h 16"/>
                <a:gd name="T12" fmla="*/ 0 w 18"/>
                <a:gd name="T13" fmla="*/ 14 h 16"/>
                <a:gd name="T14" fmla="*/ 0 w 18"/>
                <a:gd name="T15" fmla="*/ 14 h 1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 h="16">
                  <a:moveTo>
                    <a:pt x="0" y="14"/>
                  </a:moveTo>
                  <a:lnTo>
                    <a:pt x="14" y="16"/>
                  </a:lnTo>
                  <a:lnTo>
                    <a:pt x="18" y="5"/>
                  </a:lnTo>
                  <a:lnTo>
                    <a:pt x="8" y="0"/>
                  </a:lnTo>
                  <a:lnTo>
                    <a:pt x="4" y="5"/>
                  </a:lnTo>
                  <a:lnTo>
                    <a:pt x="6" y="11"/>
                  </a:lnTo>
                  <a:lnTo>
                    <a:pt x="0" y="14"/>
                  </a:lnTo>
                  <a:close/>
                </a:path>
              </a:pathLst>
            </a:custGeom>
            <a:solidFill>
              <a:srgbClr val="FFFFFF"/>
            </a:solidFill>
            <a:ln w="6350">
              <a:solidFill>
                <a:srgbClr val="272525"/>
              </a:solidFill>
              <a:prstDash val="solid"/>
              <a:round/>
              <a:headEnd/>
              <a:tailEnd/>
            </a:ln>
          </p:spPr>
          <p:txBody>
            <a:bodyPr/>
            <a:lstStyle/>
            <a:p>
              <a:endParaRPr lang="en-US"/>
            </a:p>
          </p:txBody>
        </p:sp>
        <p:sp>
          <p:nvSpPr>
            <p:cNvPr id="4411" name="Freeform 309"/>
            <p:cNvSpPr>
              <a:spLocks/>
            </p:cNvSpPr>
            <p:nvPr/>
          </p:nvSpPr>
          <p:spPr bwMode="auto">
            <a:xfrm>
              <a:off x="5455" y="3034"/>
              <a:ext cx="10" cy="9"/>
            </a:xfrm>
            <a:custGeom>
              <a:avLst/>
              <a:gdLst>
                <a:gd name="T0" fmla="*/ 0 w 10"/>
                <a:gd name="T1" fmla="*/ 0 h 9"/>
                <a:gd name="T2" fmla="*/ 2 w 10"/>
                <a:gd name="T3" fmla="*/ 9 h 9"/>
                <a:gd name="T4" fmla="*/ 10 w 10"/>
                <a:gd name="T5" fmla="*/ 4 h 9"/>
                <a:gd name="T6" fmla="*/ 6 w 10"/>
                <a:gd name="T7" fmla="*/ 2 h 9"/>
                <a:gd name="T8" fmla="*/ 0 w 10"/>
                <a:gd name="T9" fmla="*/ 0 h 9"/>
                <a:gd name="T10" fmla="*/ 0 w 10"/>
                <a:gd name="T11" fmla="*/ 0 h 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 h="9">
                  <a:moveTo>
                    <a:pt x="0" y="0"/>
                  </a:moveTo>
                  <a:lnTo>
                    <a:pt x="2" y="9"/>
                  </a:lnTo>
                  <a:lnTo>
                    <a:pt x="10" y="4"/>
                  </a:lnTo>
                  <a:lnTo>
                    <a:pt x="6" y="2"/>
                  </a:lnTo>
                  <a:lnTo>
                    <a:pt x="0" y="0"/>
                  </a:lnTo>
                  <a:close/>
                </a:path>
              </a:pathLst>
            </a:custGeom>
            <a:solidFill>
              <a:srgbClr val="FFFFFF"/>
            </a:solidFill>
            <a:ln w="6350">
              <a:solidFill>
                <a:srgbClr val="272525"/>
              </a:solidFill>
              <a:prstDash val="solid"/>
              <a:round/>
              <a:headEnd/>
              <a:tailEnd/>
            </a:ln>
          </p:spPr>
          <p:txBody>
            <a:bodyPr/>
            <a:lstStyle/>
            <a:p>
              <a:endParaRPr lang="en-US"/>
            </a:p>
          </p:txBody>
        </p:sp>
        <p:sp>
          <p:nvSpPr>
            <p:cNvPr id="4412" name="Freeform 310"/>
            <p:cNvSpPr>
              <a:spLocks/>
            </p:cNvSpPr>
            <p:nvPr/>
          </p:nvSpPr>
          <p:spPr bwMode="auto">
            <a:xfrm>
              <a:off x="5490" y="3020"/>
              <a:ext cx="10" cy="20"/>
            </a:xfrm>
            <a:custGeom>
              <a:avLst/>
              <a:gdLst>
                <a:gd name="T0" fmla="*/ 8 w 10"/>
                <a:gd name="T1" fmla="*/ 2 h 20"/>
                <a:gd name="T2" fmla="*/ 0 w 10"/>
                <a:gd name="T3" fmla="*/ 9 h 20"/>
                <a:gd name="T4" fmla="*/ 0 w 10"/>
                <a:gd name="T5" fmla="*/ 20 h 20"/>
                <a:gd name="T6" fmla="*/ 10 w 10"/>
                <a:gd name="T7" fmla="*/ 9 h 20"/>
                <a:gd name="T8" fmla="*/ 8 w 10"/>
                <a:gd name="T9" fmla="*/ 0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20">
                  <a:moveTo>
                    <a:pt x="8" y="2"/>
                  </a:moveTo>
                  <a:lnTo>
                    <a:pt x="0" y="9"/>
                  </a:lnTo>
                  <a:lnTo>
                    <a:pt x="0" y="20"/>
                  </a:lnTo>
                  <a:lnTo>
                    <a:pt x="10" y="9"/>
                  </a:lnTo>
                  <a:lnTo>
                    <a:pt x="8" y="0"/>
                  </a:lnTo>
                </a:path>
              </a:pathLst>
            </a:custGeom>
            <a:noFill/>
            <a:ln w="6350">
              <a:solidFill>
                <a:srgbClr val="272525"/>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13" name="Freeform 311"/>
            <p:cNvSpPr>
              <a:spLocks/>
            </p:cNvSpPr>
            <p:nvPr/>
          </p:nvSpPr>
          <p:spPr bwMode="auto">
            <a:xfrm>
              <a:off x="2878" y="2823"/>
              <a:ext cx="39" cy="35"/>
            </a:xfrm>
            <a:custGeom>
              <a:avLst/>
              <a:gdLst>
                <a:gd name="T0" fmla="*/ 0 w 39"/>
                <a:gd name="T1" fmla="*/ 17 h 35"/>
                <a:gd name="T2" fmla="*/ 0 w 39"/>
                <a:gd name="T3" fmla="*/ 17 h 35"/>
                <a:gd name="T4" fmla="*/ 2 w 39"/>
                <a:gd name="T5" fmla="*/ 10 h 35"/>
                <a:gd name="T6" fmla="*/ 6 w 39"/>
                <a:gd name="T7" fmla="*/ 5 h 35"/>
                <a:gd name="T8" fmla="*/ 14 w 39"/>
                <a:gd name="T9" fmla="*/ 1 h 35"/>
                <a:gd name="T10" fmla="*/ 19 w 39"/>
                <a:gd name="T11" fmla="*/ 0 h 35"/>
                <a:gd name="T12" fmla="*/ 19 w 39"/>
                <a:gd name="T13" fmla="*/ 0 h 35"/>
                <a:gd name="T14" fmla="*/ 27 w 39"/>
                <a:gd name="T15" fmla="*/ 1 h 35"/>
                <a:gd name="T16" fmla="*/ 35 w 39"/>
                <a:gd name="T17" fmla="*/ 5 h 35"/>
                <a:gd name="T18" fmla="*/ 39 w 39"/>
                <a:gd name="T19" fmla="*/ 10 h 35"/>
                <a:gd name="T20" fmla="*/ 39 w 39"/>
                <a:gd name="T21" fmla="*/ 17 h 35"/>
                <a:gd name="T22" fmla="*/ 39 w 39"/>
                <a:gd name="T23" fmla="*/ 17 h 35"/>
                <a:gd name="T24" fmla="*/ 39 w 39"/>
                <a:gd name="T25" fmla="*/ 24 h 35"/>
                <a:gd name="T26" fmla="*/ 35 w 39"/>
                <a:gd name="T27" fmla="*/ 30 h 35"/>
                <a:gd name="T28" fmla="*/ 27 w 39"/>
                <a:gd name="T29" fmla="*/ 33 h 35"/>
                <a:gd name="T30" fmla="*/ 19 w 39"/>
                <a:gd name="T31" fmla="*/ 35 h 35"/>
                <a:gd name="T32" fmla="*/ 19 w 39"/>
                <a:gd name="T33" fmla="*/ 35 h 35"/>
                <a:gd name="T34" fmla="*/ 14 w 39"/>
                <a:gd name="T35" fmla="*/ 33 h 35"/>
                <a:gd name="T36" fmla="*/ 6 w 39"/>
                <a:gd name="T37" fmla="*/ 30 h 35"/>
                <a:gd name="T38" fmla="*/ 2 w 39"/>
                <a:gd name="T39" fmla="*/ 24 h 35"/>
                <a:gd name="T40" fmla="*/ 0 w 39"/>
                <a:gd name="T41" fmla="*/ 17 h 35"/>
                <a:gd name="T42" fmla="*/ 0 w 39"/>
                <a:gd name="T43" fmla="*/ 17 h 3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9" h="35">
                  <a:moveTo>
                    <a:pt x="0" y="17"/>
                  </a:moveTo>
                  <a:lnTo>
                    <a:pt x="0" y="17"/>
                  </a:lnTo>
                  <a:lnTo>
                    <a:pt x="2" y="10"/>
                  </a:lnTo>
                  <a:lnTo>
                    <a:pt x="6" y="5"/>
                  </a:lnTo>
                  <a:lnTo>
                    <a:pt x="14" y="1"/>
                  </a:lnTo>
                  <a:lnTo>
                    <a:pt x="19" y="0"/>
                  </a:lnTo>
                  <a:lnTo>
                    <a:pt x="27" y="1"/>
                  </a:lnTo>
                  <a:lnTo>
                    <a:pt x="35" y="5"/>
                  </a:lnTo>
                  <a:lnTo>
                    <a:pt x="39" y="10"/>
                  </a:lnTo>
                  <a:lnTo>
                    <a:pt x="39" y="17"/>
                  </a:lnTo>
                  <a:lnTo>
                    <a:pt x="39" y="24"/>
                  </a:lnTo>
                  <a:lnTo>
                    <a:pt x="35" y="30"/>
                  </a:lnTo>
                  <a:lnTo>
                    <a:pt x="27" y="33"/>
                  </a:lnTo>
                  <a:lnTo>
                    <a:pt x="19" y="35"/>
                  </a:lnTo>
                  <a:lnTo>
                    <a:pt x="14" y="33"/>
                  </a:lnTo>
                  <a:lnTo>
                    <a:pt x="6" y="30"/>
                  </a:lnTo>
                  <a:lnTo>
                    <a:pt x="2" y="24"/>
                  </a:lnTo>
                  <a:lnTo>
                    <a:pt x="0" y="17"/>
                  </a:lnTo>
                  <a:close/>
                </a:path>
              </a:pathLst>
            </a:custGeom>
            <a:solidFill>
              <a:srgbClr val="FFFFFF"/>
            </a:solidFill>
            <a:ln w="6350">
              <a:solidFill>
                <a:srgbClr val="272525"/>
              </a:solidFill>
              <a:prstDash val="solid"/>
              <a:round/>
              <a:headEnd/>
              <a:tailEnd/>
            </a:ln>
          </p:spPr>
          <p:txBody>
            <a:bodyPr/>
            <a:lstStyle/>
            <a:p>
              <a:endParaRPr lang="en-US"/>
            </a:p>
          </p:txBody>
        </p:sp>
        <p:sp>
          <p:nvSpPr>
            <p:cNvPr id="4414" name="Freeform 312"/>
            <p:cNvSpPr>
              <a:spLocks/>
            </p:cNvSpPr>
            <p:nvPr/>
          </p:nvSpPr>
          <p:spPr bwMode="auto">
            <a:xfrm>
              <a:off x="2294" y="2486"/>
              <a:ext cx="39" cy="35"/>
            </a:xfrm>
            <a:custGeom>
              <a:avLst/>
              <a:gdLst>
                <a:gd name="T0" fmla="*/ 0 w 39"/>
                <a:gd name="T1" fmla="*/ 17 h 35"/>
                <a:gd name="T2" fmla="*/ 0 w 39"/>
                <a:gd name="T3" fmla="*/ 17 h 35"/>
                <a:gd name="T4" fmla="*/ 2 w 39"/>
                <a:gd name="T5" fmla="*/ 10 h 35"/>
                <a:gd name="T6" fmla="*/ 6 w 39"/>
                <a:gd name="T7" fmla="*/ 5 h 35"/>
                <a:gd name="T8" fmla="*/ 14 w 39"/>
                <a:gd name="T9" fmla="*/ 1 h 35"/>
                <a:gd name="T10" fmla="*/ 19 w 39"/>
                <a:gd name="T11" fmla="*/ 0 h 35"/>
                <a:gd name="T12" fmla="*/ 19 w 39"/>
                <a:gd name="T13" fmla="*/ 0 h 35"/>
                <a:gd name="T14" fmla="*/ 27 w 39"/>
                <a:gd name="T15" fmla="*/ 1 h 35"/>
                <a:gd name="T16" fmla="*/ 35 w 39"/>
                <a:gd name="T17" fmla="*/ 5 h 35"/>
                <a:gd name="T18" fmla="*/ 39 w 39"/>
                <a:gd name="T19" fmla="*/ 10 h 35"/>
                <a:gd name="T20" fmla="*/ 39 w 39"/>
                <a:gd name="T21" fmla="*/ 17 h 35"/>
                <a:gd name="T22" fmla="*/ 39 w 39"/>
                <a:gd name="T23" fmla="*/ 17 h 35"/>
                <a:gd name="T24" fmla="*/ 39 w 39"/>
                <a:gd name="T25" fmla="*/ 24 h 35"/>
                <a:gd name="T26" fmla="*/ 35 w 39"/>
                <a:gd name="T27" fmla="*/ 30 h 35"/>
                <a:gd name="T28" fmla="*/ 27 w 39"/>
                <a:gd name="T29" fmla="*/ 33 h 35"/>
                <a:gd name="T30" fmla="*/ 19 w 39"/>
                <a:gd name="T31" fmla="*/ 35 h 35"/>
                <a:gd name="T32" fmla="*/ 19 w 39"/>
                <a:gd name="T33" fmla="*/ 35 h 35"/>
                <a:gd name="T34" fmla="*/ 14 w 39"/>
                <a:gd name="T35" fmla="*/ 33 h 35"/>
                <a:gd name="T36" fmla="*/ 6 w 39"/>
                <a:gd name="T37" fmla="*/ 30 h 35"/>
                <a:gd name="T38" fmla="*/ 2 w 39"/>
                <a:gd name="T39" fmla="*/ 24 h 35"/>
                <a:gd name="T40" fmla="*/ 0 w 39"/>
                <a:gd name="T41" fmla="*/ 17 h 35"/>
                <a:gd name="T42" fmla="*/ 0 w 39"/>
                <a:gd name="T43" fmla="*/ 17 h 3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9" h="35">
                  <a:moveTo>
                    <a:pt x="0" y="17"/>
                  </a:moveTo>
                  <a:lnTo>
                    <a:pt x="0" y="17"/>
                  </a:lnTo>
                  <a:lnTo>
                    <a:pt x="2" y="10"/>
                  </a:lnTo>
                  <a:lnTo>
                    <a:pt x="6" y="5"/>
                  </a:lnTo>
                  <a:lnTo>
                    <a:pt x="14" y="1"/>
                  </a:lnTo>
                  <a:lnTo>
                    <a:pt x="19" y="0"/>
                  </a:lnTo>
                  <a:lnTo>
                    <a:pt x="27" y="1"/>
                  </a:lnTo>
                  <a:lnTo>
                    <a:pt x="35" y="5"/>
                  </a:lnTo>
                  <a:lnTo>
                    <a:pt x="39" y="10"/>
                  </a:lnTo>
                  <a:lnTo>
                    <a:pt x="39" y="17"/>
                  </a:lnTo>
                  <a:lnTo>
                    <a:pt x="39" y="24"/>
                  </a:lnTo>
                  <a:lnTo>
                    <a:pt x="35" y="30"/>
                  </a:lnTo>
                  <a:lnTo>
                    <a:pt x="27" y="33"/>
                  </a:lnTo>
                  <a:lnTo>
                    <a:pt x="19" y="35"/>
                  </a:lnTo>
                  <a:lnTo>
                    <a:pt x="14" y="33"/>
                  </a:lnTo>
                  <a:lnTo>
                    <a:pt x="6" y="30"/>
                  </a:lnTo>
                  <a:lnTo>
                    <a:pt x="2" y="24"/>
                  </a:lnTo>
                  <a:lnTo>
                    <a:pt x="0" y="17"/>
                  </a:lnTo>
                  <a:close/>
                </a:path>
              </a:pathLst>
            </a:custGeom>
            <a:solidFill>
              <a:srgbClr val="FFFFFF"/>
            </a:solidFill>
            <a:ln w="6350">
              <a:solidFill>
                <a:srgbClr val="272525"/>
              </a:solidFill>
              <a:prstDash val="solid"/>
              <a:round/>
              <a:headEnd/>
              <a:tailEnd/>
            </a:ln>
          </p:spPr>
          <p:txBody>
            <a:bodyPr/>
            <a:lstStyle/>
            <a:p>
              <a:endParaRPr lang="en-US"/>
            </a:p>
          </p:txBody>
        </p:sp>
        <p:sp>
          <p:nvSpPr>
            <p:cNvPr id="4415" name="Freeform 313"/>
            <p:cNvSpPr>
              <a:spLocks/>
            </p:cNvSpPr>
            <p:nvPr/>
          </p:nvSpPr>
          <p:spPr bwMode="auto">
            <a:xfrm>
              <a:off x="1579" y="2606"/>
              <a:ext cx="54" cy="35"/>
            </a:xfrm>
            <a:custGeom>
              <a:avLst/>
              <a:gdLst>
                <a:gd name="T0" fmla="*/ 7 w 54"/>
                <a:gd name="T1" fmla="*/ 0 h 35"/>
                <a:gd name="T2" fmla="*/ 54 w 54"/>
                <a:gd name="T3" fmla="*/ 0 h 35"/>
                <a:gd name="T4" fmla="*/ 39 w 54"/>
                <a:gd name="T5" fmla="*/ 14 h 35"/>
                <a:gd name="T6" fmla="*/ 39 w 54"/>
                <a:gd name="T7" fmla="*/ 35 h 35"/>
                <a:gd name="T8" fmla="*/ 0 w 54"/>
                <a:gd name="T9" fmla="*/ 28 h 35"/>
                <a:gd name="T10" fmla="*/ 7 w 54"/>
                <a:gd name="T11" fmla="*/ 21 h 35"/>
                <a:gd name="T12" fmla="*/ 7 w 54"/>
                <a:gd name="T13" fmla="*/ 0 h 35"/>
                <a:gd name="T14" fmla="*/ 7 w 54"/>
                <a:gd name="T15" fmla="*/ 0 h 35"/>
                <a:gd name="T16" fmla="*/ 7 w 54"/>
                <a:gd name="T17" fmla="*/ 0 h 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4" h="35">
                  <a:moveTo>
                    <a:pt x="7" y="0"/>
                  </a:moveTo>
                  <a:lnTo>
                    <a:pt x="54" y="0"/>
                  </a:lnTo>
                  <a:lnTo>
                    <a:pt x="39" y="14"/>
                  </a:lnTo>
                  <a:lnTo>
                    <a:pt x="39" y="35"/>
                  </a:lnTo>
                  <a:lnTo>
                    <a:pt x="0" y="28"/>
                  </a:lnTo>
                  <a:lnTo>
                    <a:pt x="7" y="21"/>
                  </a:lnTo>
                  <a:lnTo>
                    <a:pt x="7" y="0"/>
                  </a:lnTo>
                  <a:close/>
                </a:path>
              </a:pathLst>
            </a:custGeom>
            <a:solidFill>
              <a:srgbClr val="FFFFFF"/>
            </a:solidFill>
            <a:ln w="6350">
              <a:solidFill>
                <a:srgbClr val="272525"/>
              </a:solidFill>
              <a:prstDash val="solid"/>
              <a:round/>
              <a:headEnd/>
              <a:tailEnd/>
            </a:ln>
          </p:spPr>
          <p:txBody>
            <a:bodyPr/>
            <a:lstStyle/>
            <a:p>
              <a:endParaRPr lang="en-US"/>
            </a:p>
          </p:txBody>
        </p:sp>
        <p:sp>
          <p:nvSpPr>
            <p:cNvPr id="4416" name="Freeform 314"/>
            <p:cNvSpPr>
              <a:spLocks/>
            </p:cNvSpPr>
            <p:nvPr/>
          </p:nvSpPr>
          <p:spPr bwMode="auto">
            <a:xfrm>
              <a:off x="1579" y="2606"/>
              <a:ext cx="54" cy="35"/>
            </a:xfrm>
            <a:custGeom>
              <a:avLst/>
              <a:gdLst>
                <a:gd name="T0" fmla="*/ 7 w 54"/>
                <a:gd name="T1" fmla="*/ 0 h 35"/>
                <a:gd name="T2" fmla="*/ 54 w 54"/>
                <a:gd name="T3" fmla="*/ 0 h 35"/>
                <a:gd name="T4" fmla="*/ 39 w 54"/>
                <a:gd name="T5" fmla="*/ 14 h 35"/>
                <a:gd name="T6" fmla="*/ 39 w 54"/>
                <a:gd name="T7" fmla="*/ 35 h 35"/>
                <a:gd name="T8" fmla="*/ 0 w 54"/>
                <a:gd name="T9" fmla="*/ 28 h 35"/>
                <a:gd name="T10" fmla="*/ 7 w 54"/>
                <a:gd name="T11" fmla="*/ 21 h 35"/>
                <a:gd name="T12" fmla="*/ 7 w 54"/>
                <a:gd name="T13" fmla="*/ 0 h 35"/>
                <a:gd name="T14" fmla="*/ 7 w 54"/>
                <a:gd name="T15" fmla="*/ 0 h 35"/>
                <a:gd name="T16" fmla="*/ 7 w 54"/>
                <a:gd name="T17" fmla="*/ 0 h 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4" h="35">
                  <a:moveTo>
                    <a:pt x="7" y="0"/>
                  </a:moveTo>
                  <a:lnTo>
                    <a:pt x="54" y="0"/>
                  </a:lnTo>
                  <a:lnTo>
                    <a:pt x="39" y="14"/>
                  </a:lnTo>
                  <a:lnTo>
                    <a:pt x="39" y="35"/>
                  </a:lnTo>
                  <a:lnTo>
                    <a:pt x="0" y="28"/>
                  </a:lnTo>
                  <a:lnTo>
                    <a:pt x="7" y="21"/>
                  </a:lnTo>
                  <a:lnTo>
                    <a:pt x="7" y="0"/>
                  </a:lnTo>
                  <a:close/>
                </a:path>
              </a:pathLst>
            </a:custGeom>
            <a:solidFill>
              <a:srgbClr val="ED1C24"/>
            </a:solidFill>
            <a:ln w="6350">
              <a:solidFill>
                <a:srgbClr val="272525"/>
              </a:solidFill>
              <a:prstDash val="solid"/>
              <a:round/>
              <a:headEnd/>
              <a:tailEnd/>
            </a:ln>
          </p:spPr>
          <p:txBody>
            <a:bodyPr/>
            <a:lstStyle/>
            <a:p>
              <a:endParaRPr lang="en-US"/>
            </a:p>
          </p:txBody>
        </p:sp>
        <p:sp>
          <p:nvSpPr>
            <p:cNvPr id="4417" name="Freeform 315" descr="Dark upward diagonal"/>
            <p:cNvSpPr>
              <a:spLocks/>
            </p:cNvSpPr>
            <p:nvPr/>
          </p:nvSpPr>
          <p:spPr bwMode="auto">
            <a:xfrm>
              <a:off x="2308" y="2496"/>
              <a:ext cx="11" cy="14"/>
            </a:xfrm>
            <a:custGeom>
              <a:avLst/>
              <a:gdLst>
                <a:gd name="T0" fmla="*/ 0 w 11"/>
                <a:gd name="T1" fmla="*/ 0 h 14"/>
                <a:gd name="T2" fmla="*/ 7 w 11"/>
                <a:gd name="T3" fmla="*/ 0 h 14"/>
                <a:gd name="T4" fmla="*/ 11 w 11"/>
                <a:gd name="T5" fmla="*/ 12 h 14"/>
                <a:gd name="T6" fmla="*/ 0 w 11"/>
                <a:gd name="T7" fmla="*/ 14 h 14"/>
                <a:gd name="T8" fmla="*/ 0 w 11"/>
                <a:gd name="T9" fmla="*/ 0 h 14"/>
                <a:gd name="T10" fmla="*/ 0 w 11"/>
                <a:gd name="T11" fmla="*/ 0 h 14"/>
                <a:gd name="T12" fmla="*/ 0 w 11"/>
                <a:gd name="T13" fmla="*/ 0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 h="14">
                  <a:moveTo>
                    <a:pt x="0" y="0"/>
                  </a:moveTo>
                  <a:lnTo>
                    <a:pt x="7" y="0"/>
                  </a:lnTo>
                  <a:lnTo>
                    <a:pt x="11" y="12"/>
                  </a:lnTo>
                  <a:lnTo>
                    <a:pt x="0" y="14"/>
                  </a:lnTo>
                  <a:lnTo>
                    <a:pt x="0" y="0"/>
                  </a:lnTo>
                  <a:close/>
                </a:path>
              </a:pathLst>
            </a:custGeom>
            <a:pattFill prst="dkUpDiag">
              <a:fgClr>
                <a:srgbClr val="ED1C24"/>
              </a:fgClr>
              <a:bgClr>
                <a:srgbClr val="FFFFFF"/>
              </a:bgClr>
            </a:pattFill>
            <a:ln w="6350" cap="flat" cmpd="sng">
              <a:solidFill>
                <a:srgbClr val="272525"/>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418" name="Freeform 316" descr="Dark upward diagonal"/>
            <p:cNvSpPr>
              <a:spLocks/>
            </p:cNvSpPr>
            <p:nvPr/>
          </p:nvSpPr>
          <p:spPr bwMode="auto">
            <a:xfrm>
              <a:off x="2892" y="2833"/>
              <a:ext cx="11" cy="14"/>
            </a:xfrm>
            <a:custGeom>
              <a:avLst/>
              <a:gdLst>
                <a:gd name="T0" fmla="*/ 0 w 11"/>
                <a:gd name="T1" fmla="*/ 0 h 14"/>
                <a:gd name="T2" fmla="*/ 7 w 11"/>
                <a:gd name="T3" fmla="*/ 0 h 14"/>
                <a:gd name="T4" fmla="*/ 11 w 11"/>
                <a:gd name="T5" fmla="*/ 12 h 14"/>
                <a:gd name="T6" fmla="*/ 0 w 11"/>
                <a:gd name="T7" fmla="*/ 14 h 14"/>
                <a:gd name="T8" fmla="*/ 0 w 11"/>
                <a:gd name="T9" fmla="*/ 0 h 14"/>
                <a:gd name="T10" fmla="*/ 0 w 11"/>
                <a:gd name="T11" fmla="*/ 0 h 14"/>
                <a:gd name="T12" fmla="*/ 0 w 11"/>
                <a:gd name="T13" fmla="*/ 0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 h="14">
                  <a:moveTo>
                    <a:pt x="0" y="0"/>
                  </a:moveTo>
                  <a:lnTo>
                    <a:pt x="7" y="0"/>
                  </a:lnTo>
                  <a:lnTo>
                    <a:pt x="11" y="12"/>
                  </a:lnTo>
                  <a:lnTo>
                    <a:pt x="0" y="14"/>
                  </a:lnTo>
                  <a:lnTo>
                    <a:pt x="0" y="0"/>
                  </a:lnTo>
                  <a:close/>
                </a:path>
              </a:pathLst>
            </a:custGeom>
            <a:pattFill prst="dkUpDiag">
              <a:fgClr>
                <a:srgbClr val="ED1C24"/>
              </a:fgClr>
              <a:bgClr>
                <a:srgbClr val="FFFFFF"/>
              </a:bgClr>
            </a:pattFill>
            <a:ln w="6350" cap="flat" cmpd="sng">
              <a:solidFill>
                <a:srgbClr val="272525"/>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419" name="Line 317"/>
            <p:cNvSpPr>
              <a:spLocks noChangeShapeType="1"/>
            </p:cNvSpPr>
            <p:nvPr/>
          </p:nvSpPr>
          <p:spPr bwMode="auto">
            <a:xfrm flipH="1">
              <a:off x="1592" y="2547"/>
              <a:ext cx="104" cy="0"/>
            </a:xfrm>
            <a:prstGeom prst="line">
              <a:avLst/>
            </a:prstGeom>
            <a:noFill/>
            <a:ln w="6350">
              <a:solidFill>
                <a:srgbClr val="27252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20" name="Line 318"/>
            <p:cNvSpPr>
              <a:spLocks noChangeShapeType="1"/>
            </p:cNvSpPr>
            <p:nvPr/>
          </p:nvSpPr>
          <p:spPr bwMode="auto">
            <a:xfrm flipH="1">
              <a:off x="1586" y="2510"/>
              <a:ext cx="114" cy="16"/>
            </a:xfrm>
            <a:prstGeom prst="line">
              <a:avLst/>
            </a:prstGeom>
            <a:noFill/>
            <a:ln w="6350">
              <a:solidFill>
                <a:srgbClr val="27252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21" name="Line 319"/>
            <p:cNvSpPr>
              <a:spLocks noChangeShapeType="1"/>
            </p:cNvSpPr>
            <p:nvPr/>
          </p:nvSpPr>
          <p:spPr bwMode="auto">
            <a:xfrm flipH="1">
              <a:off x="1579" y="2415"/>
              <a:ext cx="123" cy="62"/>
            </a:xfrm>
            <a:prstGeom prst="line">
              <a:avLst/>
            </a:prstGeom>
            <a:noFill/>
            <a:ln w="6350">
              <a:solidFill>
                <a:srgbClr val="27252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22" name="Line 320"/>
            <p:cNvSpPr>
              <a:spLocks noChangeShapeType="1"/>
            </p:cNvSpPr>
            <p:nvPr/>
          </p:nvSpPr>
          <p:spPr bwMode="auto">
            <a:xfrm flipH="1">
              <a:off x="1534" y="2291"/>
              <a:ext cx="68" cy="119"/>
            </a:xfrm>
            <a:prstGeom prst="line">
              <a:avLst/>
            </a:prstGeom>
            <a:noFill/>
            <a:ln w="6350">
              <a:solidFill>
                <a:srgbClr val="27252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23" name="Line 321"/>
            <p:cNvSpPr>
              <a:spLocks noChangeShapeType="1"/>
            </p:cNvSpPr>
            <p:nvPr/>
          </p:nvSpPr>
          <p:spPr bwMode="auto">
            <a:xfrm flipH="1">
              <a:off x="1473" y="2244"/>
              <a:ext cx="131" cy="164"/>
            </a:xfrm>
            <a:prstGeom prst="line">
              <a:avLst/>
            </a:prstGeom>
            <a:noFill/>
            <a:ln w="6350">
              <a:solidFill>
                <a:srgbClr val="27252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24" name="Line 322"/>
            <p:cNvSpPr>
              <a:spLocks noChangeShapeType="1"/>
            </p:cNvSpPr>
            <p:nvPr/>
          </p:nvSpPr>
          <p:spPr bwMode="auto">
            <a:xfrm flipH="1">
              <a:off x="1349" y="2198"/>
              <a:ext cx="253" cy="134"/>
            </a:xfrm>
            <a:prstGeom prst="line">
              <a:avLst/>
            </a:prstGeom>
            <a:noFill/>
            <a:ln w="6350">
              <a:solidFill>
                <a:srgbClr val="27252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25" name="Line 323"/>
            <p:cNvSpPr>
              <a:spLocks noChangeShapeType="1"/>
            </p:cNvSpPr>
            <p:nvPr/>
          </p:nvSpPr>
          <p:spPr bwMode="auto">
            <a:xfrm flipH="1" flipV="1">
              <a:off x="1588" y="2576"/>
              <a:ext cx="114" cy="15"/>
            </a:xfrm>
            <a:prstGeom prst="line">
              <a:avLst/>
            </a:prstGeom>
            <a:noFill/>
            <a:ln w="6350">
              <a:solidFill>
                <a:srgbClr val="27252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26" name="Freeform 324"/>
            <p:cNvSpPr>
              <a:spLocks/>
            </p:cNvSpPr>
            <p:nvPr/>
          </p:nvSpPr>
          <p:spPr bwMode="auto">
            <a:xfrm>
              <a:off x="1161" y="2350"/>
              <a:ext cx="39" cy="35"/>
            </a:xfrm>
            <a:custGeom>
              <a:avLst/>
              <a:gdLst>
                <a:gd name="T0" fmla="*/ 0 w 39"/>
                <a:gd name="T1" fmla="*/ 17 h 35"/>
                <a:gd name="T2" fmla="*/ 0 w 39"/>
                <a:gd name="T3" fmla="*/ 17 h 35"/>
                <a:gd name="T4" fmla="*/ 2 w 39"/>
                <a:gd name="T5" fmla="*/ 10 h 35"/>
                <a:gd name="T6" fmla="*/ 6 w 39"/>
                <a:gd name="T7" fmla="*/ 5 h 35"/>
                <a:gd name="T8" fmla="*/ 14 w 39"/>
                <a:gd name="T9" fmla="*/ 1 h 35"/>
                <a:gd name="T10" fmla="*/ 20 w 39"/>
                <a:gd name="T11" fmla="*/ 0 h 35"/>
                <a:gd name="T12" fmla="*/ 20 w 39"/>
                <a:gd name="T13" fmla="*/ 0 h 35"/>
                <a:gd name="T14" fmla="*/ 28 w 39"/>
                <a:gd name="T15" fmla="*/ 1 h 35"/>
                <a:gd name="T16" fmla="*/ 35 w 39"/>
                <a:gd name="T17" fmla="*/ 5 h 35"/>
                <a:gd name="T18" fmla="*/ 39 w 39"/>
                <a:gd name="T19" fmla="*/ 10 h 35"/>
                <a:gd name="T20" fmla="*/ 39 w 39"/>
                <a:gd name="T21" fmla="*/ 17 h 35"/>
                <a:gd name="T22" fmla="*/ 39 w 39"/>
                <a:gd name="T23" fmla="*/ 17 h 35"/>
                <a:gd name="T24" fmla="*/ 39 w 39"/>
                <a:gd name="T25" fmla="*/ 24 h 35"/>
                <a:gd name="T26" fmla="*/ 35 w 39"/>
                <a:gd name="T27" fmla="*/ 30 h 35"/>
                <a:gd name="T28" fmla="*/ 28 w 39"/>
                <a:gd name="T29" fmla="*/ 33 h 35"/>
                <a:gd name="T30" fmla="*/ 20 w 39"/>
                <a:gd name="T31" fmla="*/ 35 h 35"/>
                <a:gd name="T32" fmla="*/ 20 w 39"/>
                <a:gd name="T33" fmla="*/ 35 h 35"/>
                <a:gd name="T34" fmla="*/ 14 w 39"/>
                <a:gd name="T35" fmla="*/ 33 h 35"/>
                <a:gd name="T36" fmla="*/ 6 w 39"/>
                <a:gd name="T37" fmla="*/ 30 h 35"/>
                <a:gd name="T38" fmla="*/ 2 w 39"/>
                <a:gd name="T39" fmla="*/ 24 h 35"/>
                <a:gd name="T40" fmla="*/ 0 w 39"/>
                <a:gd name="T41" fmla="*/ 17 h 35"/>
                <a:gd name="T42" fmla="*/ 0 w 39"/>
                <a:gd name="T43" fmla="*/ 17 h 3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9" h="35">
                  <a:moveTo>
                    <a:pt x="0" y="17"/>
                  </a:moveTo>
                  <a:lnTo>
                    <a:pt x="0" y="17"/>
                  </a:lnTo>
                  <a:lnTo>
                    <a:pt x="2" y="10"/>
                  </a:lnTo>
                  <a:lnTo>
                    <a:pt x="6" y="5"/>
                  </a:lnTo>
                  <a:lnTo>
                    <a:pt x="14" y="1"/>
                  </a:lnTo>
                  <a:lnTo>
                    <a:pt x="20" y="0"/>
                  </a:lnTo>
                  <a:lnTo>
                    <a:pt x="28" y="1"/>
                  </a:lnTo>
                  <a:lnTo>
                    <a:pt x="35" y="5"/>
                  </a:lnTo>
                  <a:lnTo>
                    <a:pt x="39" y="10"/>
                  </a:lnTo>
                  <a:lnTo>
                    <a:pt x="39" y="17"/>
                  </a:lnTo>
                  <a:lnTo>
                    <a:pt x="39" y="24"/>
                  </a:lnTo>
                  <a:lnTo>
                    <a:pt x="35" y="30"/>
                  </a:lnTo>
                  <a:lnTo>
                    <a:pt x="28" y="33"/>
                  </a:lnTo>
                  <a:lnTo>
                    <a:pt x="20" y="35"/>
                  </a:lnTo>
                  <a:lnTo>
                    <a:pt x="14" y="33"/>
                  </a:lnTo>
                  <a:lnTo>
                    <a:pt x="6" y="30"/>
                  </a:lnTo>
                  <a:lnTo>
                    <a:pt x="2" y="24"/>
                  </a:lnTo>
                  <a:lnTo>
                    <a:pt x="0" y="17"/>
                  </a:lnTo>
                  <a:close/>
                </a:path>
              </a:pathLst>
            </a:custGeom>
            <a:solidFill>
              <a:srgbClr val="ED1C24"/>
            </a:solidFill>
            <a:ln w="6350">
              <a:solidFill>
                <a:srgbClr val="272525"/>
              </a:solidFill>
              <a:prstDash val="solid"/>
              <a:round/>
              <a:headEnd/>
              <a:tailEnd/>
            </a:ln>
          </p:spPr>
          <p:txBody>
            <a:bodyPr/>
            <a:lstStyle/>
            <a:p>
              <a:endParaRPr lang="en-US"/>
            </a:p>
          </p:txBody>
        </p:sp>
        <p:sp>
          <p:nvSpPr>
            <p:cNvPr id="4427" name="Freeform 325"/>
            <p:cNvSpPr>
              <a:spLocks/>
            </p:cNvSpPr>
            <p:nvPr/>
          </p:nvSpPr>
          <p:spPr bwMode="auto">
            <a:xfrm>
              <a:off x="1702" y="2574"/>
              <a:ext cx="39" cy="35"/>
            </a:xfrm>
            <a:custGeom>
              <a:avLst/>
              <a:gdLst>
                <a:gd name="T0" fmla="*/ 0 w 39"/>
                <a:gd name="T1" fmla="*/ 17 h 35"/>
                <a:gd name="T2" fmla="*/ 0 w 39"/>
                <a:gd name="T3" fmla="*/ 17 h 35"/>
                <a:gd name="T4" fmla="*/ 2 w 39"/>
                <a:gd name="T5" fmla="*/ 10 h 35"/>
                <a:gd name="T6" fmla="*/ 6 w 39"/>
                <a:gd name="T7" fmla="*/ 5 h 35"/>
                <a:gd name="T8" fmla="*/ 14 w 39"/>
                <a:gd name="T9" fmla="*/ 2 h 35"/>
                <a:gd name="T10" fmla="*/ 20 w 39"/>
                <a:gd name="T11" fmla="*/ 0 h 35"/>
                <a:gd name="T12" fmla="*/ 20 w 39"/>
                <a:gd name="T13" fmla="*/ 0 h 35"/>
                <a:gd name="T14" fmla="*/ 27 w 39"/>
                <a:gd name="T15" fmla="*/ 2 h 35"/>
                <a:gd name="T16" fmla="*/ 35 w 39"/>
                <a:gd name="T17" fmla="*/ 5 h 35"/>
                <a:gd name="T18" fmla="*/ 39 w 39"/>
                <a:gd name="T19" fmla="*/ 10 h 35"/>
                <a:gd name="T20" fmla="*/ 39 w 39"/>
                <a:gd name="T21" fmla="*/ 17 h 35"/>
                <a:gd name="T22" fmla="*/ 39 w 39"/>
                <a:gd name="T23" fmla="*/ 17 h 35"/>
                <a:gd name="T24" fmla="*/ 39 w 39"/>
                <a:gd name="T25" fmla="*/ 24 h 35"/>
                <a:gd name="T26" fmla="*/ 35 w 39"/>
                <a:gd name="T27" fmla="*/ 30 h 35"/>
                <a:gd name="T28" fmla="*/ 27 w 39"/>
                <a:gd name="T29" fmla="*/ 33 h 35"/>
                <a:gd name="T30" fmla="*/ 20 w 39"/>
                <a:gd name="T31" fmla="*/ 35 h 35"/>
                <a:gd name="T32" fmla="*/ 20 w 39"/>
                <a:gd name="T33" fmla="*/ 35 h 35"/>
                <a:gd name="T34" fmla="*/ 14 w 39"/>
                <a:gd name="T35" fmla="*/ 33 h 35"/>
                <a:gd name="T36" fmla="*/ 6 w 39"/>
                <a:gd name="T37" fmla="*/ 30 h 35"/>
                <a:gd name="T38" fmla="*/ 2 w 39"/>
                <a:gd name="T39" fmla="*/ 24 h 35"/>
                <a:gd name="T40" fmla="*/ 0 w 39"/>
                <a:gd name="T41" fmla="*/ 17 h 35"/>
                <a:gd name="T42" fmla="*/ 0 w 39"/>
                <a:gd name="T43" fmla="*/ 17 h 3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9" h="35">
                  <a:moveTo>
                    <a:pt x="0" y="17"/>
                  </a:moveTo>
                  <a:lnTo>
                    <a:pt x="0" y="17"/>
                  </a:lnTo>
                  <a:lnTo>
                    <a:pt x="2" y="10"/>
                  </a:lnTo>
                  <a:lnTo>
                    <a:pt x="6" y="5"/>
                  </a:lnTo>
                  <a:lnTo>
                    <a:pt x="14" y="2"/>
                  </a:lnTo>
                  <a:lnTo>
                    <a:pt x="20" y="0"/>
                  </a:lnTo>
                  <a:lnTo>
                    <a:pt x="27" y="2"/>
                  </a:lnTo>
                  <a:lnTo>
                    <a:pt x="35" y="5"/>
                  </a:lnTo>
                  <a:lnTo>
                    <a:pt x="39" y="10"/>
                  </a:lnTo>
                  <a:lnTo>
                    <a:pt x="39" y="17"/>
                  </a:lnTo>
                  <a:lnTo>
                    <a:pt x="39" y="24"/>
                  </a:lnTo>
                  <a:lnTo>
                    <a:pt x="35" y="30"/>
                  </a:lnTo>
                  <a:lnTo>
                    <a:pt x="27" y="33"/>
                  </a:lnTo>
                  <a:lnTo>
                    <a:pt x="20" y="35"/>
                  </a:lnTo>
                  <a:lnTo>
                    <a:pt x="14" y="33"/>
                  </a:lnTo>
                  <a:lnTo>
                    <a:pt x="6" y="30"/>
                  </a:lnTo>
                  <a:lnTo>
                    <a:pt x="2" y="24"/>
                  </a:lnTo>
                  <a:lnTo>
                    <a:pt x="0" y="17"/>
                  </a:lnTo>
                  <a:close/>
                </a:path>
              </a:pathLst>
            </a:custGeom>
            <a:solidFill>
              <a:srgbClr val="ED1C24"/>
            </a:solidFill>
            <a:ln w="6350">
              <a:solidFill>
                <a:srgbClr val="272525"/>
              </a:solidFill>
              <a:prstDash val="solid"/>
              <a:round/>
              <a:headEnd/>
              <a:tailEnd/>
            </a:ln>
          </p:spPr>
          <p:txBody>
            <a:bodyPr/>
            <a:lstStyle/>
            <a:p>
              <a:endParaRPr lang="en-US"/>
            </a:p>
          </p:txBody>
        </p:sp>
        <p:sp>
          <p:nvSpPr>
            <p:cNvPr id="4428" name="Freeform 326"/>
            <p:cNvSpPr>
              <a:spLocks/>
            </p:cNvSpPr>
            <p:nvPr/>
          </p:nvSpPr>
          <p:spPr bwMode="auto">
            <a:xfrm>
              <a:off x="1573" y="2572"/>
              <a:ext cx="11" cy="14"/>
            </a:xfrm>
            <a:custGeom>
              <a:avLst/>
              <a:gdLst>
                <a:gd name="T0" fmla="*/ 8 w 11"/>
                <a:gd name="T1" fmla="*/ 0 h 14"/>
                <a:gd name="T2" fmla="*/ 11 w 11"/>
                <a:gd name="T3" fmla="*/ 12 h 14"/>
                <a:gd name="T4" fmla="*/ 0 w 11"/>
                <a:gd name="T5" fmla="*/ 14 h 14"/>
                <a:gd name="T6" fmla="*/ 0 w 11"/>
                <a:gd name="T7" fmla="*/ 0 h 14"/>
                <a:gd name="T8" fmla="*/ 8 w 11"/>
                <a:gd name="T9" fmla="*/ 0 h 14"/>
                <a:gd name="T10" fmla="*/ 8 w 11"/>
                <a:gd name="T11" fmla="*/ 0 h 1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 h="14">
                  <a:moveTo>
                    <a:pt x="8" y="0"/>
                  </a:moveTo>
                  <a:lnTo>
                    <a:pt x="11" y="12"/>
                  </a:lnTo>
                  <a:lnTo>
                    <a:pt x="0" y="14"/>
                  </a:lnTo>
                  <a:lnTo>
                    <a:pt x="0" y="0"/>
                  </a:lnTo>
                  <a:lnTo>
                    <a:pt x="8" y="0"/>
                  </a:lnTo>
                  <a:close/>
                </a:path>
              </a:pathLst>
            </a:custGeom>
            <a:solidFill>
              <a:srgbClr val="ED1C24"/>
            </a:solidFill>
            <a:ln w="6350">
              <a:solidFill>
                <a:srgbClr val="272525"/>
              </a:solidFill>
              <a:prstDash val="solid"/>
              <a:round/>
              <a:headEnd/>
              <a:tailEnd/>
            </a:ln>
          </p:spPr>
          <p:txBody>
            <a:bodyPr/>
            <a:lstStyle/>
            <a:p>
              <a:endParaRPr lang="en-US"/>
            </a:p>
          </p:txBody>
        </p:sp>
        <p:sp>
          <p:nvSpPr>
            <p:cNvPr id="4429" name="Freeform 327"/>
            <p:cNvSpPr>
              <a:spLocks/>
            </p:cNvSpPr>
            <p:nvPr/>
          </p:nvSpPr>
          <p:spPr bwMode="auto">
            <a:xfrm>
              <a:off x="1577" y="2542"/>
              <a:ext cx="11" cy="14"/>
            </a:xfrm>
            <a:custGeom>
              <a:avLst/>
              <a:gdLst>
                <a:gd name="T0" fmla="*/ 7 w 11"/>
                <a:gd name="T1" fmla="*/ 0 h 14"/>
                <a:gd name="T2" fmla="*/ 11 w 11"/>
                <a:gd name="T3" fmla="*/ 12 h 14"/>
                <a:gd name="T4" fmla="*/ 0 w 11"/>
                <a:gd name="T5" fmla="*/ 14 h 14"/>
                <a:gd name="T6" fmla="*/ 0 w 11"/>
                <a:gd name="T7" fmla="*/ 0 h 14"/>
                <a:gd name="T8" fmla="*/ 7 w 11"/>
                <a:gd name="T9" fmla="*/ 0 h 14"/>
                <a:gd name="T10" fmla="*/ 7 w 11"/>
                <a:gd name="T11" fmla="*/ 0 h 1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 h="14">
                  <a:moveTo>
                    <a:pt x="7" y="0"/>
                  </a:moveTo>
                  <a:lnTo>
                    <a:pt x="11" y="12"/>
                  </a:lnTo>
                  <a:lnTo>
                    <a:pt x="0" y="14"/>
                  </a:lnTo>
                  <a:lnTo>
                    <a:pt x="0" y="0"/>
                  </a:lnTo>
                  <a:lnTo>
                    <a:pt x="7" y="0"/>
                  </a:lnTo>
                  <a:close/>
                </a:path>
              </a:pathLst>
            </a:custGeom>
            <a:solidFill>
              <a:srgbClr val="ED1C24"/>
            </a:solidFill>
            <a:ln w="6350">
              <a:solidFill>
                <a:srgbClr val="272525"/>
              </a:solidFill>
              <a:prstDash val="solid"/>
              <a:round/>
              <a:headEnd/>
              <a:tailEnd/>
            </a:ln>
          </p:spPr>
          <p:txBody>
            <a:bodyPr/>
            <a:lstStyle/>
            <a:p>
              <a:endParaRPr lang="en-US"/>
            </a:p>
          </p:txBody>
        </p:sp>
        <p:sp>
          <p:nvSpPr>
            <p:cNvPr id="4430" name="Freeform 328"/>
            <p:cNvSpPr>
              <a:spLocks/>
            </p:cNvSpPr>
            <p:nvPr/>
          </p:nvSpPr>
          <p:spPr bwMode="auto">
            <a:xfrm>
              <a:off x="1700" y="2530"/>
              <a:ext cx="39" cy="35"/>
            </a:xfrm>
            <a:custGeom>
              <a:avLst/>
              <a:gdLst>
                <a:gd name="T0" fmla="*/ 0 w 39"/>
                <a:gd name="T1" fmla="*/ 17 h 35"/>
                <a:gd name="T2" fmla="*/ 0 w 39"/>
                <a:gd name="T3" fmla="*/ 17 h 35"/>
                <a:gd name="T4" fmla="*/ 2 w 39"/>
                <a:gd name="T5" fmla="*/ 10 h 35"/>
                <a:gd name="T6" fmla="*/ 6 w 39"/>
                <a:gd name="T7" fmla="*/ 5 h 35"/>
                <a:gd name="T8" fmla="*/ 14 w 39"/>
                <a:gd name="T9" fmla="*/ 1 h 35"/>
                <a:gd name="T10" fmla="*/ 20 w 39"/>
                <a:gd name="T11" fmla="*/ 0 h 35"/>
                <a:gd name="T12" fmla="*/ 20 w 39"/>
                <a:gd name="T13" fmla="*/ 0 h 35"/>
                <a:gd name="T14" fmla="*/ 28 w 39"/>
                <a:gd name="T15" fmla="*/ 1 h 35"/>
                <a:gd name="T16" fmla="*/ 35 w 39"/>
                <a:gd name="T17" fmla="*/ 5 h 35"/>
                <a:gd name="T18" fmla="*/ 39 w 39"/>
                <a:gd name="T19" fmla="*/ 10 h 35"/>
                <a:gd name="T20" fmla="*/ 39 w 39"/>
                <a:gd name="T21" fmla="*/ 17 h 35"/>
                <a:gd name="T22" fmla="*/ 39 w 39"/>
                <a:gd name="T23" fmla="*/ 17 h 35"/>
                <a:gd name="T24" fmla="*/ 39 w 39"/>
                <a:gd name="T25" fmla="*/ 24 h 35"/>
                <a:gd name="T26" fmla="*/ 35 w 39"/>
                <a:gd name="T27" fmla="*/ 30 h 35"/>
                <a:gd name="T28" fmla="*/ 28 w 39"/>
                <a:gd name="T29" fmla="*/ 33 h 35"/>
                <a:gd name="T30" fmla="*/ 20 w 39"/>
                <a:gd name="T31" fmla="*/ 35 h 35"/>
                <a:gd name="T32" fmla="*/ 20 w 39"/>
                <a:gd name="T33" fmla="*/ 35 h 35"/>
                <a:gd name="T34" fmla="*/ 14 w 39"/>
                <a:gd name="T35" fmla="*/ 33 h 35"/>
                <a:gd name="T36" fmla="*/ 6 w 39"/>
                <a:gd name="T37" fmla="*/ 30 h 35"/>
                <a:gd name="T38" fmla="*/ 2 w 39"/>
                <a:gd name="T39" fmla="*/ 24 h 35"/>
                <a:gd name="T40" fmla="*/ 0 w 39"/>
                <a:gd name="T41" fmla="*/ 17 h 35"/>
                <a:gd name="T42" fmla="*/ 0 w 39"/>
                <a:gd name="T43" fmla="*/ 17 h 3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9" h="35">
                  <a:moveTo>
                    <a:pt x="0" y="17"/>
                  </a:moveTo>
                  <a:lnTo>
                    <a:pt x="0" y="17"/>
                  </a:lnTo>
                  <a:lnTo>
                    <a:pt x="2" y="10"/>
                  </a:lnTo>
                  <a:lnTo>
                    <a:pt x="6" y="5"/>
                  </a:lnTo>
                  <a:lnTo>
                    <a:pt x="14" y="1"/>
                  </a:lnTo>
                  <a:lnTo>
                    <a:pt x="20" y="0"/>
                  </a:lnTo>
                  <a:lnTo>
                    <a:pt x="28" y="1"/>
                  </a:lnTo>
                  <a:lnTo>
                    <a:pt x="35" y="5"/>
                  </a:lnTo>
                  <a:lnTo>
                    <a:pt x="39" y="10"/>
                  </a:lnTo>
                  <a:lnTo>
                    <a:pt x="39" y="17"/>
                  </a:lnTo>
                  <a:lnTo>
                    <a:pt x="39" y="24"/>
                  </a:lnTo>
                  <a:lnTo>
                    <a:pt x="35" y="30"/>
                  </a:lnTo>
                  <a:lnTo>
                    <a:pt x="28" y="33"/>
                  </a:lnTo>
                  <a:lnTo>
                    <a:pt x="20" y="35"/>
                  </a:lnTo>
                  <a:lnTo>
                    <a:pt x="14" y="33"/>
                  </a:lnTo>
                  <a:lnTo>
                    <a:pt x="6" y="30"/>
                  </a:lnTo>
                  <a:lnTo>
                    <a:pt x="2" y="24"/>
                  </a:lnTo>
                  <a:lnTo>
                    <a:pt x="0" y="17"/>
                  </a:lnTo>
                  <a:close/>
                </a:path>
              </a:pathLst>
            </a:custGeom>
            <a:solidFill>
              <a:srgbClr val="ED1C24"/>
            </a:solidFill>
            <a:ln w="6350">
              <a:solidFill>
                <a:srgbClr val="272525"/>
              </a:solidFill>
              <a:prstDash val="solid"/>
              <a:round/>
              <a:headEnd/>
              <a:tailEnd/>
            </a:ln>
          </p:spPr>
          <p:txBody>
            <a:bodyPr/>
            <a:lstStyle/>
            <a:p>
              <a:endParaRPr lang="en-US"/>
            </a:p>
          </p:txBody>
        </p:sp>
        <p:sp>
          <p:nvSpPr>
            <p:cNvPr id="4431" name="Freeform 329"/>
            <p:cNvSpPr>
              <a:spLocks/>
            </p:cNvSpPr>
            <p:nvPr/>
          </p:nvSpPr>
          <p:spPr bwMode="auto">
            <a:xfrm>
              <a:off x="1571" y="2521"/>
              <a:ext cx="12" cy="14"/>
            </a:xfrm>
            <a:custGeom>
              <a:avLst/>
              <a:gdLst>
                <a:gd name="T0" fmla="*/ 8 w 12"/>
                <a:gd name="T1" fmla="*/ 0 h 14"/>
                <a:gd name="T2" fmla="*/ 12 w 12"/>
                <a:gd name="T3" fmla="*/ 12 h 14"/>
                <a:gd name="T4" fmla="*/ 0 w 12"/>
                <a:gd name="T5" fmla="*/ 14 h 14"/>
                <a:gd name="T6" fmla="*/ 0 w 12"/>
                <a:gd name="T7" fmla="*/ 0 h 14"/>
                <a:gd name="T8" fmla="*/ 8 w 12"/>
                <a:gd name="T9" fmla="*/ 0 h 14"/>
                <a:gd name="T10" fmla="*/ 8 w 12"/>
                <a:gd name="T11" fmla="*/ 0 h 1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14">
                  <a:moveTo>
                    <a:pt x="8" y="0"/>
                  </a:moveTo>
                  <a:lnTo>
                    <a:pt x="12" y="12"/>
                  </a:lnTo>
                  <a:lnTo>
                    <a:pt x="0" y="14"/>
                  </a:lnTo>
                  <a:lnTo>
                    <a:pt x="0" y="0"/>
                  </a:lnTo>
                  <a:lnTo>
                    <a:pt x="8" y="0"/>
                  </a:lnTo>
                  <a:close/>
                </a:path>
              </a:pathLst>
            </a:custGeom>
            <a:solidFill>
              <a:srgbClr val="ED1C24"/>
            </a:solidFill>
            <a:ln w="6350">
              <a:solidFill>
                <a:srgbClr val="272525"/>
              </a:solidFill>
              <a:prstDash val="solid"/>
              <a:round/>
              <a:headEnd/>
              <a:tailEnd/>
            </a:ln>
          </p:spPr>
          <p:txBody>
            <a:bodyPr/>
            <a:lstStyle/>
            <a:p>
              <a:endParaRPr lang="en-US"/>
            </a:p>
          </p:txBody>
        </p:sp>
        <p:sp>
          <p:nvSpPr>
            <p:cNvPr id="4432" name="Freeform 330"/>
            <p:cNvSpPr>
              <a:spLocks/>
            </p:cNvSpPr>
            <p:nvPr/>
          </p:nvSpPr>
          <p:spPr bwMode="auto">
            <a:xfrm>
              <a:off x="1700" y="2484"/>
              <a:ext cx="39" cy="35"/>
            </a:xfrm>
            <a:custGeom>
              <a:avLst/>
              <a:gdLst>
                <a:gd name="T0" fmla="*/ 0 w 39"/>
                <a:gd name="T1" fmla="*/ 17 h 35"/>
                <a:gd name="T2" fmla="*/ 0 w 39"/>
                <a:gd name="T3" fmla="*/ 17 h 35"/>
                <a:gd name="T4" fmla="*/ 2 w 39"/>
                <a:gd name="T5" fmla="*/ 10 h 35"/>
                <a:gd name="T6" fmla="*/ 6 w 39"/>
                <a:gd name="T7" fmla="*/ 5 h 35"/>
                <a:gd name="T8" fmla="*/ 14 w 39"/>
                <a:gd name="T9" fmla="*/ 2 h 35"/>
                <a:gd name="T10" fmla="*/ 20 w 39"/>
                <a:gd name="T11" fmla="*/ 0 h 35"/>
                <a:gd name="T12" fmla="*/ 20 w 39"/>
                <a:gd name="T13" fmla="*/ 0 h 35"/>
                <a:gd name="T14" fmla="*/ 28 w 39"/>
                <a:gd name="T15" fmla="*/ 2 h 35"/>
                <a:gd name="T16" fmla="*/ 35 w 39"/>
                <a:gd name="T17" fmla="*/ 5 h 35"/>
                <a:gd name="T18" fmla="*/ 39 w 39"/>
                <a:gd name="T19" fmla="*/ 10 h 35"/>
                <a:gd name="T20" fmla="*/ 39 w 39"/>
                <a:gd name="T21" fmla="*/ 17 h 35"/>
                <a:gd name="T22" fmla="*/ 39 w 39"/>
                <a:gd name="T23" fmla="*/ 17 h 35"/>
                <a:gd name="T24" fmla="*/ 39 w 39"/>
                <a:gd name="T25" fmla="*/ 24 h 35"/>
                <a:gd name="T26" fmla="*/ 35 w 39"/>
                <a:gd name="T27" fmla="*/ 30 h 35"/>
                <a:gd name="T28" fmla="*/ 28 w 39"/>
                <a:gd name="T29" fmla="*/ 33 h 35"/>
                <a:gd name="T30" fmla="*/ 20 w 39"/>
                <a:gd name="T31" fmla="*/ 35 h 35"/>
                <a:gd name="T32" fmla="*/ 20 w 39"/>
                <a:gd name="T33" fmla="*/ 35 h 35"/>
                <a:gd name="T34" fmla="*/ 14 w 39"/>
                <a:gd name="T35" fmla="*/ 33 h 35"/>
                <a:gd name="T36" fmla="*/ 6 w 39"/>
                <a:gd name="T37" fmla="*/ 30 h 35"/>
                <a:gd name="T38" fmla="*/ 2 w 39"/>
                <a:gd name="T39" fmla="*/ 24 h 35"/>
                <a:gd name="T40" fmla="*/ 0 w 39"/>
                <a:gd name="T41" fmla="*/ 17 h 35"/>
                <a:gd name="T42" fmla="*/ 0 w 39"/>
                <a:gd name="T43" fmla="*/ 17 h 3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9" h="35">
                  <a:moveTo>
                    <a:pt x="0" y="17"/>
                  </a:moveTo>
                  <a:lnTo>
                    <a:pt x="0" y="17"/>
                  </a:lnTo>
                  <a:lnTo>
                    <a:pt x="2" y="10"/>
                  </a:lnTo>
                  <a:lnTo>
                    <a:pt x="6" y="5"/>
                  </a:lnTo>
                  <a:lnTo>
                    <a:pt x="14" y="2"/>
                  </a:lnTo>
                  <a:lnTo>
                    <a:pt x="20" y="0"/>
                  </a:lnTo>
                  <a:lnTo>
                    <a:pt x="28" y="2"/>
                  </a:lnTo>
                  <a:lnTo>
                    <a:pt x="35" y="5"/>
                  </a:lnTo>
                  <a:lnTo>
                    <a:pt x="39" y="10"/>
                  </a:lnTo>
                  <a:lnTo>
                    <a:pt x="39" y="17"/>
                  </a:lnTo>
                  <a:lnTo>
                    <a:pt x="39" y="24"/>
                  </a:lnTo>
                  <a:lnTo>
                    <a:pt x="35" y="30"/>
                  </a:lnTo>
                  <a:lnTo>
                    <a:pt x="28" y="33"/>
                  </a:lnTo>
                  <a:lnTo>
                    <a:pt x="20" y="35"/>
                  </a:lnTo>
                  <a:lnTo>
                    <a:pt x="14" y="33"/>
                  </a:lnTo>
                  <a:lnTo>
                    <a:pt x="6" y="30"/>
                  </a:lnTo>
                  <a:lnTo>
                    <a:pt x="2" y="24"/>
                  </a:lnTo>
                  <a:lnTo>
                    <a:pt x="0" y="17"/>
                  </a:lnTo>
                  <a:close/>
                </a:path>
              </a:pathLst>
            </a:custGeom>
            <a:solidFill>
              <a:srgbClr val="ED1C24"/>
            </a:solidFill>
            <a:ln w="6350">
              <a:solidFill>
                <a:srgbClr val="272525"/>
              </a:solidFill>
              <a:prstDash val="solid"/>
              <a:round/>
              <a:headEnd/>
              <a:tailEnd/>
            </a:ln>
          </p:spPr>
          <p:txBody>
            <a:bodyPr/>
            <a:lstStyle/>
            <a:p>
              <a:endParaRPr lang="en-US"/>
            </a:p>
          </p:txBody>
        </p:sp>
        <p:sp>
          <p:nvSpPr>
            <p:cNvPr id="4433" name="Line 331"/>
            <p:cNvSpPr>
              <a:spLocks noChangeShapeType="1"/>
            </p:cNvSpPr>
            <p:nvPr/>
          </p:nvSpPr>
          <p:spPr bwMode="auto">
            <a:xfrm flipH="1">
              <a:off x="1588" y="2464"/>
              <a:ext cx="116" cy="34"/>
            </a:xfrm>
            <a:prstGeom prst="line">
              <a:avLst/>
            </a:prstGeom>
            <a:noFill/>
            <a:ln w="6350">
              <a:solidFill>
                <a:srgbClr val="27252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34" name="Freeform 332"/>
            <p:cNvSpPr>
              <a:spLocks/>
            </p:cNvSpPr>
            <p:nvPr/>
          </p:nvSpPr>
          <p:spPr bwMode="auto">
            <a:xfrm>
              <a:off x="1563" y="2464"/>
              <a:ext cx="16" cy="22"/>
            </a:xfrm>
            <a:custGeom>
              <a:avLst/>
              <a:gdLst>
                <a:gd name="T0" fmla="*/ 16 w 16"/>
                <a:gd name="T1" fmla="*/ 14 h 22"/>
                <a:gd name="T2" fmla="*/ 0 w 16"/>
                <a:gd name="T3" fmla="*/ 22 h 22"/>
                <a:gd name="T4" fmla="*/ 0 w 16"/>
                <a:gd name="T5" fmla="*/ 0 h 22"/>
                <a:gd name="T6" fmla="*/ 16 w 16"/>
                <a:gd name="T7" fmla="*/ 14 h 22"/>
                <a:gd name="T8" fmla="*/ 16 w 16"/>
                <a:gd name="T9" fmla="*/ 14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22">
                  <a:moveTo>
                    <a:pt x="16" y="14"/>
                  </a:moveTo>
                  <a:lnTo>
                    <a:pt x="0" y="22"/>
                  </a:lnTo>
                  <a:lnTo>
                    <a:pt x="0" y="0"/>
                  </a:lnTo>
                  <a:lnTo>
                    <a:pt x="16" y="14"/>
                  </a:lnTo>
                  <a:close/>
                </a:path>
              </a:pathLst>
            </a:custGeom>
            <a:solidFill>
              <a:srgbClr val="ED1C24"/>
            </a:solidFill>
            <a:ln w="6350">
              <a:solidFill>
                <a:srgbClr val="272525"/>
              </a:solidFill>
              <a:prstDash val="solid"/>
              <a:round/>
              <a:headEnd/>
              <a:tailEnd/>
            </a:ln>
          </p:spPr>
          <p:txBody>
            <a:bodyPr/>
            <a:lstStyle/>
            <a:p>
              <a:endParaRPr lang="en-US"/>
            </a:p>
          </p:txBody>
        </p:sp>
        <p:sp>
          <p:nvSpPr>
            <p:cNvPr id="4435" name="Freeform 333"/>
            <p:cNvSpPr>
              <a:spLocks/>
            </p:cNvSpPr>
            <p:nvPr/>
          </p:nvSpPr>
          <p:spPr bwMode="auto">
            <a:xfrm>
              <a:off x="1700" y="2390"/>
              <a:ext cx="39" cy="36"/>
            </a:xfrm>
            <a:custGeom>
              <a:avLst/>
              <a:gdLst>
                <a:gd name="T0" fmla="*/ 0 w 39"/>
                <a:gd name="T1" fmla="*/ 18 h 36"/>
                <a:gd name="T2" fmla="*/ 0 w 39"/>
                <a:gd name="T3" fmla="*/ 18 h 36"/>
                <a:gd name="T4" fmla="*/ 2 w 39"/>
                <a:gd name="T5" fmla="*/ 11 h 36"/>
                <a:gd name="T6" fmla="*/ 6 w 39"/>
                <a:gd name="T7" fmla="*/ 6 h 36"/>
                <a:gd name="T8" fmla="*/ 14 w 39"/>
                <a:gd name="T9" fmla="*/ 2 h 36"/>
                <a:gd name="T10" fmla="*/ 20 w 39"/>
                <a:gd name="T11" fmla="*/ 0 h 36"/>
                <a:gd name="T12" fmla="*/ 20 w 39"/>
                <a:gd name="T13" fmla="*/ 0 h 36"/>
                <a:gd name="T14" fmla="*/ 28 w 39"/>
                <a:gd name="T15" fmla="*/ 2 h 36"/>
                <a:gd name="T16" fmla="*/ 35 w 39"/>
                <a:gd name="T17" fmla="*/ 6 h 36"/>
                <a:gd name="T18" fmla="*/ 39 w 39"/>
                <a:gd name="T19" fmla="*/ 11 h 36"/>
                <a:gd name="T20" fmla="*/ 39 w 39"/>
                <a:gd name="T21" fmla="*/ 18 h 36"/>
                <a:gd name="T22" fmla="*/ 39 w 39"/>
                <a:gd name="T23" fmla="*/ 18 h 36"/>
                <a:gd name="T24" fmla="*/ 39 w 39"/>
                <a:gd name="T25" fmla="*/ 25 h 36"/>
                <a:gd name="T26" fmla="*/ 35 w 39"/>
                <a:gd name="T27" fmla="*/ 30 h 36"/>
                <a:gd name="T28" fmla="*/ 28 w 39"/>
                <a:gd name="T29" fmla="*/ 34 h 36"/>
                <a:gd name="T30" fmla="*/ 20 w 39"/>
                <a:gd name="T31" fmla="*/ 36 h 36"/>
                <a:gd name="T32" fmla="*/ 20 w 39"/>
                <a:gd name="T33" fmla="*/ 36 h 36"/>
                <a:gd name="T34" fmla="*/ 14 w 39"/>
                <a:gd name="T35" fmla="*/ 34 h 36"/>
                <a:gd name="T36" fmla="*/ 6 w 39"/>
                <a:gd name="T37" fmla="*/ 30 h 36"/>
                <a:gd name="T38" fmla="*/ 2 w 39"/>
                <a:gd name="T39" fmla="*/ 25 h 36"/>
                <a:gd name="T40" fmla="*/ 0 w 39"/>
                <a:gd name="T41" fmla="*/ 18 h 36"/>
                <a:gd name="T42" fmla="*/ 0 w 39"/>
                <a:gd name="T43" fmla="*/ 18 h 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9" h="36">
                  <a:moveTo>
                    <a:pt x="0" y="18"/>
                  </a:moveTo>
                  <a:lnTo>
                    <a:pt x="0" y="18"/>
                  </a:lnTo>
                  <a:lnTo>
                    <a:pt x="2" y="11"/>
                  </a:lnTo>
                  <a:lnTo>
                    <a:pt x="6" y="6"/>
                  </a:lnTo>
                  <a:lnTo>
                    <a:pt x="14" y="2"/>
                  </a:lnTo>
                  <a:lnTo>
                    <a:pt x="20" y="0"/>
                  </a:lnTo>
                  <a:lnTo>
                    <a:pt x="28" y="2"/>
                  </a:lnTo>
                  <a:lnTo>
                    <a:pt x="35" y="6"/>
                  </a:lnTo>
                  <a:lnTo>
                    <a:pt x="39" y="11"/>
                  </a:lnTo>
                  <a:lnTo>
                    <a:pt x="39" y="18"/>
                  </a:lnTo>
                  <a:lnTo>
                    <a:pt x="39" y="25"/>
                  </a:lnTo>
                  <a:lnTo>
                    <a:pt x="35" y="30"/>
                  </a:lnTo>
                  <a:lnTo>
                    <a:pt x="28" y="34"/>
                  </a:lnTo>
                  <a:lnTo>
                    <a:pt x="20" y="36"/>
                  </a:lnTo>
                  <a:lnTo>
                    <a:pt x="14" y="34"/>
                  </a:lnTo>
                  <a:lnTo>
                    <a:pt x="6" y="30"/>
                  </a:lnTo>
                  <a:lnTo>
                    <a:pt x="2" y="25"/>
                  </a:lnTo>
                  <a:lnTo>
                    <a:pt x="0" y="18"/>
                  </a:lnTo>
                  <a:close/>
                </a:path>
              </a:pathLst>
            </a:custGeom>
            <a:solidFill>
              <a:srgbClr val="ED1C24"/>
            </a:solidFill>
            <a:ln w="6350">
              <a:solidFill>
                <a:srgbClr val="272525"/>
              </a:solidFill>
              <a:prstDash val="solid"/>
              <a:round/>
              <a:headEnd/>
              <a:tailEnd/>
            </a:ln>
          </p:spPr>
          <p:txBody>
            <a:bodyPr/>
            <a:lstStyle/>
            <a:p>
              <a:endParaRPr lang="en-US"/>
            </a:p>
          </p:txBody>
        </p:sp>
        <p:sp>
          <p:nvSpPr>
            <p:cNvPr id="4436" name="Line 334"/>
            <p:cNvSpPr>
              <a:spLocks noChangeShapeType="1"/>
            </p:cNvSpPr>
            <p:nvPr/>
          </p:nvSpPr>
          <p:spPr bwMode="auto">
            <a:xfrm flipH="1">
              <a:off x="1590" y="2374"/>
              <a:ext cx="114" cy="74"/>
            </a:xfrm>
            <a:prstGeom prst="line">
              <a:avLst/>
            </a:prstGeom>
            <a:noFill/>
            <a:ln w="6350">
              <a:solidFill>
                <a:srgbClr val="27252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37" name="Line 335"/>
            <p:cNvSpPr>
              <a:spLocks noChangeShapeType="1"/>
            </p:cNvSpPr>
            <p:nvPr/>
          </p:nvSpPr>
          <p:spPr bwMode="auto">
            <a:xfrm flipH="1">
              <a:off x="1571" y="2328"/>
              <a:ext cx="129" cy="99"/>
            </a:xfrm>
            <a:prstGeom prst="line">
              <a:avLst/>
            </a:prstGeom>
            <a:noFill/>
            <a:ln w="6350">
              <a:solidFill>
                <a:srgbClr val="27252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38" name="Freeform 336"/>
            <p:cNvSpPr>
              <a:spLocks/>
            </p:cNvSpPr>
            <p:nvPr/>
          </p:nvSpPr>
          <p:spPr bwMode="auto">
            <a:xfrm>
              <a:off x="1579" y="2447"/>
              <a:ext cx="11" cy="14"/>
            </a:xfrm>
            <a:custGeom>
              <a:avLst/>
              <a:gdLst>
                <a:gd name="T0" fmla="*/ 7 w 11"/>
                <a:gd name="T1" fmla="*/ 0 h 14"/>
                <a:gd name="T2" fmla="*/ 11 w 11"/>
                <a:gd name="T3" fmla="*/ 12 h 14"/>
                <a:gd name="T4" fmla="*/ 0 w 11"/>
                <a:gd name="T5" fmla="*/ 14 h 14"/>
                <a:gd name="T6" fmla="*/ 0 w 11"/>
                <a:gd name="T7" fmla="*/ 0 h 14"/>
                <a:gd name="T8" fmla="*/ 7 w 11"/>
                <a:gd name="T9" fmla="*/ 0 h 14"/>
                <a:gd name="T10" fmla="*/ 7 w 11"/>
                <a:gd name="T11" fmla="*/ 0 h 1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 h="14">
                  <a:moveTo>
                    <a:pt x="7" y="0"/>
                  </a:moveTo>
                  <a:lnTo>
                    <a:pt x="11" y="12"/>
                  </a:lnTo>
                  <a:lnTo>
                    <a:pt x="0" y="14"/>
                  </a:lnTo>
                  <a:lnTo>
                    <a:pt x="0" y="0"/>
                  </a:lnTo>
                  <a:lnTo>
                    <a:pt x="7" y="0"/>
                  </a:lnTo>
                  <a:close/>
                </a:path>
              </a:pathLst>
            </a:custGeom>
            <a:solidFill>
              <a:srgbClr val="ED1C24"/>
            </a:solidFill>
            <a:ln w="6350">
              <a:solidFill>
                <a:srgbClr val="272525"/>
              </a:solidFill>
              <a:prstDash val="solid"/>
              <a:round/>
              <a:headEnd/>
              <a:tailEnd/>
            </a:ln>
          </p:spPr>
          <p:txBody>
            <a:bodyPr/>
            <a:lstStyle/>
            <a:p>
              <a:endParaRPr lang="en-US"/>
            </a:p>
          </p:txBody>
        </p:sp>
        <p:sp>
          <p:nvSpPr>
            <p:cNvPr id="4439" name="Freeform 337"/>
            <p:cNvSpPr>
              <a:spLocks/>
            </p:cNvSpPr>
            <p:nvPr/>
          </p:nvSpPr>
          <p:spPr bwMode="auto">
            <a:xfrm>
              <a:off x="1700" y="2346"/>
              <a:ext cx="39" cy="35"/>
            </a:xfrm>
            <a:custGeom>
              <a:avLst/>
              <a:gdLst>
                <a:gd name="T0" fmla="*/ 0 w 39"/>
                <a:gd name="T1" fmla="*/ 18 h 35"/>
                <a:gd name="T2" fmla="*/ 0 w 39"/>
                <a:gd name="T3" fmla="*/ 18 h 35"/>
                <a:gd name="T4" fmla="*/ 2 w 39"/>
                <a:gd name="T5" fmla="*/ 11 h 35"/>
                <a:gd name="T6" fmla="*/ 6 w 39"/>
                <a:gd name="T7" fmla="*/ 5 h 35"/>
                <a:gd name="T8" fmla="*/ 14 w 39"/>
                <a:gd name="T9" fmla="*/ 2 h 35"/>
                <a:gd name="T10" fmla="*/ 20 w 39"/>
                <a:gd name="T11" fmla="*/ 0 h 35"/>
                <a:gd name="T12" fmla="*/ 20 w 39"/>
                <a:gd name="T13" fmla="*/ 0 h 35"/>
                <a:gd name="T14" fmla="*/ 28 w 39"/>
                <a:gd name="T15" fmla="*/ 2 h 35"/>
                <a:gd name="T16" fmla="*/ 35 w 39"/>
                <a:gd name="T17" fmla="*/ 5 h 35"/>
                <a:gd name="T18" fmla="*/ 39 w 39"/>
                <a:gd name="T19" fmla="*/ 11 h 35"/>
                <a:gd name="T20" fmla="*/ 39 w 39"/>
                <a:gd name="T21" fmla="*/ 18 h 35"/>
                <a:gd name="T22" fmla="*/ 39 w 39"/>
                <a:gd name="T23" fmla="*/ 18 h 35"/>
                <a:gd name="T24" fmla="*/ 39 w 39"/>
                <a:gd name="T25" fmla="*/ 25 h 35"/>
                <a:gd name="T26" fmla="*/ 35 w 39"/>
                <a:gd name="T27" fmla="*/ 30 h 35"/>
                <a:gd name="T28" fmla="*/ 28 w 39"/>
                <a:gd name="T29" fmla="*/ 34 h 35"/>
                <a:gd name="T30" fmla="*/ 20 w 39"/>
                <a:gd name="T31" fmla="*/ 35 h 35"/>
                <a:gd name="T32" fmla="*/ 20 w 39"/>
                <a:gd name="T33" fmla="*/ 35 h 35"/>
                <a:gd name="T34" fmla="*/ 14 w 39"/>
                <a:gd name="T35" fmla="*/ 34 h 35"/>
                <a:gd name="T36" fmla="*/ 6 w 39"/>
                <a:gd name="T37" fmla="*/ 30 h 35"/>
                <a:gd name="T38" fmla="*/ 2 w 39"/>
                <a:gd name="T39" fmla="*/ 25 h 35"/>
                <a:gd name="T40" fmla="*/ 0 w 39"/>
                <a:gd name="T41" fmla="*/ 18 h 35"/>
                <a:gd name="T42" fmla="*/ 0 w 39"/>
                <a:gd name="T43" fmla="*/ 18 h 3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9" h="35">
                  <a:moveTo>
                    <a:pt x="0" y="18"/>
                  </a:moveTo>
                  <a:lnTo>
                    <a:pt x="0" y="18"/>
                  </a:lnTo>
                  <a:lnTo>
                    <a:pt x="2" y="11"/>
                  </a:lnTo>
                  <a:lnTo>
                    <a:pt x="6" y="5"/>
                  </a:lnTo>
                  <a:lnTo>
                    <a:pt x="14" y="2"/>
                  </a:lnTo>
                  <a:lnTo>
                    <a:pt x="20" y="0"/>
                  </a:lnTo>
                  <a:lnTo>
                    <a:pt x="28" y="2"/>
                  </a:lnTo>
                  <a:lnTo>
                    <a:pt x="35" y="5"/>
                  </a:lnTo>
                  <a:lnTo>
                    <a:pt x="39" y="11"/>
                  </a:lnTo>
                  <a:lnTo>
                    <a:pt x="39" y="18"/>
                  </a:lnTo>
                  <a:lnTo>
                    <a:pt x="39" y="25"/>
                  </a:lnTo>
                  <a:lnTo>
                    <a:pt x="35" y="30"/>
                  </a:lnTo>
                  <a:lnTo>
                    <a:pt x="28" y="34"/>
                  </a:lnTo>
                  <a:lnTo>
                    <a:pt x="20" y="35"/>
                  </a:lnTo>
                  <a:lnTo>
                    <a:pt x="14" y="34"/>
                  </a:lnTo>
                  <a:lnTo>
                    <a:pt x="6" y="30"/>
                  </a:lnTo>
                  <a:lnTo>
                    <a:pt x="2" y="25"/>
                  </a:lnTo>
                  <a:lnTo>
                    <a:pt x="0" y="18"/>
                  </a:lnTo>
                  <a:close/>
                </a:path>
              </a:pathLst>
            </a:custGeom>
            <a:solidFill>
              <a:srgbClr val="ED1C24"/>
            </a:solidFill>
            <a:ln w="6350">
              <a:solidFill>
                <a:srgbClr val="272525"/>
              </a:solidFill>
              <a:prstDash val="solid"/>
              <a:round/>
              <a:headEnd/>
              <a:tailEnd/>
            </a:ln>
          </p:spPr>
          <p:txBody>
            <a:bodyPr/>
            <a:lstStyle/>
            <a:p>
              <a:endParaRPr lang="en-US"/>
            </a:p>
          </p:txBody>
        </p:sp>
        <p:sp>
          <p:nvSpPr>
            <p:cNvPr id="4440" name="Freeform 338"/>
            <p:cNvSpPr>
              <a:spLocks/>
            </p:cNvSpPr>
            <p:nvPr/>
          </p:nvSpPr>
          <p:spPr bwMode="auto">
            <a:xfrm>
              <a:off x="1575" y="2493"/>
              <a:ext cx="11" cy="14"/>
            </a:xfrm>
            <a:custGeom>
              <a:avLst/>
              <a:gdLst>
                <a:gd name="T0" fmla="*/ 8 w 11"/>
                <a:gd name="T1" fmla="*/ 0 h 14"/>
                <a:gd name="T2" fmla="*/ 11 w 11"/>
                <a:gd name="T3" fmla="*/ 12 h 14"/>
                <a:gd name="T4" fmla="*/ 0 w 11"/>
                <a:gd name="T5" fmla="*/ 14 h 14"/>
                <a:gd name="T6" fmla="*/ 0 w 11"/>
                <a:gd name="T7" fmla="*/ 0 h 14"/>
                <a:gd name="T8" fmla="*/ 8 w 11"/>
                <a:gd name="T9" fmla="*/ 0 h 14"/>
                <a:gd name="T10" fmla="*/ 8 w 11"/>
                <a:gd name="T11" fmla="*/ 0 h 1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 h="14">
                  <a:moveTo>
                    <a:pt x="8" y="0"/>
                  </a:moveTo>
                  <a:lnTo>
                    <a:pt x="11" y="12"/>
                  </a:lnTo>
                  <a:lnTo>
                    <a:pt x="0" y="14"/>
                  </a:lnTo>
                  <a:lnTo>
                    <a:pt x="0" y="0"/>
                  </a:lnTo>
                  <a:lnTo>
                    <a:pt x="8" y="0"/>
                  </a:lnTo>
                  <a:close/>
                </a:path>
              </a:pathLst>
            </a:custGeom>
            <a:solidFill>
              <a:srgbClr val="ED1C24"/>
            </a:solidFill>
            <a:ln w="6350">
              <a:solidFill>
                <a:srgbClr val="272525"/>
              </a:solidFill>
              <a:prstDash val="solid"/>
              <a:round/>
              <a:headEnd/>
              <a:tailEnd/>
            </a:ln>
          </p:spPr>
          <p:txBody>
            <a:bodyPr/>
            <a:lstStyle/>
            <a:p>
              <a:endParaRPr lang="en-US"/>
            </a:p>
          </p:txBody>
        </p:sp>
        <p:sp>
          <p:nvSpPr>
            <p:cNvPr id="4441" name="Freeform 339"/>
            <p:cNvSpPr>
              <a:spLocks/>
            </p:cNvSpPr>
            <p:nvPr/>
          </p:nvSpPr>
          <p:spPr bwMode="auto">
            <a:xfrm>
              <a:off x="1700" y="2436"/>
              <a:ext cx="39" cy="35"/>
            </a:xfrm>
            <a:custGeom>
              <a:avLst/>
              <a:gdLst>
                <a:gd name="T0" fmla="*/ 0 w 39"/>
                <a:gd name="T1" fmla="*/ 18 h 35"/>
                <a:gd name="T2" fmla="*/ 0 w 39"/>
                <a:gd name="T3" fmla="*/ 18 h 35"/>
                <a:gd name="T4" fmla="*/ 2 w 39"/>
                <a:gd name="T5" fmla="*/ 11 h 35"/>
                <a:gd name="T6" fmla="*/ 6 w 39"/>
                <a:gd name="T7" fmla="*/ 5 h 35"/>
                <a:gd name="T8" fmla="*/ 14 w 39"/>
                <a:gd name="T9" fmla="*/ 2 h 35"/>
                <a:gd name="T10" fmla="*/ 20 w 39"/>
                <a:gd name="T11" fmla="*/ 0 h 35"/>
                <a:gd name="T12" fmla="*/ 20 w 39"/>
                <a:gd name="T13" fmla="*/ 0 h 35"/>
                <a:gd name="T14" fmla="*/ 28 w 39"/>
                <a:gd name="T15" fmla="*/ 2 h 35"/>
                <a:gd name="T16" fmla="*/ 35 w 39"/>
                <a:gd name="T17" fmla="*/ 5 h 35"/>
                <a:gd name="T18" fmla="*/ 39 w 39"/>
                <a:gd name="T19" fmla="*/ 11 h 35"/>
                <a:gd name="T20" fmla="*/ 39 w 39"/>
                <a:gd name="T21" fmla="*/ 18 h 35"/>
                <a:gd name="T22" fmla="*/ 39 w 39"/>
                <a:gd name="T23" fmla="*/ 18 h 35"/>
                <a:gd name="T24" fmla="*/ 39 w 39"/>
                <a:gd name="T25" fmla="*/ 25 h 35"/>
                <a:gd name="T26" fmla="*/ 35 w 39"/>
                <a:gd name="T27" fmla="*/ 30 h 35"/>
                <a:gd name="T28" fmla="*/ 28 w 39"/>
                <a:gd name="T29" fmla="*/ 34 h 35"/>
                <a:gd name="T30" fmla="*/ 20 w 39"/>
                <a:gd name="T31" fmla="*/ 35 h 35"/>
                <a:gd name="T32" fmla="*/ 20 w 39"/>
                <a:gd name="T33" fmla="*/ 35 h 35"/>
                <a:gd name="T34" fmla="*/ 14 w 39"/>
                <a:gd name="T35" fmla="*/ 34 h 35"/>
                <a:gd name="T36" fmla="*/ 6 w 39"/>
                <a:gd name="T37" fmla="*/ 30 h 35"/>
                <a:gd name="T38" fmla="*/ 2 w 39"/>
                <a:gd name="T39" fmla="*/ 25 h 35"/>
                <a:gd name="T40" fmla="*/ 0 w 39"/>
                <a:gd name="T41" fmla="*/ 18 h 35"/>
                <a:gd name="T42" fmla="*/ 0 w 39"/>
                <a:gd name="T43" fmla="*/ 18 h 3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9" h="35">
                  <a:moveTo>
                    <a:pt x="0" y="18"/>
                  </a:moveTo>
                  <a:lnTo>
                    <a:pt x="0" y="18"/>
                  </a:lnTo>
                  <a:lnTo>
                    <a:pt x="2" y="11"/>
                  </a:lnTo>
                  <a:lnTo>
                    <a:pt x="6" y="5"/>
                  </a:lnTo>
                  <a:lnTo>
                    <a:pt x="14" y="2"/>
                  </a:lnTo>
                  <a:lnTo>
                    <a:pt x="20" y="0"/>
                  </a:lnTo>
                  <a:lnTo>
                    <a:pt x="28" y="2"/>
                  </a:lnTo>
                  <a:lnTo>
                    <a:pt x="35" y="5"/>
                  </a:lnTo>
                  <a:lnTo>
                    <a:pt x="39" y="11"/>
                  </a:lnTo>
                  <a:lnTo>
                    <a:pt x="39" y="18"/>
                  </a:lnTo>
                  <a:lnTo>
                    <a:pt x="39" y="25"/>
                  </a:lnTo>
                  <a:lnTo>
                    <a:pt x="35" y="30"/>
                  </a:lnTo>
                  <a:lnTo>
                    <a:pt x="28" y="34"/>
                  </a:lnTo>
                  <a:lnTo>
                    <a:pt x="20" y="35"/>
                  </a:lnTo>
                  <a:lnTo>
                    <a:pt x="14" y="34"/>
                  </a:lnTo>
                  <a:lnTo>
                    <a:pt x="6" y="30"/>
                  </a:lnTo>
                  <a:lnTo>
                    <a:pt x="2" y="25"/>
                  </a:lnTo>
                  <a:lnTo>
                    <a:pt x="0" y="18"/>
                  </a:lnTo>
                  <a:close/>
                </a:path>
              </a:pathLst>
            </a:custGeom>
            <a:solidFill>
              <a:srgbClr val="ED1C24"/>
            </a:solidFill>
            <a:ln w="6350">
              <a:solidFill>
                <a:srgbClr val="272525"/>
              </a:solidFill>
              <a:prstDash val="solid"/>
              <a:round/>
              <a:headEnd/>
              <a:tailEnd/>
            </a:ln>
          </p:spPr>
          <p:txBody>
            <a:bodyPr/>
            <a:lstStyle/>
            <a:p>
              <a:endParaRPr lang="en-US"/>
            </a:p>
          </p:txBody>
        </p:sp>
        <p:sp>
          <p:nvSpPr>
            <p:cNvPr id="4442" name="Freeform 340"/>
            <p:cNvSpPr>
              <a:spLocks/>
            </p:cNvSpPr>
            <p:nvPr/>
          </p:nvSpPr>
          <p:spPr bwMode="auto">
            <a:xfrm>
              <a:off x="1555" y="2429"/>
              <a:ext cx="16" cy="7"/>
            </a:xfrm>
            <a:custGeom>
              <a:avLst/>
              <a:gdLst>
                <a:gd name="T0" fmla="*/ 0 w 16"/>
                <a:gd name="T1" fmla="*/ 7 h 7"/>
                <a:gd name="T2" fmla="*/ 8 w 16"/>
                <a:gd name="T3" fmla="*/ 7 h 7"/>
                <a:gd name="T4" fmla="*/ 16 w 16"/>
                <a:gd name="T5" fmla="*/ 0 h 7"/>
                <a:gd name="T6" fmla="*/ 0 w 16"/>
                <a:gd name="T7" fmla="*/ 0 h 7"/>
                <a:gd name="T8" fmla="*/ 0 w 16"/>
                <a:gd name="T9" fmla="*/ 7 h 7"/>
                <a:gd name="T10" fmla="*/ 0 w 16"/>
                <a:gd name="T11" fmla="*/ 7 h 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 h="7">
                  <a:moveTo>
                    <a:pt x="0" y="7"/>
                  </a:moveTo>
                  <a:lnTo>
                    <a:pt x="8" y="7"/>
                  </a:lnTo>
                  <a:lnTo>
                    <a:pt x="16" y="0"/>
                  </a:lnTo>
                  <a:lnTo>
                    <a:pt x="0" y="0"/>
                  </a:lnTo>
                  <a:lnTo>
                    <a:pt x="0" y="7"/>
                  </a:lnTo>
                  <a:close/>
                </a:path>
              </a:pathLst>
            </a:custGeom>
            <a:solidFill>
              <a:srgbClr val="ED1C24"/>
            </a:solidFill>
            <a:ln w="6350">
              <a:solidFill>
                <a:srgbClr val="272525"/>
              </a:solidFill>
              <a:prstDash val="solid"/>
              <a:round/>
              <a:headEnd/>
              <a:tailEnd/>
            </a:ln>
          </p:spPr>
          <p:txBody>
            <a:bodyPr/>
            <a:lstStyle/>
            <a:p>
              <a:endParaRPr lang="en-US"/>
            </a:p>
          </p:txBody>
        </p:sp>
        <p:sp>
          <p:nvSpPr>
            <p:cNvPr id="4443" name="Freeform 341"/>
            <p:cNvSpPr>
              <a:spLocks/>
            </p:cNvSpPr>
            <p:nvPr/>
          </p:nvSpPr>
          <p:spPr bwMode="auto">
            <a:xfrm>
              <a:off x="1700" y="2300"/>
              <a:ext cx="39" cy="36"/>
            </a:xfrm>
            <a:custGeom>
              <a:avLst/>
              <a:gdLst>
                <a:gd name="T0" fmla="*/ 0 w 39"/>
                <a:gd name="T1" fmla="*/ 18 h 36"/>
                <a:gd name="T2" fmla="*/ 0 w 39"/>
                <a:gd name="T3" fmla="*/ 18 h 36"/>
                <a:gd name="T4" fmla="*/ 2 w 39"/>
                <a:gd name="T5" fmla="*/ 11 h 36"/>
                <a:gd name="T6" fmla="*/ 6 w 39"/>
                <a:gd name="T7" fmla="*/ 6 h 36"/>
                <a:gd name="T8" fmla="*/ 14 w 39"/>
                <a:gd name="T9" fmla="*/ 2 h 36"/>
                <a:gd name="T10" fmla="*/ 20 w 39"/>
                <a:gd name="T11" fmla="*/ 0 h 36"/>
                <a:gd name="T12" fmla="*/ 20 w 39"/>
                <a:gd name="T13" fmla="*/ 0 h 36"/>
                <a:gd name="T14" fmla="*/ 28 w 39"/>
                <a:gd name="T15" fmla="*/ 2 h 36"/>
                <a:gd name="T16" fmla="*/ 35 w 39"/>
                <a:gd name="T17" fmla="*/ 6 h 36"/>
                <a:gd name="T18" fmla="*/ 39 w 39"/>
                <a:gd name="T19" fmla="*/ 11 h 36"/>
                <a:gd name="T20" fmla="*/ 39 w 39"/>
                <a:gd name="T21" fmla="*/ 18 h 36"/>
                <a:gd name="T22" fmla="*/ 39 w 39"/>
                <a:gd name="T23" fmla="*/ 18 h 36"/>
                <a:gd name="T24" fmla="*/ 39 w 39"/>
                <a:gd name="T25" fmla="*/ 25 h 36"/>
                <a:gd name="T26" fmla="*/ 35 w 39"/>
                <a:gd name="T27" fmla="*/ 30 h 36"/>
                <a:gd name="T28" fmla="*/ 28 w 39"/>
                <a:gd name="T29" fmla="*/ 34 h 36"/>
                <a:gd name="T30" fmla="*/ 20 w 39"/>
                <a:gd name="T31" fmla="*/ 36 h 36"/>
                <a:gd name="T32" fmla="*/ 20 w 39"/>
                <a:gd name="T33" fmla="*/ 36 h 36"/>
                <a:gd name="T34" fmla="*/ 14 w 39"/>
                <a:gd name="T35" fmla="*/ 34 h 36"/>
                <a:gd name="T36" fmla="*/ 6 w 39"/>
                <a:gd name="T37" fmla="*/ 30 h 36"/>
                <a:gd name="T38" fmla="*/ 2 w 39"/>
                <a:gd name="T39" fmla="*/ 25 h 36"/>
                <a:gd name="T40" fmla="*/ 0 w 39"/>
                <a:gd name="T41" fmla="*/ 18 h 36"/>
                <a:gd name="T42" fmla="*/ 0 w 39"/>
                <a:gd name="T43" fmla="*/ 18 h 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9" h="36">
                  <a:moveTo>
                    <a:pt x="0" y="18"/>
                  </a:moveTo>
                  <a:lnTo>
                    <a:pt x="0" y="18"/>
                  </a:lnTo>
                  <a:lnTo>
                    <a:pt x="2" y="11"/>
                  </a:lnTo>
                  <a:lnTo>
                    <a:pt x="6" y="6"/>
                  </a:lnTo>
                  <a:lnTo>
                    <a:pt x="14" y="2"/>
                  </a:lnTo>
                  <a:lnTo>
                    <a:pt x="20" y="0"/>
                  </a:lnTo>
                  <a:lnTo>
                    <a:pt x="28" y="2"/>
                  </a:lnTo>
                  <a:lnTo>
                    <a:pt x="35" y="6"/>
                  </a:lnTo>
                  <a:lnTo>
                    <a:pt x="39" y="11"/>
                  </a:lnTo>
                  <a:lnTo>
                    <a:pt x="39" y="18"/>
                  </a:lnTo>
                  <a:lnTo>
                    <a:pt x="39" y="25"/>
                  </a:lnTo>
                  <a:lnTo>
                    <a:pt x="35" y="30"/>
                  </a:lnTo>
                  <a:lnTo>
                    <a:pt x="28" y="34"/>
                  </a:lnTo>
                  <a:lnTo>
                    <a:pt x="20" y="36"/>
                  </a:lnTo>
                  <a:lnTo>
                    <a:pt x="14" y="34"/>
                  </a:lnTo>
                  <a:lnTo>
                    <a:pt x="6" y="30"/>
                  </a:lnTo>
                  <a:lnTo>
                    <a:pt x="2" y="25"/>
                  </a:lnTo>
                  <a:lnTo>
                    <a:pt x="0" y="18"/>
                  </a:lnTo>
                  <a:close/>
                </a:path>
              </a:pathLst>
            </a:custGeom>
            <a:solidFill>
              <a:srgbClr val="ED1C24"/>
            </a:solidFill>
            <a:ln w="6350">
              <a:solidFill>
                <a:srgbClr val="272525"/>
              </a:solidFill>
              <a:prstDash val="solid"/>
              <a:round/>
              <a:headEnd/>
              <a:tailEnd/>
            </a:ln>
          </p:spPr>
          <p:txBody>
            <a:bodyPr/>
            <a:lstStyle/>
            <a:p>
              <a:endParaRPr lang="en-US"/>
            </a:p>
          </p:txBody>
        </p:sp>
        <p:sp>
          <p:nvSpPr>
            <p:cNvPr id="4444" name="Freeform 342"/>
            <p:cNvSpPr>
              <a:spLocks/>
            </p:cNvSpPr>
            <p:nvPr/>
          </p:nvSpPr>
          <p:spPr bwMode="auto">
            <a:xfrm>
              <a:off x="1508" y="2408"/>
              <a:ext cx="39" cy="14"/>
            </a:xfrm>
            <a:custGeom>
              <a:avLst/>
              <a:gdLst>
                <a:gd name="T0" fmla="*/ 39 w 39"/>
                <a:gd name="T1" fmla="*/ 7 h 14"/>
                <a:gd name="T2" fmla="*/ 16 w 39"/>
                <a:gd name="T3" fmla="*/ 14 h 14"/>
                <a:gd name="T4" fmla="*/ 0 w 39"/>
                <a:gd name="T5" fmla="*/ 0 h 14"/>
                <a:gd name="T6" fmla="*/ 39 w 39"/>
                <a:gd name="T7" fmla="*/ 7 h 14"/>
                <a:gd name="T8" fmla="*/ 39 w 39"/>
                <a:gd name="T9" fmla="*/ 7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 h="14">
                  <a:moveTo>
                    <a:pt x="39" y="7"/>
                  </a:moveTo>
                  <a:lnTo>
                    <a:pt x="16" y="14"/>
                  </a:lnTo>
                  <a:lnTo>
                    <a:pt x="0" y="0"/>
                  </a:lnTo>
                  <a:lnTo>
                    <a:pt x="39" y="7"/>
                  </a:lnTo>
                  <a:close/>
                </a:path>
              </a:pathLst>
            </a:custGeom>
            <a:solidFill>
              <a:srgbClr val="ED1C24"/>
            </a:solidFill>
            <a:ln w="6350">
              <a:solidFill>
                <a:srgbClr val="272525"/>
              </a:solidFill>
              <a:prstDash val="solid"/>
              <a:round/>
              <a:headEnd/>
              <a:tailEnd/>
            </a:ln>
          </p:spPr>
          <p:txBody>
            <a:bodyPr/>
            <a:lstStyle/>
            <a:p>
              <a:endParaRPr lang="en-US"/>
            </a:p>
          </p:txBody>
        </p:sp>
        <p:sp>
          <p:nvSpPr>
            <p:cNvPr id="4445" name="Freeform 343"/>
            <p:cNvSpPr>
              <a:spLocks/>
            </p:cNvSpPr>
            <p:nvPr/>
          </p:nvSpPr>
          <p:spPr bwMode="auto">
            <a:xfrm>
              <a:off x="1602" y="2263"/>
              <a:ext cx="39" cy="35"/>
            </a:xfrm>
            <a:custGeom>
              <a:avLst/>
              <a:gdLst>
                <a:gd name="T0" fmla="*/ 0 w 39"/>
                <a:gd name="T1" fmla="*/ 18 h 35"/>
                <a:gd name="T2" fmla="*/ 0 w 39"/>
                <a:gd name="T3" fmla="*/ 18 h 35"/>
                <a:gd name="T4" fmla="*/ 2 w 39"/>
                <a:gd name="T5" fmla="*/ 11 h 35"/>
                <a:gd name="T6" fmla="*/ 6 w 39"/>
                <a:gd name="T7" fmla="*/ 5 h 35"/>
                <a:gd name="T8" fmla="*/ 14 w 39"/>
                <a:gd name="T9" fmla="*/ 2 h 35"/>
                <a:gd name="T10" fmla="*/ 20 w 39"/>
                <a:gd name="T11" fmla="*/ 0 h 35"/>
                <a:gd name="T12" fmla="*/ 20 w 39"/>
                <a:gd name="T13" fmla="*/ 0 h 35"/>
                <a:gd name="T14" fmla="*/ 28 w 39"/>
                <a:gd name="T15" fmla="*/ 2 h 35"/>
                <a:gd name="T16" fmla="*/ 35 w 39"/>
                <a:gd name="T17" fmla="*/ 5 h 35"/>
                <a:gd name="T18" fmla="*/ 39 w 39"/>
                <a:gd name="T19" fmla="*/ 11 h 35"/>
                <a:gd name="T20" fmla="*/ 39 w 39"/>
                <a:gd name="T21" fmla="*/ 18 h 35"/>
                <a:gd name="T22" fmla="*/ 39 w 39"/>
                <a:gd name="T23" fmla="*/ 18 h 35"/>
                <a:gd name="T24" fmla="*/ 39 w 39"/>
                <a:gd name="T25" fmla="*/ 25 h 35"/>
                <a:gd name="T26" fmla="*/ 35 w 39"/>
                <a:gd name="T27" fmla="*/ 30 h 35"/>
                <a:gd name="T28" fmla="*/ 28 w 39"/>
                <a:gd name="T29" fmla="*/ 34 h 35"/>
                <a:gd name="T30" fmla="*/ 20 w 39"/>
                <a:gd name="T31" fmla="*/ 35 h 35"/>
                <a:gd name="T32" fmla="*/ 20 w 39"/>
                <a:gd name="T33" fmla="*/ 35 h 35"/>
                <a:gd name="T34" fmla="*/ 14 w 39"/>
                <a:gd name="T35" fmla="*/ 34 h 35"/>
                <a:gd name="T36" fmla="*/ 6 w 39"/>
                <a:gd name="T37" fmla="*/ 30 h 35"/>
                <a:gd name="T38" fmla="*/ 2 w 39"/>
                <a:gd name="T39" fmla="*/ 25 h 35"/>
                <a:gd name="T40" fmla="*/ 0 w 39"/>
                <a:gd name="T41" fmla="*/ 18 h 35"/>
                <a:gd name="T42" fmla="*/ 0 w 39"/>
                <a:gd name="T43" fmla="*/ 18 h 3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9" h="35">
                  <a:moveTo>
                    <a:pt x="0" y="18"/>
                  </a:moveTo>
                  <a:lnTo>
                    <a:pt x="0" y="18"/>
                  </a:lnTo>
                  <a:lnTo>
                    <a:pt x="2" y="11"/>
                  </a:lnTo>
                  <a:lnTo>
                    <a:pt x="6" y="5"/>
                  </a:lnTo>
                  <a:lnTo>
                    <a:pt x="14" y="2"/>
                  </a:lnTo>
                  <a:lnTo>
                    <a:pt x="20" y="0"/>
                  </a:lnTo>
                  <a:lnTo>
                    <a:pt x="28" y="2"/>
                  </a:lnTo>
                  <a:lnTo>
                    <a:pt x="35" y="5"/>
                  </a:lnTo>
                  <a:lnTo>
                    <a:pt x="39" y="11"/>
                  </a:lnTo>
                  <a:lnTo>
                    <a:pt x="39" y="18"/>
                  </a:lnTo>
                  <a:lnTo>
                    <a:pt x="39" y="25"/>
                  </a:lnTo>
                  <a:lnTo>
                    <a:pt x="35" y="30"/>
                  </a:lnTo>
                  <a:lnTo>
                    <a:pt x="28" y="34"/>
                  </a:lnTo>
                  <a:lnTo>
                    <a:pt x="20" y="35"/>
                  </a:lnTo>
                  <a:lnTo>
                    <a:pt x="14" y="34"/>
                  </a:lnTo>
                  <a:lnTo>
                    <a:pt x="6" y="30"/>
                  </a:lnTo>
                  <a:lnTo>
                    <a:pt x="2" y="25"/>
                  </a:lnTo>
                  <a:lnTo>
                    <a:pt x="0" y="18"/>
                  </a:lnTo>
                  <a:close/>
                </a:path>
              </a:pathLst>
            </a:custGeom>
            <a:solidFill>
              <a:srgbClr val="ED1C24"/>
            </a:solidFill>
            <a:ln w="6350">
              <a:solidFill>
                <a:srgbClr val="272525"/>
              </a:solidFill>
              <a:prstDash val="solid"/>
              <a:round/>
              <a:headEnd/>
              <a:tailEnd/>
            </a:ln>
          </p:spPr>
          <p:txBody>
            <a:bodyPr/>
            <a:lstStyle/>
            <a:p>
              <a:endParaRPr lang="en-US"/>
            </a:p>
          </p:txBody>
        </p:sp>
        <p:sp>
          <p:nvSpPr>
            <p:cNvPr id="4446" name="Freeform 344"/>
            <p:cNvSpPr>
              <a:spLocks/>
            </p:cNvSpPr>
            <p:nvPr/>
          </p:nvSpPr>
          <p:spPr bwMode="auto">
            <a:xfrm>
              <a:off x="1453" y="2394"/>
              <a:ext cx="32" cy="21"/>
            </a:xfrm>
            <a:custGeom>
              <a:avLst/>
              <a:gdLst>
                <a:gd name="T0" fmla="*/ 0 w 32"/>
                <a:gd name="T1" fmla="*/ 21 h 21"/>
                <a:gd name="T2" fmla="*/ 32 w 32"/>
                <a:gd name="T3" fmla="*/ 21 h 21"/>
                <a:gd name="T4" fmla="*/ 0 w 32"/>
                <a:gd name="T5" fmla="*/ 0 h 21"/>
                <a:gd name="T6" fmla="*/ 0 w 32"/>
                <a:gd name="T7" fmla="*/ 21 h 21"/>
                <a:gd name="T8" fmla="*/ 0 w 32"/>
                <a:gd name="T9" fmla="*/ 21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21">
                  <a:moveTo>
                    <a:pt x="0" y="21"/>
                  </a:moveTo>
                  <a:lnTo>
                    <a:pt x="32" y="21"/>
                  </a:lnTo>
                  <a:lnTo>
                    <a:pt x="0" y="0"/>
                  </a:lnTo>
                  <a:lnTo>
                    <a:pt x="0" y="21"/>
                  </a:lnTo>
                  <a:close/>
                </a:path>
              </a:pathLst>
            </a:custGeom>
            <a:solidFill>
              <a:srgbClr val="ED1C24"/>
            </a:solidFill>
            <a:ln w="6350">
              <a:solidFill>
                <a:srgbClr val="272525"/>
              </a:solidFill>
              <a:prstDash val="solid"/>
              <a:round/>
              <a:headEnd/>
              <a:tailEnd/>
            </a:ln>
          </p:spPr>
          <p:txBody>
            <a:bodyPr/>
            <a:lstStyle/>
            <a:p>
              <a:endParaRPr lang="en-US"/>
            </a:p>
          </p:txBody>
        </p:sp>
        <p:sp>
          <p:nvSpPr>
            <p:cNvPr id="4447" name="Freeform 345"/>
            <p:cNvSpPr>
              <a:spLocks/>
            </p:cNvSpPr>
            <p:nvPr/>
          </p:nvSpPr>
          <p:spPr bwMode="auto">
            <a:xfrm>
              <a:off x="1602" y="2217"/>
              <a:ext cx="39" cy="36"/>
            </a:xfrm>
            <a:custGeom>
              <a:avLst/>
              <a:gdLst>
                <a:gd name="T0" fmla="*/ 0 w 39"/>
                <a:gd name="T1" fmla="*/ 18 h 36"/>
                <a:gd name="T2" fmla="*/ 0 w 39"/>
                <a:gd name="T3" fmla="*/ 18 h 36"/>
                <a:gd name="T4" fmla="*/ 2 w 39"/>
                <a:gd name="T5" fmla="*/ 11 h 36"/>
                <a:gd name="T6" fmla="*/ 6 w 39"/>
                <a:gd name="T7" fmla="*/ 6 h 36"/>
                <a:gd name="T8" fmla="*/ 14 w 39"/>
                <a:gd name="T9" fmla="*/ 2 h 36"/>
                <a:gd name="T10" fmla="*/ 20 w 39"/>
                <a:gd name="T11" fmla="*/ 0 h 36"/>
                <a:gd name="T12" fmla="*/ 20 w 39"/>
                <a:gd name="T13" fmla="*/ 0 h 36"/>
                <a:gd name="T14" fmla="*/ 28 w 39"/>
                <a:gd name="T15" fmla="*/ 2 h 36"/>
                <a:gd name="T16" fmla="*/ 35 w 39"/>
                <a:gd name="T17" fmla="*/ 6 h 36"/>
                <a:gd name="T18" fmla="*/ 39 w 39"/>
                <a:gd name="T19" fmla="*/ 11 h 36"/>
                <a:gd name="T20" fmla="*/ 39 w 39"/>
                <a:gd name="T21" fmla="*/ 18 h 36"/>
                <a:gd name="T22" fmla="*/ 39 w 39"/>
                <a:gd name="T23" fmla="*/ 18 h 36"/>
                <a:gd name="T24" fmla="*/ 39 w 39"/>
                <a:gd name="T25" fmla="*/ 25 h 36"/>
                <a:gd name="T26" fmla="*/ 35 w 39"/>
                <a:gd name="T27" fmla="*/ 30 h 36"/>
                <a:gd name="T28" fmla="*/ 28 w 39"/>
                <a:gd name="T29" fmla="*/ 34 h 36"/>
                <a:gd name="T30" fmla="*/ 20 w 39"/>
                <a:gd name="T31" fmla="*/ 36 h 36"/>
                <a:gd name="T32" fmla="*/ 20 w 39"/>
                <a:gd name="T33" fmla="*/ 36 h 36"/>
                <a:gd name="T34" fmla="*/ 14 w 39"/>
                <a:gd name="T35" fmla="*/ 34 h 36"/>
                <a:gd name="T36" fmla="*/ 6 w 39"/>
                <a:gd name="T37" fmla="*/ 30 h 36"/>
                <a:gd name="T38" fmla="*/ 2 w 39"/>
                <a:gd name="T39" fmla="*/ 25 h 36"/>
                <a:gd name="T40" fmla="*/ 0 w 39"/>
                <a:gd name="T41" fmla="*/ 18 h 36"/>
                <a:gd name="T42" fmla="*/ 0 w 39"/>
                <a:gd name="T43" fmla="*/ 18 h 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9" h="36">
                  <a:moveTo>
                    <a:pt x="0" y="18"/>
                  </a:moveTo>
                  <a:lnTo>
                    <a:pt x="0" y="18"/>
                  </a:lnTo>
                  <a:lnTo>
                    <a:pt x="2" y="11"/>
                  </a:lnTo>
                  <a:lnTo>
                    <a:pt x="6" y="6"/>
                  </a:lnTo>
                  <a:lnTo>
                    <a:pt x="14" y="2"/>
                  </a:lnTo>
                  <a:lnTo>
                    <a:pt x="20" y="0"/>
                  </a:lnTo>
                  <a:lnTo>
                    <a:pt x="28" y="2"/>
                  </a:lnTo>
                  <a:lnTo>
                    <a:pt x="35" y="6"/>
                  </a:lnTo>
                  <a:lnTo>
                    <a:pt x="39" y="11"/>
                  </a:lnTo>
                  <a:lnTo>
                    <a:pt x="39" y="18"/>
                  </a:lnTo>
                  <a:lnTo>
                    <a:pt x="39" y="25"/>
                  </a:lnTo>
                  <a:lnTo>
                    <a:pt x="35" y="30"/>
                  </a:lnTo>
                  <a:lnTo>
                    <a:pt x="28" y="34"/>
                  </a:lnTo>
                  <a:lnTo>
                    <a:pt x="20" y="36"/>
                  </a:lnTo>
                  <a:lnTo>
                    <a:pt x="14" y="34"/>
                  </a:lnTo>
                  <a:lnTo>
                    <a:pt x="6" y="30"/>
                  </a:lnTo>
                  <a:lnTo>
                    <a:pt x="2" y="25"/>
                  </a:lnTo>
                  <a:lnTo>
                    <a:pt x="0" y="18"/>
                  </a:lnTo>
                  <a:close/>
                </a:path>
              </a:pathLst>
            </a:custGeom>
            <a:solidFill>
              <a:srgbClr val="ED1C24"/>
            </a:solidFill>
            <a:ln w="6350">
              <a:solidFill>
                <a:srgbClr val="272525"/>
              </a:solidFill>
              <a:prstDash val="solid"/>
              <a:round/>
              <a:headEnd/>
              <a:tailEnd/>
            </a:ln>
          </p:spPr>
          <p:txBody>
            <a:bodyPr/>
            <a:lstStyle/>
            <a:p>
              <a:endParaRPr lang="en-US"/>
            </a:p>
          </p:txBody>
        </p:sp>
        <p:sp>
          <p:nvSpPr>
            <p:cNvPr id="4448" name="Freeform 346"/>
            <p:cNvSpPr>
              <a:spLocks/>
            </p:cNvSpPr>
            <p:nvPr/>
          </p:nvSpPr>
          <p:spPr bwMode="auto">
            <a:xfrm>
              <a:off x="1336" y="2323"/>
              <a:ext cx="15" cy="14"/>
            </a:xfrm>
            <a:custGeom>
              <a:avLst/>
              <a:gdLst>
                <a:gd name="T0" fmla="*/ 0 w 15"/>
                <a:gd name="T1" fmla="*/ 14 h 14"/>
                <a:gd name="T2" fmla="*/ 0 w 15"/>
                <a:gd name="T3" fmla="*/ 14 h 14"/>
                <a:gd name="T4" fmla="*/ 0 w 15"/>
                <a:gd name="T5" fmla="*/ 14 h 14"/>
                <a:gd name="T6" fmla="*/ 7 w 15"/>
                <a:gd name="T7" fmla="*/ 0 h 14"/>
                <a:gd name="T8" fmla="*/ 15 w 15"/>
                <a:gd name="T9" fmla="*/ 14 h 14"/>
                <a:gd name="T10" fmla="*/ 0 w 15"/>
                <a:gd name="T11" fmla="*/ 14 h 14"/>
                <a:gd name="T12" fmla="*/ 0 w 15"/>
                <a:gd name="T13" fmla="*/ 14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14">
                  <a:moveTo>
                    <a:pt x="0" y="14"/>
                  </a:moveTo>
                  <a:lnTo>
                    <a:pt x="0" y="14"/>
                  </a:lnTo>
                  <a:lnTo>
                    <a:pt x="7" y="0"/>
                  </a:lnTo>
                  <a:lnTo>
                    <a:pt x="15" y="14"/>
                  </a:lnTo>
                  <a:lnTo>
                    <a:pt x="0" y="14"/>
                  </a:lnTo>
                  <a:close/>
                </a:path>
              </a:pathLst>
            </a:custGeom>
            <a:solidFill>
              <a:srgbClr val="ED1C24"/>
            </a:solidFill>
            <a:ln w="6350">
              <a:solidFill>
                <a:srgbClr val="272525"/>
              </a:solidFill>
              <a:prstDash val="solid"/>
              <a:round/>
              <a:headEnd/>
              <a:tailEnd/>
            </a:ln>
          </p:spPr>
          <p:txBody>
            <a:bodyPr/>
            <a:lstStyle/>
            <a:p>
              <a:endParaRPr lang="en-US"/>
            </a:p>
          </p:txBody>
        </p:sp>
        <p:sp>
          <p:nvSpPr>
            <p:cNvPr id="4449" name="Freeform 347"/>
            <p:cNvSpPr>
              <a:spLocks/>
            </p:cNvSpPr>
            <p:nvPr/>
          </p:nvSpPr>
          <p:spPr bwMode="auto">
            <a:xfrm>
              <a:off x="1602" y="2173"/>
              <a:ext cx="39" cy="35"/>
            </a:xfrm>
            <a:custGeom>
              <a:avLst/>
              <a:gdLst>
                <a:gd name="T0" fmla="*/ 0 w 39"/>
                <a:gd name="T1" fmla="*/ 18 h 35"/>
                <a:gd name="T2" fmla="*/ 0 w 39"/>
                <a:gd name="T3" fmla="*/ 18 h 35"/>
                <a:gd name="T4" fmla="*/ 2 w 39"/>
                <a:gd name="T5" fmla="*/ 11 h 35"/>
                <a:gd name="T6" fmla="*/ 6 w 39"/>
                <a:gd name="T7" fmla="*/ 5 h 35"/>
                <a:gd name="T8" fmla="*/ 14 w 39"/>
                <a:gd name="T9" fmla="*/ 2 h 35"/>
                <a:gd name="T10" fmla="*/ 20 w 39"/>
                <a:gd name="T11" fmla="*/ 0 h 35"/>
                <a:gd name="T12" fmla="*/ 20 w 39"/>
                <a:gd name="T13" fmla="*/ 0 h 35"/>
                <a:gd name="T14" fmla="*/ 28 w 39"/>
                <a:gd name="T15" fmla="*/ 2 h 35"/>
                <a:gd name="T16" fmla="*/ 35 w 39"/>
                <a:gd name="T17" fmla="*/ 5 h 35"/>
                <a:gd name="T18" fmla="*/ 39 w 39"/>
                <a:gd name="T19" fmla="*/ 11 h 35"/>
                <a:gd name="T20" fmla="*/ 39 w 39"/>
                <a:gd name="T21" fmla="*/ 18 h 35"/>
                <a:gd name="T22" fmla="*/ 39 w 39"/>
                <a:gd name="T23" fmla="*/ 18 h 35"/>
                <a:gd name="T24" fmla="*/ 39 w 39"/>
                <a:gd name="T25" fmla="*/ 25 h 35"/>
                <a:gd name="T26" fmla="*/ 35 w 39"/>
                <a:gd name="T27" fmla="*/ 30 h 35"/>
                <a:gd name="T28" fmla="*/ 28 w 39"/>
                <a:gd name="T29" fmla="*/ 34 h 35"/>
                <a:gd name="T30" fmla="*/ 20 w 39"/>
                <a:gd name="T31" fmla="*/ 35 h 35"/>
                <a:gd name="T32" fmla="*/ 20 w 39"/>
                <a:gd name="T33" fmla="*/ 35 h 35"/>
                <a:gd name="T34" fmla="*/ 14 w 39"/>
                <a:gd name="T35" fmla="*/ 34 h 35"/>
                <a:gd name="T36" fmla="*/ 6 w 39"/>
                <a:gd name="T37" fmla="*/ 30 h 35"/>
                <a:gd name="T38" fmla="*/ 2 w 39"/>
                <a:gd name="T39" fmla="*/ 25 h 35"/>
                <a:gd name="T40" fmla="*/ 0 w 39"/>
                <a:gd name="T41" fmla="*/ 18 h 35"/>
                <a:gd name="T42" fmla="*/ 0 w 39"/>
                <a:gd name="T43" fmla="*/ 18 h 3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9" h="35">
                  <a:moveTo>
                    <a:pt x="0" y="18"/>
                  </a:moveTo>
                  <a:lnTo>
                    <a:pt x="0" y="18"/>
                  </a:lnTo>
                  <a:lnTo>
                    <a:pt x="2" y="11"/>
                  </a:lnTo>
                  <a:lnTo>
                    <a:pt x="6" y="5"/>
                  </a:lnTo>
                  <a:lnTo>
                    <a:pt x="14" y="2"/>
                  </a:lnTo>
                  <a:lnTo>
                    <a:pt x="20" y="0"/>
                  </a:lnTo>
                  <a:lnTo>
                    <a:pt x="28" y="2"/>
                  </a:lnTo>
                  <a:lnTo>
                    <a:pt x="35" y="5"/>
                  </a:lnTo>
                  <a:lnTo>
                    <a:pt x="39" y="11"/>
                  </a:lnTo>
                  <a:lnTo>
                    <a:pt x="39" y="18"/>
                  </a:lnTo>
                  <a:lnTo>
                    <a:pt x="39" y="25"/>
                  </a:lnTo>
                  <a:lnTo>
                    <a:pt x="35" y="30"/>
                  </a:lnTo>
                  <a:lnTo>
                    <a:pt x="28" y="34"/>
                  </a:lnTo>
                  <a:lnTo>
                    <a:pt x="20" y="35"/>
                  </a:lnTo>
                  <a:lnTo>
                    <a:pt x="14" y="34"/>
                  </a:lnTo>
                  <a:lnTo>
                    <a:pt x="6" y="30"/>
                  </a:lnTo>
                  <a:lnTo>
                    <a:pt x="2" y="25"/>
                  </a:lnTo>
                  <a:lnTo>
                    <a:pt x="0" y="18"/>
                  </a:lnTo>
                  <a:close/>
                </a:path>
              </a:pathLst>
            </a:custGeom>
            <a:solidFill>
              <a:srgbClr val="ED1C24"/>
            </a:solidFill>
            <a:ln w="6350">
              <a:solidFill>
                <a:srgbClr val="272525"/>
              </a:solidFill>
              <a:prstDash val="solid"/>
              <a:round/>
              <a:headEnd/>
              <a:tailEnd/>
            </a:ln>
          </p:spPr>
          <p:txBody>
            <a:bodyPr/>
            <a:lstStyle/>
            <a:p>
              <a:endParaRPr lang="en-US"/>
            </a:p>
          </p:txBody>
        </p:sp>
        <p:sp>
          <p:nvSpPr>
            <p:cNvPr id="4450" name="Freeform 348"/>
            <p:cNvSpPr>
              <a:spLocks/>
            </p:cNvSpPr>
            <p:nvPr/>
          </p:nvSpPr>
          <p:spPr bwMode="auto">
            <a:xfrm>
              <a:off x="4250" y="2722"/>
              <a:ext cx="39" cy="35"/>
            </a:xfrm>
            <a:custGeom>
              <a:avLst/>
              <a:gdLst>
                <a:gd name="T0" fmla="*/ 0 w 39"/>
                <a:gd name="T1" fmla="*/ 18 h 35"/>
                <a:gd name="T2" fmla="*/ 0 w 39"/>
                <a:gd name="T3" fmla="*/ 18 h 35"/>
                <a:gd name="T4" fmla="*/ 2 w 39"/>
                <a:gd name="T5" fmla="*/ 11 h 35"/>
                <a:gd name="T6" fmla="*/ 6 w 39"/>
                <a:gd name="T7" fmla="*/ 5 h 35"/>
                <a:gd name="T8" fmla="*/ 11 w 39"/>
                <a:gd name="T9" fmla="*/ 2 h 35"/>
                <a:gd name="T10" fmla="*/ 19 w 39"/>
                <a:gd name="T11" fmla="*/ 0 h 35"/>
                <a:gd name="T12" fmla="*/ 19 w 39"/>
                <a:gd name="T13" fmla="*/ 0 h 35"/>
                <a:gd name="T14" fmla="*/ 27 w 39"/>
                <a:gd name="T15" fmla="*/ 2 h 35"/>
                <a:gd name="T16" fmla="*/ 33 w 39"/>
                <a:gd name="T17" fmla="*/ 5 h 35"/>
                <a:gd name="T18" fmla="*/ 37 w 39"/>
                <a:gd name="T19" fmla="*/ 11 h 35"/>
                <a:gd name="T20" fmla="*/ 39 w 39"/>
                <a:gd name="T21" fmla="*/ 18 h 35"/>
                <a:gd name="T22" fmla="*/ 39 w 39"/>
                <a:gd name="T23" fmla="*/ 18 h 35"/>
                <a:gd name="T24" fmla="*/ 37 w 39"/>
                <a:gd name="T25" fmla="*/ 25 h 35"/>
                <a:gd name="T26" fmla="*/ 33 w 39"/>
                <a:gd name="T27" fmla="*/ 30 h 35"/>
                <a:gd name="T28" fmla="*/ 27 w 39"/>
                <a:gd name="T29" fmla="*/ 33 h 35"/>
                <a:gd name="T30" fmla="*/ 19 w 39"/>
                <a:gd name="T31" fmla="*/ 35 h 35"/>
                <a:gd name="T32" fmla="*/ 19 w 39"/>
                <a:gd name="T33" fmla="*/ 35 h 35"/>
                <a:gd name="T34" fmla="*/ 11 w 39"/>
                <a:gd name="T35" fmla="*/ 33 h 35"/>
                <a:gd name="T36" fmla="*/ 6 w 39"/>
                <a:gd name="T37" fmla="*/ 30 h 35"/>
                <a:gd name="T38" fmla="*/ 2 w 39"/>
                <a:gd name="T39" fmla="*/ 25 h 35"/>
                <a:gd name="T40" fmla="*/ 0 w 39"/>
                <a:gd name="T41" fmla="*/ 18 h 35"/>
                <a:gd name="T42" fmla="*/ 0 w 39"/>
                <a:gd name="T43" fmla="*/ 18 h 3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9" h="35">
                  <a:moveTo>
                    <a:pt x="0" y="18"/>
                  </a:moveTo>
                  <a:lnTo>
                    <a:pt x="0" y="18"/>
                  </a:lnTo>
                  <a:lnTo>
                    <a:pt x="2" y="11"/>
                  </a:lnTo>
                  <a:lnTo>
                    <a:pt x="6" y="5"/>
                  </a:lnTo>
                  <a:lnTo>
                    <a:pt x="11" y="2"/>
                  </a:lnTo>
                  <a:lnTo>
                    <a:pt x="19" y="0"/>
                  </a:lnTo>
                  <a:lnTo>
                    <a:pt x="27" y="2"/>
                  </a:lnTo>
                  <a:lnTo>
                    <a:pt x="33" y="5"/>
                  </a:lnTo>
                  <a:lnTo>
                    <a:pt x="37" y="11"/>
                  </a:lnTo>
                  <a:lnTo>
                    <a:pt x="39" y="18"/>
                  </a:lnTo>
                  <a:lnTo>
                    <a:pt x="37" y="25"/>
                  </a:lnTo>
                  <a:lnTo>
                    <a:pt x="33" y="30"/>
                  </a:lnTo>
                  <a:lnTo>
                    <a:pt x="27" y="33"/>
                  </a:lnTo>
                  <a:lnTo>
                    <a:pt x="19" y="35"/>
                  </a:lnTo>
                  <a:lnTo>
                    <a:pt x="11" y="33"/>
                  </a:lnTo>
                  <a:lnTo>
                    <a:pt x="6" y="30"/>
                  </a:lnTo>
                  <a:lnTo>
                    <a:pt x="2" y="25"/>
                  </a:lnTo>
                  <a:lnTo>
                    <a:pt x="0" y="18"/>
                  </a:lnTo>
                  <a:close/>
                </a:path>
              </a:pathLst>
            </a:custGeom>
            <a:solidFill>
              <a:srgbClr val="ED1C24"/>
            </a:solidFill>
            <a:ln w="6350">
              <a:solidFill>
                <a:srgbClr val="272525"/>
              </a:solidFill>
              <a:prstDash val="solid"/>
              <a:round/>
              <a:headEnd/>
              <a:tailEnd/>
            </a:ln>
          </p:spPr>
          <p:txBody>
            <a:bodyPr/>
            <a:lstStyle/>
            <a:p>
              <a:endParaRPr lang="en-US"/>
            </a:p>
          </p:txBody>
        </p:sp>
        <p:sp>
          <p:nvSpPr>
            <p:cNvPr id="4451" name="Freeform 349"/>
            <p:cNvSpPr>
              <a:spLocks/>
            </p:cNvSpPr>
            <p:nvPr/>
          </p:nvSpPr>
          <p:spPr bwMode="auto">
            <a:xfrm>
              <a:off x="3922" y="3001"/>
              <a:ext cx="40" cy="35"/>
            </a:xfrm>
            <a:custGeom>
              <a:avLst/>
              <a:gdLst>
                <a:gd name="T0" fmla="*/ 0 w 40"/>
                <a:gd name="T1" fmla="*/ 17 h 35"/>
                <a:gd name="T2" fmla="*/ 0 w 40"/>
                <a:gd name="T3" fmla="*/ 17 h 35"/>
                <a:gd name="T4" fmla="*/ 0 w 40"/>
                <a:gd name="T5" fmla="*/ 10 h 35"/>
                <a:gd name="T6" fmla="*/ 6 w 40"/>
                <a:gd name="T7" fmla="*/ 5 h 35"/>
                <a:gd name="T8" fmla="*/ 12 w 40"/>
                <a:gd name="T9" fmla="*/ 2 h 35"/>
                <a:gd name="T10" fmla="*/ 20 w 40"/>
                <a:gd name="T11" fmla="*/ 0 h 35"/>
                <a:gd name="T12" fmla="*/ 20 w 40"/>
                <a:gd name="T13" fmla="*/ 0 h 35"/>
                <a:gd name="T14" fmla="*/ 26 w 40"/>
                <a:gd name="T15" fmla="*/ 2 h 35"/>
                <a:gd name="T16" fmla="*/ 34 w 40"/>
                <a:gd name="T17" fmla="*/ 5 h 35"/>
                <a:gd name="T18" fmla="*/ 38 w 40"/>
                <a:gd name="T19" fmla="*/ 10 h 35"/>
                <a:gd name="T20" fmla="*/ 40 w 40"/>
                <a:gd name="T21" fmla="*/ 17 h 35"/>
                <a:gd name="T22" fmla="*/ 40 w 40"/>
                <a:gd name="T23" fmla="*/ 17 h 35"/>
                <a:gd name="T24" fmla="*/ 38 w 40"/>
                <a:gd name="T25" fmla="*/ 24 h 35"/>
                <a:gd name="T26" fmla="*/ 34 w 40"/>
                <a:gd name="T27" fmla="*/ 30 h 35"/>
                <a:gd name="T28" fmla="*/ 26 w 40"/>
                <a:gd name="T29" fmla="*/ 33 h 35"/>
                <a:gd name="T30" fmla="*/ 20 w 40"/>
                <a:gd name="T31" fmla="*/ 35 h 35"/>
                <a:gd name="T32" fmla="*/ 20 w 40"/>
                <a:gd name="T33" fmla="*/ 35 h 35"/>
                <a:gd name="T34" fmla="*/ 12 w 40"/>
                <a:gd name="T35" fmla="*/ 33 h 35"/>
                <a:gd name="T36" fmla="*/ 6 w 40"/>
                <a:gd name="T37" fmla="*/ 30 h 35"/>
                <a:gd name="T38" fmla="*/ 0 w 40"/>
                <a:gd name="T39" fmla="*/ 24 h 35"/>
                <a:gd name="T40" fmla="*/ 0 w 40"/>
                <a:gd name="T41" fmla="*/ 17 h 35"/>
                <a:gd name="T42" fmla="*/ 0 w 40"/>
                <a:gd name="T43" fmla="*/ 17 h 3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35">
                  <a:moveTo>
                    <a:pt x="0" y="17"/>
                  </a:moveTo>
                  <a:lnTo>
                    <a:pt x="0" y="17"/>
                  </a:lnTo>
                  <a:lnTo>
                    <a:pt x="0" y="10"/>
                  </a:lnTo>
                  <a:lnTo>
                    <a:pt x="6" y="5"/>
                  </a:lnTo>
                  <a:lnTo>
                    <a:pt x="12" y="2"/>
                  </a:lnTo>
                  <a:lnTo>
                    <a:pt x="20" y="0"/>
                  </a:lnTo>
                  <a:lnTo>
                    <a:pt x="26" y="2"/>
                  </a:lnTo>
                  <a:lnTo>
                    <a:pt x="34" y="5"/>
                  </a:lnTo>
                  <a:lnTo>
                    <a:pt x="38" y="10"/>
                  </a:lnTo>
                  <a:lnTo>
                    <a:pt x="40" y="17"/>
                  </a:lnTo>
                  <a:lnTo>
                    <a:pt x="38" y="24"/>
                  </a:lnTo>
                  <a:lnTo>
                    <a:pt x="34" y="30"/>
                  </a:lnTo>
                  <a:lnTo>
                    <a:pt x="26" y="33"/>
                  </a:lnTo>
                  <a:lnTo>
                    <a:pt x="20" y="35"/>
                  </a:lnTo>
                  <a:lnTo>
                    <a:pt x="12" y="33"/>
                  </a:lnTo>
                  <a:lnTo>
                    <a:pt x="6" y="30"/>
                  </a:lnTo>
                  <a:lnTo>
                    <a:pt x="0" y="24"/>
                  </a:lnTo>
                  <a:lnTo>
                    <a:pt x="0" y="17"/>
                  </a:lnTo>
                  <a:close/>
                </a:path>
              </a:pathLst>
            </a:custGeom>
            <a:solidFill>
              <a:srgbClr val="FFFFFF"/>
            </a:solidFill>
            <a:ln w="6350">
              <a:solidFill>
                <a:srgbClr val="272525"/>
              </a:solidFill>
              <a:prstDash val="solid"/>
              <a:round/>
              <a:headEnd/>
              <a:tailEnd/>
            </a:ln>
          </p:spPr>
          <p:txBody>
            <a:bodyPr/>
            <a:lstStyle/>
            <a:p>
              <a:endParaRPr lang="en-US"/>
            </a:p>
          </p:txBody>
        </p:sp>
        <p:sp>
          <p:nvSpPr>
            <p:cNvPr id="4452" name="Freeform 350"/>
            <p:cNvSpPr>
              <a:spLocks/>
            </p:cNvSpPr>
            <p:nvPr/>
          </p:nvSpPr>
          <p:spPr bwMode="auto">
            <a:xfrm>
              <a:off x="5966" y="3045"/>
              <a:ext cx="40" cy="35"/>
            </a:xfrm>
            <a:custGeom>
              <a:avLst/>
              <a:gdLst>
                <a:gd name="T0" fmla="*/ 0 w 40"/>
                <a:gd name="T1" fmla="*/ 18 h 35"/>
                <a:gd name="T2" fmla="*/ 0 w 40"/>
                <a:gd name="T3" fmla="*/ 18 h 35"/>
                <a:gd name="T4" fmla="*/ 0 w 40"/>
                <a:gd name="T5" fmla="*/ 10 h 35"/>
                <a:gd name="T6" fmla="*/ 6 w 40"/>
                <a:gd name="T7" fmla="*/ 5 h 35"/>
                <a:gd name="T8" fmla="*/ 12 w 40"/>
                <a:gd name="T9" fmla="*/ 2 h 35"/>
                <a:gd name="T10" fmla="*/ 20 w 40"/>
                <a:gd name="T11" fmla="*/ 0 h 35"/>
                <a:gd name="T12" fmla="*/ 20 w 40"/>
                <a:gd name="T13" fmla="*/ 0 h 35"/>
                <a:gd name="T14" fmla="*/ 28 w 40"/>
                <a:gd name="T15" fmla="*/ 2 h 35"/>
                <a:gd name="T16" fmla="*/ 34 w 40"/>
                <a:gd name="T17" fmla="*/ 5 h 35"/>
                <a:gd name="T18" fmla="*/ 38 w 40"/>
                <a:gd name="T19" fmla="*/ 10 h 35"/>
                <a:gd name="T20" fmla="*/ 40 w 40"/>
                <a:gd name="T21" fmla="*/ 18 h 35"/>
                <a:gd name="T22" fmla="*/ 40 w 40"/>
                <a:gd name="T23" fmla="*/ 18 h 35"/>
                <a:gd name="T24" fmla="*/ 38 w 40"/>
                <a:gd name="T25" fmla="*/ 25 h 35"/>
                <a:gd name="T26" fmla="*/ 34 w 40"/>
                <a:gd name="T27" fmla="*/ 30 h 35"/>
                <a:gd name="T28" fmla="*/ 28 w 40"/>
                <a:gd name="T29" fmla="*/ 33 h 35"/>
                <a:gd name="T30" fmla="*/ 20 w 40"/>
                <a:gd name="T31" fmla="*/ 35 h 35"/>
                <a:gd name="T32" fmla="*/ 20 w 40"/>
                <a:gd name="T33" fmla="*/ 35 h 35"/>
                <a:gd name="T34" fmla="*/ 12 w 40"/>
                <a:gd name="T35" fmla="*/ 33 h 35"/>
                <a:gd name="T36" fmla="*/ 6 w 40"/>
                <a:gd name="T37" fmla="*/ 30 h 35"/>
                <a:gd name="T38" fmla="*/ 0 w 40"/>
                <a:gd name="T39" fmla="*/ 25 h 35"/>
                <a:gd name="T40" fmla="*/ 0 w 40"/>
                <a:gd name="T41" fmla="*/ 18 h 35"/>
                <a:gd name="T42" fmla="*/ 0 w 40"/>
                <a:gd name="T43" fmla="*/ 18 h 3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35">
                  <a:moveTo>
                    <a:pt x="0" y="18"/>
                  </a:moveTo>
                  <a:lnTo>
                    <a:pt x="0" y="18"/>
                  </a:lnTo>
                  <a:lnTo>
                    <a:pt x="0" y="10"/>
                  </a:lnTo>
                  <a:lnTo>
                    <a:pt x="6" y="5"/>
                  </a:lnTo>
                  <a:lnTo>
                    <a:pt x="12" y="2"/>
                  </a:lnTo>
                  <a:lnTo>
                    <a:pt x="20" y="0"/>
                  </a:lnTo>
                  <a:lnTo>
                    <a:pt x="28" y="2"/>
                  </a:lnTo>
                  <a:lnTo>
                    <a:pt x="34" y="5"/>
                  </a:lnTo>
                  <a:lnTo>
                    <a:pt x="38" y="10"/>
                  </a:lnTo>
                  <a:lnTo>
                    <a:pt x="40" y="18"/>
                  </a:lnTo>
                  <a:lnTo>
                    <a:pt x="38" y="25"/>
                  </a:lnTo>
                  <a:lnTo>
                    <a:pt x="34" y="30"/>
                  </a:lnTo>
                  <a:lnTo>
                    <a:pt x="28" y="33"/>
                  </a:lnTo>
                  <a:lnTo>
                    <a:pt x="20" y="35"/>
                  </a:lnTo>
                  <a:lnTo>
                    <a:pt x="12" y="33"/>
                  </a:lnTo>
                  <a:lnTo>
                    <a:pt x="6" y="30"/>
                  </a:lnTo>
                  <a:lnTo>
                    <a:pt x="0" y="25"/>
                  </a:lnTo>
                  <a:lnTo>
                    <a:pt x="0" y="18"/>
                  </a:lnTo>
                  <a:close/>
                </a:path>
              </a:pathLst>
            </a:custGeom>
            <a:solidFill>
              <a:srgbClr val="ED1C24"/>
            </a:solidFill>
            <a:ln w="6350">
              <a:solidFill>
                <a:srgbClr val="272525"/>
              </a:solidFill>
              <a:prstDash val="solid"/>
              <a:round/>
              <a:headEnd/>
              <a:tailEnd/>
            </a:ln>
          </p:spPr>
          <p:txBody>
            <a:bodyPr/>
            <a:lstStyle/>
            <a:p>
              <a:endParaRPr lang="en-US"/>
            </a:p>
          </p:txBody>
        </p:sp>
        <p:sp>
          <p:nvSpPr>
            <p:cNvPr id="4453" name="Freeform 351"/>
            <p:cNvSpPr>
              <a:spLocks/>
            </p:cNvSpPr>
            <p:nvPr/>
          </p:nvSpPr>
          <p:spPr bwMode="auto">
            <a:xfrm>
              <a:off x="6298" y="2944"/>
              <a:ext cx="39" cy="36"/>
            </a:xfrm>
            <a:custGeom>
              <a:avLst/>
              <a:gdLst>
                <a:gd name="T0" fmla="*/ 0 w 39"/>
                <a:gd name="T1" fmla="*/ 18 h 36"/>
                <a:gd name="T2" fmla="*/ 0 w 39"/>
                <a:gd name="T3" fmla="*/ 18 h 36"/>
                <a:gd name="T4" fmla="*/ 0 w 39"/>
                <a:gd name="T5" fmla="*/ 11 h 36"/>
                <a:gd name="T6" fmla="*/ 6 w 39"/>
                <a:gd name="T7" fmla="*/ 6 h 36"/>
                <a:gd name="T8" fmla="*/ 11 w 39"/>
                <a:gd name="T9" fmla="*/ 2 h 36"/>
                <a:gd name="T10" fmla="*/ 19 w 39"/>
                <a:gd name="T11" fmla="*/ 0 h 36"/>
                <a:gd name="T12" fmla="*/ 19 w 39"/>
                <a:gd name="T13" fmla="*/ 0 h 36"/>
                <a:gd name="T14" fmla="*/ 27 w 39"/>
                <a:gd name="T15" fmla="*/ 2 h 36"/>
                <a:gd name="T16" fmla="*/ 33 w 39"/>
                <a:gd name="T17" fmla="*/ 6 h 36"/>
                <a:gd name="T18" fmla="*/ 37 w 39"/>
                <a:gd name="T19" fmla="*/ 11 h 36"/>
                <a:gd name="T20" fmla="*/ 39 w 39"/>
                <a:gd name="T21" fmla="*/ 18 h 36"/>
                <a:gd name="T22" fmla="*/ 39 w 39"/>
                <a:gd name="T23" fmla="*/ 18 h 36"/>
                <a:gd name="T24" fmla="*/ 37 w 39"/>
                <a:gd name="T25" fmla="*/ 25 h 36"/>
                <a:gd name="T26" fmla="*/ 33 w 39"/>
                <a:gd name="T27" fmla="*/ 30 h 36"/>
                <a:gd name="T28" fmla="*/ 27 w 39"/>
                <a:gd name="T29" fmla="*/ 34 h 36"/>
                <a:gd name="T30" fmla="*/ 19 w 39"/>
                <a:gd name="T31" fmla="*/ 36 h 36"/>
                <a:gd name="T32" fmla="*/ 19 w 39"/>
                <a:gd name="T33" fmla="*/ 36 h 36"/>
                <a:gd name="T34" fmla="*/ 11 w 39"/>
                <a:gd name="T35" fmla="*/ 34 h 36"/>
                <a:gd name="T36" fmla="*/ 6 w 39"/>
                <a:gd name="T37" fmla="*/ 30 h 36"/>
                <a:gd name="T38" fmla="*/ 0 w 39"/>
                <a:gd name="T39" fmla="*/ 25 h 36"/>
                <a:gd name="T40" fmla="*/ 0 w 39"/>
                <a:gd name="T41" fmla="*/ 18 h 36"/>
                <a:gd name="T42" fmla="*/ 0 w 39"/>
                <a:gd name="T43" fmla="*/ 18 h 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9" h="36">
                  <a:moveTo>
                    <a:pt x="0" y="18"/>
                  </a:moveTo>
                  <a:lnTo>
                    <a:pt x="0" y="18"/>
                  </a:lnTo>
                  <a:lnTo>
                    <a:pt x="0" y="11"/>
                  </a:lnTo>
                  <a:lnTo>
                    <a:pt x="6" y="6"/>
                  </a:lnTo>
                  <a:lnTo>
                    <a:pt x="11" y="2"/>
                  </a:lnTo>
                  <a:lnTo>
                    <a:pt x="19" y="0"/>
                  </a:lnTo>
                  <a:lnTo>
                    <a:pt x="27" y="2"/>
                  </a:lnTo>
                  <a:lnTo>
                    <a:pt x="33" y="6"/>
                  </a:lnTo>
                  <a:lnTo>
                    <a:pt x="37" y="11"/>
                  </a:lnTo>
                  <a:lnTo>
                    <a:pt x="39" y="18"/>
                  </a:lnTo>
                  <a:lnTo>
                    <a:pt x="37" y="25"/>
                  </a:lnTo>
                  <a:lnTo>
                    <a:pt x="33" y="30"/>
                  </a:lnTo>
                  <a:lnTo>
                    <a:pt x="27" y="34"/>
                  </a:lnTo>
                  <a:lnTo>
                    <a:pt x="19" y="36"/>
                  </a:lnTo>
                  <a:lnTo>
                    <a:pt x="11" y="34"/>
                  </a:lnTo>
                  <a:lnTo>
                    <a:pt x="6" y="30"/>
                  </a:lnTo>
                  <a:lnTo>
                    <a:pt x="0" y="25"/>
                  </a:lnTo>
                  <a:lnTo>
                    <a:pt x="0" y="18"/>
                  </a:lnTo>
                  <a:close/>
                </a:path>
              </a:pathLst>
            </a:custGeom>
            <a:solidFill>
              <a:srgbClr val="FFFFFF"/>
            </a:solidFill>
            <a:ln w="6350">
              <a:solidFill>
                <a:srgbClr val="272525"/>
              </a:solidFill>
              <a:prstDash val="solid"/>
              <a:round/>
              <a:headEnd/>
              <a:tailEnd/>
            </a:ln>
          </p:spPr>
          <p:txBody>
            <a:bodyPr/>
            <a:lstStyle/>
            <a:p>
              <a:endParaRPr lang="en-US"/>
            </a:p>
          </p:txBody>
        </p:sp>
        <p:sp>
          <p:nvSpPr>
            <p:cNvPr id="4454" name="Freeform 352"/>
            <p:cNvSpPr>
              <a:spLocks/>
            </p:cNvSpPr>
            <p:nvPr/>
          </p:nvSpPr>
          <p:spPr bwMode="auto">
            <a:xfrm>
              <a:off x="6045" y="2787"/>
              <a:ext cx="39" cy="36"/>
            </a:xfrm>
            <a:custGeom>
              <a:avLst/>
              <a:gdLst>
                <a:gd name="T0" fmla="*/ 0 w 39"/>
                <a:gd name="T1" fmla="*/ 18 h 36"/>
                <a:gd name="T2" fmla="*/ 0 w 39"/>
                <a:gd name="T3" fmla="*/ 18 h 36"/>
                <a:gd name="T4" fmla="*/ 0 w 39"/>
                <a:gd name="T5" fmla="*/ 11 h 36"/>
                <a:gd name="T6" fmla="*/ 6 w 39"/>
                <a:gd name="T7" fmla="*/ 6 h 36"/>
                <a:gd name="T8" fmla="*/ 12 w 39"/>
                <a:gd name="T9" fmla="*/ 2 h 36"/>
                <a:gd name="T10" fmla="*/ 19 w 39"/>
                <a:gd name="T11" fmla="*/ 0 h 36"/>
                <a:gd name="T12" fmla="*/ 19 w 39"/>
                <a:gd name="T13" fmla="*/ 0 h 36"/>
                <a:gd name="T14" fmla="*/ 27 w 39"/>
                <a:gd name="T15" fmla="*/ 2 h 36"/>
                <a:gd name="T16" fmla="*/ 33 w 39"/>
                <a:gd name="T17" fmla="*/ 6 h 36"/>
                <a:gd name="T18" fmla="*/ 37 w 39"/>
                <a:gd name="T19" fmla="*/ 11 h 36"/>
                <a:gd name="T20" fmla="*/ 39 w 39"/>
                <a:gd name="T21" fmla="*/ 18 h 36"/>
                <a:gd name="T22" fmla="*/ 39 w 39"/>
                <a:gd name="T23" fmla="*/ 18 h 36"/>
                <a:gd name="T24" fmla="*/ 37 w 39"/>
                <a:gd name="T25" fmla="*/ 25 h 36"/>
                <a:gd name="T26" fmla="*/ 33 w 39"/>
                <a:gd name="T27" fmla="*/ 30 h 36"/>
                <a:gd name="T28" fmla="*/ 27 w 39"/>
                <a:gd name="T29" fmla="*/ 34 h 36"/>
                <a:gd name="T30" fmla="*/ 19 w 39"/>
                <a:gd name="T31" fmla="*/ 36 h 36"/>
                <a:gd name="T32" fmla="*/ 19 w 39"/>
                <a:gd name="T33" fmla="*/ 36 h 36"/>
                <a:gd name="T34" fmla="*/ 12 w 39"/>
                <a:gd name="T35" fmla="*/ 34 h 36"/>
                <a:gd name="T36" fmla="*/ 6 w 39"/>
                <a:gd name="T37" fmla="*/ 30 h 36"/>
                <a:gd name="T38" fmla="*/ 0 w 39"/>
                <a:gd name="T39" fmla="*/ 25 h 36"/>
                <a:gd name="T40" fmla="*/ 0 w 39"/>
                <a:gd name="T41" fmla="*/ 18 h 36"/>
                <a:gd name="T42" fmla="*/ 0 w 39"/>
                <a:gd name="T43" fmla="*/ 18 h 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9" h="36">
                  <a:moveTo>
                    <a:pt x="0" y="18"/>
                  </a:moveTo>
                  <a:lnTo>
                    <a:pt x="0" y="18"/>
                  </a:lnTo>
                  <a:lnTo>
                    <a:pt x="0" y="11"/>
                  </a:lnTo>
                  <a:lnTo>
                    <a:pt x="6" y="6"/>
                  </a:lnTo>
                  <a:lnTo>
                    <a:pt x="12" y="2"/>
                  </a:lnTo>
                  <a:lnTo>
                    <a:pt x="19" y="0"/>
                  </a:lnTo>
                  <a:lnTo>
                    <a:pt x="27" y="2"/>
                  </a:lnTo>
                  <a:lnTo>
                    <a:pt x="33" y="6"/>
                  </a:lnTo>
                  <a:lnTo>
                    <a:pt x="37" y="11"/>
                  </a:lnTo>
                  <a:lnTo>
                    <a:pt x="39" y="18"/>
                  </a:lnTo>
                  <a:lnTo>
                    <a:pt x="37" y="25"/>
                  </a:lnTo>
                  <a:lnTo>
                    <a:pt x="33" y="30"/>
                  </a:lnTo>
                  <a:lnTo>
                    <a:pt x="27" y="34"/>
                  </a:lnTo>
                  <a:lnTo>
                    <a:pt x="19" y="36"/>
                  </a:lnTo>
                  <a:lnTo>
                    <a:pt x="12" y="34"/>
                  </a:lnTo>
                  <a:lnTo>
                    <a:pt x="6" y="30"/>
                  </a:lnTo>
                  <a:lnTo>
                    <a:pt x="0" y="25"/>
                  </a:lnTo>
                  <a:lnTo>
                    <a:pt x="0" y="18"/>
                  </a:lnTo>
                  <a:close/>
                </a:path>
              </a:pathLst>
            </a:custGeom>
            <a:solidFill>
              <a:srgbClr val="ED1C24"/>
            </a:solidFill>
            <a:ln w="6350">
              <a:solidFill>
                <a:srgbClr val="272525"/>
              </a:solidFill>
              <a:prstDash val="solid"/>
              <a:round/>
              <a:headEnd/>
              <a:tailEnd/>
            </a:ln>
          </p:spPr>
          <p:txBody>
            <a:bodyPr/>
            <a:lstStyle/>
            <a:p>
              <a:endParaRPr lang="en-US"/>
            </a:p>
          </p:txBody>
        </p:sp>
        <p:sp>
          <p:nvSpPr>
            <p:cNvPr id="4455" name="Freeform 353"/>
            <p:cNvSpPr>
              <a:spLocks/>
            </p:cNvSpPr>
            <p:nvPr/>
          </p:nvSpPr>
          <p:spPr bwMode="auto">
            <a:xfrm>
              <a:off x="6188" y="2694"/>
              <a:ext cx="39" cy="35"/>
            </a:xfrm>
            <a:custGeom>
              <a:avLst/>
              <a:gdLst>
                <a:gd name="T0" fmla="*/ 0 w 39"/>
                <a:gd name="T1" fmla="*/ 17 h 35"/>
                <a:gd name="T2" fmla="*/ 0 w 39"/>
                <a:gd name="T3" fmla="*/ 17 h 35"/>
                <a:gd name="T4" fmla="*/ 0 w 39"/>
                <a:gd name="T5" fmla="*/ 10 h 35"/>
                <a:gd name="T6" fmla="*/ 6 w 39"/>
                <a:gd name="T7" fmla="*/ 5 h 35"/>
                <a:gd name="T8" fmla="*/ 12 w 39"/>
                <a:gd name="T9" fmla="*/ 1 h 35"/>
                <a:gd name="T10" fmla="*/ 19 w 39"/>
                <a:gd name="T11" fmla="*/ 0 h 35"/>
                <a:gd name="T12" fmla="*/ 19 w 39"/>
                <a:gd name="T13" fmla="*/ 0 h 35"/>
                <a:gd name="T14" fmla="*/ 27 w 39"/>
                <a:gd name="T15" fmla="*/ 1 h 35"/>
                <a:gd name="T16" fmla="*/ 33 w 39"/>
                <a:gd name="T17" fmla="*/ 5 h 35"/>
                <a:gd name="T18" fmla="*/ 37 w 39"/>
                <a:gd name="T19" fmla="*/ 10 h 35"/>
                <a:gd name="T20" fmla="*/ 39 w 39"/>
                <a:gd name="T21" fmla="*/ 17 h 35"/>
                <a:gd name="T22" fmla="*/ 39 w 39"/>
                <a:gd name="T23" fmla="*/ 17 h 35"/>
                <a:gd name="T24" fmla="*/ 37 w 39"/>
                <a:gd name="T25" fmla="*/ 24 h 35"/>
                <a:gd name="T26" fmla="*/ 33 w 39"/>
                <a:gd name="T27" fmla="*/ 30 h 35"/>
                <a:gd name="T28" fmla="*/ 27 w 39"/>
                <a:gd name="T29" fmla="*/ 33 h 35"/>
                <a:gd name="T30" fmla="*/ 19 w 39"/>
                <a:gd name="T31" fmla="*/ 35 h 35"/>
                <a:gd name="T32" fmla="*/ 19 w 39"/>
                <a:gd name="T33" fmla="*/ 35 h 35"/>
                <a:gd name="T34" fmla="*/ 12 w 39"/>
                <a:gd name="T35" fmla="*/ 33 h 35"/>
                <a:gd name="T36" fmla="*/ 6 w 39"/>
                <a:gd name="T37" fmla="*/ 30 h 35"/>
                <a:gd name="T38" fmla="*/ 0 w 39"/>
                <a:gd name="T39" fmla="*/ 24 h 35"/>
                <a:gd name="T40" fmla="*/ 0 w 39"/>
                <a:gd name="T41" fmla="*/ 17 h 35"/>
                <a:gd name="T42" fmla="*/ 0 w 39"/>
                <a:gd name="T43" fmla="*/ 17 h 3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9" h="35">
                  <a:moveTo>
                    <a:pt x="0" y="17"/>
                  </a:moveTo>
                  <a:lnTo>
                    <a:pt x="0" y="17"/>
                  </a:lnTo>
                  <a:lnTo>
                    <a:pt x="0" y="10"/>
                  </a:lnTo>
                  <a:lnTo>
                    <a:pt x="6" y="5"/>
                  </a:lnTo>
                  <a:lnTo>
                    <a:pt x="12" y="1"/>
                  </a:lnTo>
                  <a:lnTo>
                    <a:pt x="19" y="0"/>
                  </a:lnTo>
                  <a:lnTo>
                    <a:pt x="27" y="1"/>
                  </a:lnTo>
                  <a:lnTo>
                    <a:pt x="33" y="5"/>
                  </a:lnTo>
                  <a:lnTo>
                    <a:pt x="37" y="10"/>
                  </a:lnTo>
                  <a:lnTo>
                    <a:pt x="39" y="17"/>
                  </a:lnTo>
                  <a:lnTo>
                    <a:pt x="37" y="24"/>
                  </a:lnTo>
                  <a:lnTo>
                    <a:pt x="33" y="30"/>
                  </a:lnTo>
                  <a:lnTo>
                    <a:pt x="27" y="33"/>
                  </a:lnTo>
                  <a:lnTo>
                    <a:pt x="19" y="35"/>
                  </a:lnTo>
                  <a:lnTo>
                    <a:pt x="12" y="33"/>
                  </a:lnTo>
                  <a:lnTo>
                    <a:pt x="6" y="30"/>
                  </a:lnTo>
                  <a:lnTo>
                    <a:pt x="0" y="24"/>
                  </a:lnTo>
                  <a:lnTo>
                    <a:pt x="0" y="17"/>
                  </a:lnTo>
                  <a:close/>
                </a:path>
              </a:pathLst>
            </a:custGeom>
            <a:solidFill>
              <a:srgbClr val="FFFFFF"/>
            </a:solidFill>
            <a:ln w="6350">
              <a:solidFill>
                <a:srgbClr val="272525"/>
              </a:solidFill>
              <a:prstDash val="solid"/>
              <a:round/>
              <a:headEnd/>
              <a:tailEnd/>
            </a:ln>
          </p:spPr>
          <p:txBody>
            <a:bodyPr/>
            <a:lstStyle/>
            <a:p>
              <a:endParaRPr lang="en-US"/>
            </a:p>
          </p:txBody>
        </p:sp>
        <p:sp>
          <p:nvSpPr>
            <p:cNvPr id="4456" name="Freeform 354"/>
            <p:cNvSpPr>
              <a:spLocks/>
            </p:cNvSpPr>
            <p:nvPr/>
          </p:nvSpPr>
          <p:spPr bwMode="auto">
            <a:xfrm>
              <a:off x="6094" y="2583"/>
              <a:ext cx="39" cy="35"/>
            </a:xfrm>
            <a:custGeom>
              <a:avLst/>
              <a:gdLst>
                <a:gd name="T0" fmla="*/ 0 w 39"/>
                <a:gd name="T1" fmla="*/ 17 h 35"/>
                <a:gd name="T2" fmla="*/ 0 w 39"/>
                <a:gd name="T3" fmla="*/ 17 h 35"/>
                <a:gd name="T4" fmla="*/ 0 w 39"/>
                <a:gd name="T5" fmla="*/ 10 h 35"/>
                <a:gd name="T6" fmla="*/ 6 w 39"/>
                <a:gd name="T7" fmla="*/ 5 h 35"/>
                <a:gd name="T8" fmla="*/ 12 w 39"/>
                <a:gd name="T9" fmla="*/ 1 h 35"/>
                <a:gd name="T10" fmla="*/ 19 w 39"/>
                <a:gd name="T11" fmla="*/ 0 h 35"/>
                <a:gd name="T12" fmla="*/ 19 w 39"/>
                <a:gd name="T13" fmla="*/ 0 h 35"/>
                <a:gd name="T14" fmla="*/ 27 w 39"/>
                <a:gd name="T15" fmla="*/ 1 h 35"/>
                <a:gd name="T16" fmla="*/ 33 w 39"/>
                <a:gd name="T17" fmla="*/ 5 h 35"/>
                <a:gd name="T18" fmla="*/ 37 w 39"/>
                <a:gd name="T19" fmla="*/ 10 h 35"/>
                <a:gd name="T20" fmla="*/ 39 w 39"/>
                <a:gd name="T21" fmla="*/ 17 h 35"/>
                <a:gd name="T22" fmla="*/ 39 w 39"/>
                <a:gd name="T23" fmla="*/ 17 h 35"/>
                <a:gd name="T24" fmla="*/ 37 w 39"/>
                <a:gd name="T25" fmla="*/ 24 h 35"/>
                <a:gd name="T26" fmla="*/ 33 w 39"/>
                <a:gd name="T27" fmla="*/ 30 h 35"/>
                <a:gd name="T28" fmla="*/ 27 w 39"/>
                <a:gd name="T29" fmla="*/ 33 h 35"/>
                <a:gd name="T30" fmla="*/ 19 w 39"/>
                <a:gd name="T31" fmla="*/ 35 h 35"/>
                <a:gd name="T32" fmla="*/ 19 w 39"/>
                <a:gd name="T33" fmla="*/ 35 h 35"/>
                <a:gd name="T34" fmla="*/ 12 w 39"/>
                <a:gd name="T35" fmla="*/ 33 h 35"/>
                <a:gd name="T36" fmla="*/ 6 w 39"/>
                <a:gd name="T37" fmla="*/ 30 h 35"/>
                <a:gd name="T38" fmla="*/ 0 w 39"/>
                <a:gd name="T39" fmla="*/ 24 h 35"/>
                <a:gd name="T40" fmla="*/ 0 w 39"/>
                <a:gd name="T41" fmla="*/ 17 h 35"/>
                <a:gd name="T42" fmla="*/ 0 w 39"/>
                <a:gd name="T43" fmla="*/ 17 h 3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9" h="35">
                  <a:moveTo>
                    <a:pt x="0" y="17"/>
                  </a:moveTo>
                  <a:lnTo>
                    <a:pt x="0" y="17"/>
                  </a:lnTo>
                  <a:lnTo>
                    <a:pt x="0" y="10"/>
                  </a:lnTo>
                  <a:lnTo>
                    <a:pt x="6" y="5"/>
                  </a:lnTo>
                  <a:lnTo>
                    <a:pt x="12" y="1"/>
                  </a:lnTo>
                  <a:lnTo>
                    <a:pt x="19" y="0"/>
                  </a:lnTo>
                  <a:lnTo>
                    <a:pt x="27" y="1"/>
                  </a:lnTo>
                  <a:lnTo>
                    <a:pt x="33" y="5"/>
                  </a:lnTo>
                  <a:lnTo>
                    <a:pt x="37" y="10"/>
                  </a:lnTo>
                  <a:lnTo>
                    <a:pt x="39" y="17"/>
                  </a:lnTo>
                  <a:lnTo>
                    <a:pt x="37" y="24"/>
                  </a:lnTo>
                  <a:lnTo>
                    <a:pt x="33" y="30"/>
                  </a:lnTo>
                  <a:lnTo>
                    <a:pt x="27" y="33"/>
                  </a:lnTo>
                  <a:lnTo>
                    <a:pt x="19" y="35"/>
                  </a:lnTo>
                  <a:lnTo>
                    <a:pt x="12" y="33"/>
                  </a:lnTo>
                  <a:lnTo>
                    <a:pt x="6" y="30"/>
                  </a:lnTo>
                  <a:lnTo>
                    <a:pt x="0" y="24"/>
                  </a:lnTo>
                  <a:lnTo>
                    <a:pt x="0" y="17"/>
                  </a:lnTo>
                  <a:close/>
                </a:path>
              </a:pathLst>
            </a:custGeom>
            <a:solidFill>
              <a:srgbClr val="ED1C24"/>
            </a:solidFill>
            <a:ln w="6350">
              <a:solidFill>
                <a:srgbClr val="272525"/>
              </a:solidFill>
              <a:prstDash val="solid"/>
              <a:round/>
              <a:headEnd/>
              <a:tailEnd/>
            </a:ln>
          </p:spPr>
          <p:txBody>
            <a:bodyPr/>
            <a:lstStyle/>
            <a:p>
              <a:endParaRPr lang="en-US"/>
            </a:p>
          </p:txBody>
        </p:sp>
        <p:sp>
          <p:nvSpPr>
            <p:cNvPr id="4457" name="Freeform 355"/>
            <p:cNvSpPr>
              <a:spLocks/>
            </p:cNvSpPr>
            <p:nvPr/>
          </p:nvSpPr>
          <p:spPr bwMode="auto">
            <a:xfrm>
              <a:off x="5786" y="2579"/>
              <a:ext cx="39" cy="35"/>
            </a:xfrm>
            <a:custGeom>
              <a:avLst/>
              <a:gdLst>
                <a:gd name="T0" fmla="*/ 0 w 39"/>
                <a:gd name="T1" fmla="*/ 18 h 35"/>
                <a:gd name="T2" fmla="*/ 0 w 39"/>
                <a:gd name="T3" fmla="*/ 18 h 35"/>
                <a:gd name="T4" fmla="*/ 0 w 39"/>
                <a:gd name="T5" fmla="*/ 11 h 35"/>
                <a:gd name="T6" fmla="*/ 6 w 39"/>
                <a:gd name="T7" fmla="*/ 5 h 35"/>
                <a:gd name="T8" fmla="*/ 12 w 39"/>
                <a:gd name="T9" fmla="*/ 2 h 35"/>
                <a:gd name="T10" fmla="*/ 20 w 39"/>
                <a:gd name="T11" fmla="*/ 0 h 35"/>
                <a:gd name="T12" fmla="*/ 20 w 39"/>
                <a:gd name="T13" fmla="*/ 0 h 35"/>
                <a:gd name="T14" fmla="*/ 28 w 39"/>
                <a:gd name="T15" fmla="*/ 2 h 35"/>
                <a:gd name="T16" fmla="*/ 33 w 39"/>
                <a:gd name="T17" fmla="*/ 5 h 35"/>
                <a:gd name="T18" fmla="*/ 37 w 39"/>
                <a:gd name="T19" fmla="*/ 11 h 35"/>
                <a:gd name="T20" fmla="*/ 39 w 39"/>
                <a:gd name="T21" fmla="*/ 18 h 35"/>
                <a:gd name="T22" fmla="*/ 39 w 39"/>
                <a:gd name="T23" fmla="*/ 18 h 35"/>
                <a:gd name="T24" fmla="*/ 37 w 39"/>
                <a:gd name="T25" fmla="*/ 25 h 35"/>
                <a:gd name="T26" fmla="*/ 33 w 39"/>
                <a:gd name="T27" fmla="*/ 30 h 35"/>
                <a:gd name="T28" fmla="*/ 28 w 39"/>
                <a:gd name="T29" fmla="*/ 34 h 35"/>
                <a:gd name="T30" fmla="*/ 20 w 39"/>
                <a:gd name="T31" fmla="*/ 35 h 35"/>
                <a:gd name="T32" fmla="*/ 20 w 39"/>
                <a:gd name="T33" fmla="*/ 35 h 35"/>
                <a:gd name="T34" fmla="*/ 12 w 39"/>
                <a:gd name="T35" fmla="*/ 34 h 35"/>
                <a:gd name="T36" fmla="*/ 6 w 39"/>
                <a:gd name="T37" fmla="*/ 30 h 35"/>
                <a:gd name="T38" fmla="*/ 0 w 39"/>
                <a:gd name="T39" fmla="*/ 25 h 35"/>
                <a:gd name="T40" fmla="*/ 0 w 39"/>
                <a:gd name="T41" fmla="*/ 18 h 35"/>
                <a:gd name="T42" fmla="*/ 0 w 39"/>
                <a:gd name="T43" fmla="*/ 18 h 3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9" h="35">
                  <a:moveTo>
                    <a:pt x="0" y="18"/>
                  </a:moveTo>
                  <a:lnTo>
                    <a:pt x="0" y="18"/>
                  </a:lnTo>
                  <a:lnTo>
                    <a:pt x="0" y="11"/>
                  </a:lnTo>
                  <a:lnTo>
                    <a:pt x="6" y="5"/>
                  </a:lnTo>
                  <a:lnTo>
                    <a:pt x="12" y="2"/>
                  </a:lnTo>
                  <a:lnTo>
                    <a:pt x="20" y="0"/>
                  </a:lnTo>
                  <a:lnTo>
                    <a:pt x="28" y="2"/>
                  </a:lnTo>
                  <a:lnTo>
                    <a:pt x="33" y="5"/>
                  </a:lnTo>
                  <a:lnTo>
                    <a:pt x="37" y="11"/>
                  </a:lnTo>
                  <a:lnTo>
                    <a:pt x="39" y="18"/>
                  </a:lnTo>
                  <a:lnTo>
                    <a:pt x="37" y="25"/>
                  </a:lnTo>
                  <a:lnTo>
                    <a:pt x="33" y="30"/>
                  </a:lnTo>
                  <a:lnTo>
                    <a:pt x="28" y="34"/>
                  </a:lnTo>
                  <a:lnTo>
                    <a:pt x="20" y="35"/>
                  </a:lnTo>
                  <a:lnTo>
                    <a:pt x="12" y="34"/>
                  </a:lnTo>
                  <a:lnTo>
                    <a:pt x="6" y="30"/>
                  </a:lnTo>
                  <a:lnTo>
                    <a:pt x="0" y="25"/>
                  </a:lnTo>
                  <a:lnTo>
                    <a:pt x="0" y="18"/>
                  </a:lnTo>
                  <a:close/>
                </a:path>
              </a:pathLst>
            </a:custGeom>
            <a:solidFill>
              <a:srgbClr val="FFFFFF"/>
            </a:solidFill>
            <a:ln w="6350">
              <a:solidFill>
                <a:srgbClr val="272525"/>
              </a:solidFill>
              <a:prstDash val="solid"/>
              <a:round/>
              <a:headEnd/>
              <a:tailEnd/>
            </a:ln>
          </p:spPr>
          <p:txBody>
            <a:bodyPr/>
            <a:lstStyle/>
            <a:p>
              <a:endParaRPr lang="en-US"/>
            </a:p>
          </p:txBody>
        </p:sp>
        <p:sp>
          <p:nvSpPr>
            <p:cNvPr id="4458" name="Freeform 356"/>
            <p:cNvSpPr>
              <a:spLocks/>
            </p:cNvSpPr>
            <p:nvPr/>
          </p:nvSpPr>
          <p:spPr bwMode="auto">
            <a:xfrm>
              <a:off x="5453" y="2632"/>
              <a:ext cx="39" cy="35"/>
            </a:xfrm>
            <a:custGeom>
              <a:avLst/>
              <a:gdLst>
                <a:gd name="T0" fmla="*/ 0 w 39"/>
                <a:gd name="T1" fmla="*/ 18 h 35"/>
                <a:gd name="T2" fmla="*/ 0 w 39"/>
                <a:gd name="T3" fmla="*/ 18 h 35"/>
                <a:gd name="T4" fmla="*/ 0 w 39"/>
                <a:gd name="T5" fmla="*/ 11 h 35"/>
                <a:gd name="T6" fmla="*/ 6 w 39"/>
                <a:gd name="T7" fmla="*/ 5 h 35"/>
                <a:gd name="T8" fmla="*/ 12 w 39"/>
                <a:gd name="T9" fmla="*/ 2 h 35"/>
                <a:gd name="T10" fmla="*/ 20 w 39"/>
                <a:gd name="T11" fmla="*/ 0 h 35"/>
                <a:gd name="T12" fmla="*/ 20 w 39"/>
                <a:gd name="T13" fmla="*/ 0 h 35"/>
                <a:gd name="T14" fmla="*/ 27 w 39"/>
                <a:gd name="T15" fmla="*/ 2 h 35"/>
                <a:gd name="T16" fmla="*/ 33 w 39"/>
                <a:gd name="T17" fmla="*/ 5 h 35"/>
                <a:gd name="T18" fmla="*/ 37 w 39"/>
                <a:gd name="T19" fmla="*/ 11 h 35"/>
                <a:gd name="T20" fmla="*/ 39 w 39"/>
                <a:gd name="T21" fmla="*/ 18 h 35"/>
                <a:gd name="T22" fmla="*/ 39 w 39"/>
                <a:gd name="T23" fmla="*/ 18 h 35"/>
                <a:gd name="T24" fmla="*/ 37 w 39"/>
                <a:gd name="T25" fmla="*/ 25 h 35"/>
                <a:gd name="T26" fmla="*/ 33 w 39"/>
                <a:gd name="T27" fmla="*/ 30 h 35"/>
                <a:gd name="T28" fmla="*/ 27 w 39"/>
                <a:gd name="T29" fmla="*/ 33 h 35"/>
                <a:gd name="T30" fmla="*/ 20 w 39"/>
                <a:gd name="T31" fmla="*/ 35 h 35"/>
                <a:gd name="T32" fmla="*/ 20 w 39"/>
                <a:gd name="T33" fmla="*/ 35 h 35"/>
                <a:gd name="T34" fmla="*/ 12 w 39"/>
                <a:gd name="T35" fmla="*/ 33 h 35"/>
                <a:gd name="T36" fmla="*/ 6 w 39"/>
                <a:gd name="T37" fmla="*/ 30 h 35"/>
                <a:gd name="T38" fmla="*/ 0 w 39"/>
                <a:gd name="T39" fmla="*/ 25 h 35"/>
                <a:gd name="T40" fmla="*/ 0 w 39"/>
                <a:gd name="T41" fmla="*/ 18 h 35"/>
                <a:gd name="T42" fmla="*/ 0 w 39"/>
                <a:gd name="T43" fmla="*/ 18 h 3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9" h="35">
                  <a:moveTo>
                    <a:pt x="0" y="18"/>
                  </a:moveTo>
                  <a:lnTo>
                    <a:pt x="0" y="18"/>
                  </a:lnTo>
                  <a:lnTo>
                    <a:pt x="0" y="11"/>
                  </a:lnTo>
                  <a:lnTo>
                    <a:pt x="6" y="5"/>
                  </a:lnTo>
                  <a:lnTo>
                    <a:pt x="12" y="2"/>
                  </a:lnTo>
                  <a:lnTo>
                    <a:pt x="20" y="0"/>
                  </a:lnTo>
                  <a:lnTo>
                    <a:pt x="27" y="2"/>
                  </a:lnTo>
                  <a:lnTo>
                    <a:pt x="33" y="5"/>
                  </a:lnTo>
                  <a:lnTo>
                    <a:pt x="37" y="11"/>
                  </a:lnTo>
                  <a:lnTo>
                    <a:pt x="39" y="18"/>
                  </a:lnTo>
                  <a:lnTo>
                    <a:pt x="37" y="25"/>
                  </a:lnTo>
                  <a:lnTo>
                    <a:pt x="33" y="30"/>
                  </a:lnTo>
                  <a:lnTo>
                    <a:pt x="27" y="33"/>
                  </a:lnTo>
                  <a:lnTo>
                    <a:pt x="20" y="35"/>
                  </a:lnTo>
                  <a:lnTo>
                    <a:pt x="12" y="33"/>
                  </a:lnTo>
                  <a:lnTo>
                    <a:pt x="6" y="30"/>
                  </a:lnTo>
                  <a:lnTo>
                    <a:pt x="0" y="25"/>
                  </a:lnTo>
                  <a:lnTo>
                    <a:pt x="0" y="18"/>
                  </a:lnTo>
                  <a:close/>
                </a:path>
              </a:pathLst>
            </a:custGeom>
            <a:solidFill>
              <a:srgbClr val="ED1C24"/>
            </a:solidFill>
            <a:ln w="6350">
              <a:solidFill>
                <a:srgbClr val="272525"/>
              </a:solidFill>
              <a:prstDash val="solid"/>
              <a:round/>
              <a:headEnd/>
              <a:tailEnd/>
            </a:ln>
          </p:spPr>
          <p:txBody>
            <a:bodyPr/>
            <a:lstStyle/>
            <a:p>
              <a:endParaRPr lang="en-US"/>
            </a:p>
          </p:txBody>
        </p:sp>
        <p:sp>
          <p:nvSpPr>
            <p:cNvPr id="4459" name="Freeform 357"/>
            <p:cNvSpPr>
              <a:spLocks/>
            </p:cNvSpPr>
            <p:nvPr/>
          </p:nvSpPr>
          <p:spPr bwMode="auto">
            <a:xfrm>
              <a:off x="5610" y="2470"/>
              <a:ext cx="39" cy="35"/>
            </a:xfrm>
            <a:custGeom>
              <a:avLst/>
              <a:gdLst>
                <a:gd name="T0" fmla="*/ 0 w 39"/>
                <a:gd name="T1" fmla="*/ 17 h 35"/>
                <a:gd name="T2" fmla="*/ 0 w 39"/>
                <a:gd name="T3" fmla="*/ 17 h 35"/>
                <a:gd name="T4" fmla="*/ 0 w 39"/>
                <a:gd name="T5" fmla="*/ 10 h 35"/>
                <a:gd name="T6" fmla="*/ 6 w 39"/>
                <a:gd name="T7" fmla="*/ 5 h 35"/>
                <a:gd name="T8" fmla="*/ 12 w 39"/>
                <a:gd name="T9" fmla="*/ 1 h 35"/>
                <a:gd name="T10" fmla="*/ 19 w 39"/>
                <a:gd name="T11" fmla="*/ 0 h 35"/>
                <a:gd name="T12" fmla="*/ 19 w 39"/>
                <a:gd name="T13" fmla="*/ 0 h 35"/>
                <a:gd name="T14" fmla="*/ 27 w 39"/>
                <a:gd name="T15" fmla="*/ 1 h 35"/>
                <a:gd name="T16" fmla="*/ 33 w 39"/>
                <a:gd name="T17" fmla="*/ 5 h 35"/>
                <a:gd name="T18" fmla="*/ 37 w 39"/>
                <a:gd name="T19" fmla="*/ 10 h 35"/>
                <a:gd name="T20" fmla="*/ 39 w 39"/>
                <a:gd name="T21" fmla="*/ 17 h 35"/>
                <a:gd name="T22" fmla="*/ 39 w 39"/>
                <a:gd name="T23" fmla="*/ 17 h 35"/>
                <a:gd name="T24" fmla="*/ 37 w 39"/>
                <a:gd name="T25" fmla="*/ 24 h 35"/>
                <a:gd name="T26" fmla="*/ 33 w 39"/>
                <a:gd name="T27" fmla="*/ 30 h 35"/>
                <a:gd name="T28" fmla="*/ 27 w 39"/>
                <a:gd name="T29" fmla="*/ 33 h 35"/>
                <a:gd name="T30" fmla="*/ 19 w 39"/>
                <a:gd name="T31" fmla="*/ 35 h 35"/>
                <a:gd name="T32" fmla="*/ 19 w 39"/>
                <a:gd name="T33" fmla="*/ 35 h 35"/>
                <a:gd name="T34" fmla="*/ 12 w 39"/>
                <a:gd name="T35" fmla="*/ 33 h 35"/>
                <a:gd name="T36" fmla="*/ 6 w 39"/>
                <a:gd name="T37" fmla="*/ 30 h 35"/>
                <a:gd name="T38" fmla="*/ 0 w 39"/>
                <a:gd name="T39" fmla="*/ 24 h 35"/>
                <a:gd name="T40" fmla="*/ 0 w 39"/>
                <a:gd name="T41" fmla="*/ 17 h 35"/>
                <a:gd name="T42" fmla="*/ 0 w 39"/>
                <a:gd name="T43" fmla="*/ 17 h 3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9" h="35">
                  <a:moveTo>
                    <a:pt x="0" y="17"/>
                  </a:moveTo>
                  <a:lnTo>
                    <a:pt x="0" y="17"/>
                  </a:lnTo>
                  <a:lnTo>
                    <a:pt x="0" y="10"/>
                  </a:lnTo>
                  <a:lnTo>
                    <a:pt x="6" y="5"/>
                  </a:lnTo>
                  <a:lnTo>
                    <a:pt x="12" y="1"/>
                  </a:lnTo>
                  <a:lnTo>
                    <a:pt x="19" y="0"/>
                  </a:lnTo>
                  <a:lnTo>
                    <a:pt x="27" y="1"/>
                  </a:lnTo>
                  <a:lnTo>
                    <a:pt x="33" y="5"/>
                  </a:lnTo>
                  <a:lnTo>
                    <a:pt x="37" y="10"/>
                  </a:lnTo>
                  <a:lnTo>
                    <a:pt x="39" y="17"/>
                  </a:lnTo>
                  <a:lnTo>
                    <a:pt x="37" y="24"/>
                  </a:lnTo>
                  <a:lnTo>
                    <a:pt x="33" y="30"/>
                  </a:lnTo>
                  <a:lnTo>
                    <a:pt x="27" y="33"/>
                  </a:lnTo>
                  <a:lnTo>
                    <a:pt x="19" y="35"/>
                  </a:lnTo>
                  <a:lnTo>
                    <a:pt x="12" y="33"/>
                  </a:lnTo>
                  <a:lnTo>
                    <a:pt x="6" y="30"/>
                  </a:lnTo>
                  <a:lnTo>
                    <a:pt x="0" y="24"/>
                  </a:lnTo>
                  <a:lnTo>
                    <a:pt x="0" y="17"/>
                  </a:lnTo>
                  <a:close/>
                </a:path>
              </a:pathLst>
            </a:custGeom>
            <a:solidFill>
              <a:srgbClr val="FFFFFF"/>
            </a:solidFill>
            <a:ln w="6350">
              <a:solidFill>
                <a:srgbClr val="272525"/>
              </a:solidFill>
              <a:prstDash val="solid"/>
              <a:round/>
              <a:headEnd/>
              <a:tailEnd/>
            </a:ln>
          </p:spPr>
          <p:txBody>
            <a:bodyPr/>
            <a:lstStyle/>
            <a:p>
              <a:endParaRPr lang="en-US"/>
            </a:p>
          </p:txBody>
        </p:sp>
        <p:sp>
          <p:nvSpPr>
            <p:cNvPr id="4460" name="Freeform 358"/>
            <p:cNvSpPr>
              <a:spLocks/>
            </p:cNvSpPr>
            <p:nvPr/>
          </p:nvSpPr>
          <p:spPr bwMode="auto">
            <a:xfrm>
              <a:off x="5569" y="2355"/>
              <a:ext cx="39" cy="35"/>
            </a:xfrm>
            <a:custGeom>
              <a:avLst/>
              <a:gdLst>
                <a:gd name="T0" fmla="*/ 0 w 39"/>
                <a:gd name="T1" fmla="*/ 18 h 35"/>
                <a:gd name="T2" fmla="*/ 0 w 39"/>
                <a:gd name="T3" fmla="*/ 18 h 35"/>
                <a:gd name="T4" fmla="*/ 0 w 39"/>
                <a:gd name="T5" fmla="*/ 11 h 35"/>
                <a:gd name="T6" fmla="*/ 5 w 39"/>
                <a:gd name="T7" fmla="*/ 5 h 35"/>
                <a:gd name="T8" fmla="*/ 11 w 39"/>
                <a:gd name="T9" fmla="*/ 2 h 35"/>
                <a:gd name="T10" fmla="*/ 19 w 39"/>
                <a:gd name="T11" fmla="*/ 0 h 35"/>
                <a:gd name="T12" fmla="*/ 19 w 39"/>
                <a:gd name="T13" fmla="*/ 0 h 35"/>
                <a:gd name="T14" fmla="*/ 27 w 39"/>
                <a:gd name="T15" fmla="*/ 2 h 35"/>
                <a:gd name="T16" fmla="*/ 33 w 39"/>
                <a:gd name="T17" fmla="*/ 5 h 35"/>
                <a:gd name="T18" fmla="*/ 37 w 39"/>
                <a:gd name="T19" fmla="*/ 11 h 35"/>
                <a:gd name="T20" fmla="*/ 39 w 39"/>
                <a:gd name="T21" fmla="*/ 18 h 35"/>
                <a:gd name="T22" fmla="*/ 39 w 39"/>
                <a:gd name="T23" fmla="*/ 18 h 35"/>
                <a:gd name="T24" fmla="*/ 37 w 39"/>
                <a:gd name="T25" fmla="*/ 25 h 35"/>
                <a:gd name="T26" fmla="*/ 33 w 39"/>
                <a:gd name="T27" fmla="*/ 30 h 35"/>
                <a:gd name="T28" fmla="*/ 27 w 39"/>
                <a:gd name="T29" fmla="*/ 33 h 35"/>
                <a:gd name="T30" fmla="*/ 19 w 39"/>
                <a:gd name="T31" fmla="*/ 35 h 35"/>
                <a:gd name="T32" fmla="*/ 19 w 39"/>
                <a:gd name="T33" fmla="*/ 35 h 35"/>
                <a:gd name="T34" fmla="*/ 11 w 39"/>
                <a:gd name="T35" fmla="*/ 33 h 35"/>
                <a:gd name="T36" fmla="*/ 5 w 39"/>
                <a:gd name="T37" fmla="*/ 30 h 35"/>
                <a:gd name="T38" fmla="*/ 0 w 39"/>
                <a:gd name="T39" fmla="*/ 25 h 35"/>
                <a:gd name="T40" fmla="*/ 0 w 39"/>
                <a:gd name="T41" fmla="*/ 18 h 35"/>
                <a:gd name="T42" fmla="*/ 0 w 39"/>
                <a:gd name="T43" fmla="*/ 18 h 3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9" h="35">
                  <a:moveTo>
                    <a:pt x="0" y="18"/>
                  </a:moveTo>
                  <a:lnTo>
                    <a:pt x="0" y="18"/>
                  </a:lnTo>
                  <a:lnTo>
                    <a:pt x="0" y="11"/>
                  </a:lnTo>
                  <a:lnTo>
                    <a:pt x="5" y="5"/>
                  </a:lnTo>
                  <a:lnTo>
                    <a:pt x="11" y="2"/>
                  </a:lnTo>
                  <a:lnTo>
                    <a:pt x="19" y="0"/>
                  </a:lnTo>
                  <a:lnTo>
                    <a:pt x="27" y="2"/>
                  </a:lnTo>
                  <a:lnTo>
                    <a:pt x="33" y="5"/>
                  </a:lnTo>
                  <a:lnTo>
                    <a:pt x="37" y="11"/>
                  </a:lnTo>
                  <a:lnTo>
                    <a:pt x="39" y="18"/>
                  </a:lnTo>
                  <a:lnTo>
                    <a:pt x="37" y="25"/>
                  </a:lnTo>
                  <a:lnTo>
                    <a:pt x="33" y="30"/>
                  </a:lnTo>
                  <a:lnTo>
                    <a:pt x="27" y="33"/>
                  </a:lnTo>
                  <a:lnTo>
                    <a:pt x="19" y="35"/>
                  </a:lnTo>
                  <a:lnTo>
                    <a:pt x="11" y="33"/>
                  </a:lnTo>
                  <a:lnTo>
                    <a:pt x="5" y="30"/>
                  </a:lnTo>
                  <a:lnTo>
                    <a:pt x="0" y="25"/>
                  </a:lnTo>
                  <a:lnTo>
                    <a:pt x="0" y="18"/>
                  </a:lnTo>
                  <a:close/>
                </a:path>
              </a:pathLst>
            </a:custGeom>
            <a:solidFill>
              <a:srgbClr val="FFFFFF"/>
            </a:solidFill>
            <a:ln w="6350">
              <a:solidFill>
                <a:srgbClr val="272525"/>
              </a:solidFill>
              <a:prstDash val="solid"/>
              <a:round/>
              <a:headEnd/>
              <a:tailEnd/>
            </a:ln>
          </p:spPr>
          <p:txBody>
            <a:bodyPr/>
            <a:lstStyle/>
            <a:p>
              <a:endParaRPr lang="en-US"/>
            </a:p>
          </p:txBody>
        </p:sp>
        <p:sp>
          <p:nvSpPr>
            <p:cNvPr id="4461" name="Freeform 359"/>
            <p:cNvSpPr>
              <a:spLocks/>
            </p:cNvSpPr>
            <p:nvPr/>
          </p:nvSpPr>
          <p:spPr bwMode="auto">
            <a:xfrm>
              <a:off x="4896" y="2785"/>
              <a:ext cx="40" cy="36"/>
            </a:xfrm>
            <a:custGeom>
              <a:avLst/>
              <a:gdLst>
                <a:gd name="T0" fmla="*/ 0 w 40"/>
                <a:gd name="T1" fmla="*/ 18 h 36"/>
                <a:gd name="T2" fmla="*/ 0 w 40"/>
                <a:gd name="T3" fmla="*/ 18 h 36"/>
                <a:gd name="T4" fmla="*/ 2 w 40"/>
                <a:gd name="T5" fmla="*/ 13 h 36"/>
                <a:gd name="T6" fmla="*/ 6 w 40"/>
                <a:gd name="T7" fmla="*/ 6 h 36"/>
                <a:gd name="T8" fmla="*/ 12 w 40"/>
                <a:gd name="T9" fmla="*/ 2 h 36"/>
                <a:gd name="T10" fmla="*/ 20 w 40"/>
                <a:gd name="T11" fmla="*/ 0 h 36"/>
                <a:gd name="T12" fmla="*/ 20 w 40"/>
                <a:gd name="T13" fmla="*/ 0 h 36"/>
                <a:gd name="T14" fmla="*/ 28 w 40"/>
                <a:gd name="T15" fmla="*/ 2 h 36"/>
                <a:gd name="T16" fmla="*/ 34 w 40"/>
                <a:gd name="T17" fmla="*/ 6 h 36"/>
                <a:gd name="T18" fmla="*/ 40 w 40"/>
                <a:gd name="T19" fmla="*/ 13 h 36"/>
                <a:gd name="T20" fmla="*/ 40 w 40"/>
                <a:gd name="T21" fmla="*/ 18 h 36"/>
                <a:gd name="T22" fmla="*/ 40 w 40"/>
                <a:gd name="T23" fmla="*/ 18 h 36"/>
                <a:gd name="T24" fmla="*/ 40 w 40"/>
                <a:gd name="T25" fmla="*/ 25 h 36"/>
                <a:gd name="T26" fmla="*/ 34 w 40"/>
                <a:gd name="T27" fmla="*/ 32 h 36"/>
                <a:gd name="T28" fmla="*/ 28 w 40"/>
                <a:gd name="T29" fmla="*/ 36 h 36"/>
                <a:gd name="T30" fmla="*/ 20 w 40"/>
                <a:gd name="T31" fmla="*/ 36 h 36"/>
                <a:gd name="T32" fmla="*/ 20 w 40"/>
                <a:gd name="T33" fmla="*/ 36 h 36"/>
                <a:gd name="T34" fmla="*/ 12 w 40"/>
                <a:gd name="T35" fmla="*/ 36 h 36"/>
                <a:gd name="T36" fmla="*/ 6 w 40"/>
                <a:gd name="T37" fmla="*/ 32 h 36"/>
                <a:gd name="T38" fmla="*/ 2 w 40"/>
                <a:gd name="T39" fmla="*/ 25 h 36"/>
                <a:gd name="T40" fmla="*/ 0 w 40"/>
                <a:gd name="T41" fmla="*/ 18 h 36"/>
                <a:gd name="T42" fmla="*/ 0 w 40"/>
                <a:gd name="T43" fmla="*/ 18 h 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36">
                  <a:moveTo>
                    <a:pt x="0" y="18"/>
                  </a:moveTo>
                  <a:lnTo>
                    <a:pt x="0" y="18"/>
                  </a:lnTo>
                  <a:lnTo>
                    <a:pt x="2" y="13"/>
                  </a:lnTo>
                  <a:lnTo>
                    <a:pt x="6" y="6"/>
                  </a:lnTo>
                  <a:lnTo>
                    <a:pt x="12" y="2"/>
                  </a:lnTo>
                  <a:lnTo>
                    <a:pt x="20" y="0"/>
                  </a:lnTo>
                  <a:lnTo>
                    <a:pt x="28" y="2"/>
                  </a:lnTo>
                  <a:lnTo>
                    <a:pt x="34" y="6"/>
                  </a:lnTo>
                  <a:lnTo>
                    <a:pt x="40" y="13"/>
                  </a:lnTo>
                  <a:lnTo>
                    <a:pt x="40" y="18"/>
                  </a:lnTo>
                  <a:lnTo>
                    <a:pt x="40" y="25"/>
                  </a:lnTo>
                  <a:lnTo>
                    <a:pt x="34" y="32"/>
                  </a:lnTo>
                  <a:lnTo>
                    <a:pt x="28" y="36"/>
                  </a:lnTo>
                  <a:lnTo>
                    <a:pt x="20" y="36"/>
                  </a:lnTo>
                  <a:lnTo>
                    <a:pt x="12" y="36"/>
                  </a:lnTo>
                  <a:lnTo>
                    <a:pt x="6" y="32"/>
                  </a:lnTo>
                  <a:lnTo>
                    <a:pt x="2" y="25"/>
                  </a:lnTo>
                  <a:lnTo>
                    <a:pt x="0" y="18"/>
                  </a:lnTo>
                  <a:close/>
                </a:path>
              </a:pathLst>
            </a:custGeom>
            <a:solidFill>
              <a:srgbClr val="ED1C24"/>
            </a:solidFill>
            <a:ln w="6350">
              <a:solidFill>
                <a:srgbClr val="272525"/>
              </a:solidFill>
              <a:prstDash val="solid"/>
              <a:round/>
              <a:headEnd/>
              <a:tailEnd/>
            </a:ln>
          </p:spPr>
          <p:txBody>
            <a:bodyPr/>
            <a:lstStyle/>
            <a:p>
              <a:endParaRPr lang="en-US"/>
            </a:p>
          </p:txBody>
        </p:sp>
        <p:sp>
          <p:nvSpPr>
            <p:cNvPr id="4462" name="Freeform 360"/>
            <p:cNvSpPr>
              <a:spLocks/>
            </p:cNvSpPr>
            <p:nvPr/>
          </p:nvSpPr>
          <p:spPr bwMode="auto">
            <a:xfrm>
              <a:off x="1530" y="2066"/>
              <a:ext cx="15" cy="7"/>
            </a:xfrm>
            <a:custGeom>
              <a:avLst/>
              <a:gdLst>
                <a:gd name="T0" fmla="*/ 0 w 15"/>
                <a:gd name="T1" fmla="*/ 7 h 7"/>
                <a:gd name="T2" fmla="*/ 7 w 15"/>
                <a:gd name="T3" fmla="*/ 7 h 7"/>
                <a:gd name="T4" fmla="*/ 15 w 15"/>
                <a:gd name="T5" fmla="*/ 0 h 7"/>
                <a:gd name="T6" fmla="*/ 0 w 15"/>
                <a:gd name="T7" fmla="*/ 0 h 7"/>
                <a:gd name="T8" fmla="*/ 0 w 15"/>
                <a:gd name="T9" fmla="*/ 7 h 7"/>
                <a:gd name="T10" fmla="*/ 0 w 15"/>
                <a:gd name="T11" fmla="*/ 7 h 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 h="7">
                  <a:moveTo>
                    <a:pt x="0" y="7"/>
                  </a:moveTo>
                  <a:lnTo>
                    <a:pt x="7" y="7"/>
                  </a:lnTo>
                  <a:lnTo>
                    <a:pt x="15" y="0"/>
                  </a:lnTo>
                  <a:lnTo>
                    <a:pt x="0" y="0"/>
                  </a:lnTo>
                  <a:lnTo>
                    <a:pt x="0" y="7"/>
                  </a:lnTo>
                  <a:close/>
                </a:path>
              </a:pathLst>
            </a:custGeom>
            <a:solidFill>
              <a:srgbClr val="ED1C24"/>
            </a:solidFill>
            <a:ln w="6350">
              <a:solidFill>
                <a:srgbClr val="272525"/>
              </a:solidFill>
              <a:prstDash val="solid"/>
              <a:round/>
              <a:headEnd/>
              <a:tailEnd/>
            </a:ln>
          </p:spPr>
          <p:txBody>
            <a:bodyPr/>
            <a:lstStyle/>
            <a:p>
              <a:endParaRPr lang="en-US"/>
            </a:p>
          </p:txBody>
        </p:sp>
        <p:sp>
          <p:nvSpPr>
            <p:cNvPr id="4463" name="Freeform 361"/>
            <p:cNvSpPr>
              <a:spLocks/>
            </p:cNvSpPr>
            <p:nvPr/>
          </p:nvSpPr>
          <p:spPr bwMode="auto">
            <a:xfrm>
              <a:off x="4342" y="2992"/>
              <a:ext cx="4" cy="3"/>
            </a:xfrm>
            <a:custGeom>
              <a:avLst/>
              <a:gdLst>
                <a:gd name="T0" fmla="*/ 0 w 4"/>
                <a:gd name="T1" fmla="*/ 2 h 3"/>
                <a:gd name="T2" fmla="*/ 0 w 4"/>
                <a:gd name="T3" fmla="*/ 2 h 3"/>
                <a:gd name="T4" fmla="*/ 2 w 4"/>
                <a:gd name="T5" fmla="*/ 0 h 3"/>
                <a:gd name="T6" fmla="*/ 2 w 4"/>
                <a:gd name="T7" fmla="*/ 0 h 3"/>
                <a:gd name="T8" fmla="*/ 4 w 4"/>
                <a:gd name="T9" fmla="*/ 2 h 3"/>
                <a:gd name="T10" fmla="*/ 4 w 4"/>
                <a:gd name="T11" fmla="*/ 2 h 3"/>
                <a:gd name="T12" fmla="*/ 2 w 4"/>
                <a:gd name="T13" fmla="*/ 3 h 3"/>
                <a:gd name="T14" fmla="*/ 2 w 4"/>
                <a:gd name="T15" fmla="*/ 3 h 3"/>
                <a:gd name="T16" fmla="*/ 0 w 4"/>
                <a:gd name="T17" fmla="*/ 2 h 3"/>
                <a:gd name="T18" fmla="*/ 0 w 4"/>
                <a:gd name="T19" fmla="*/ 2 h 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3">
                  <a:moveTo>
                    <a:pt x="0" y="2"/>
                  </a:moveTo>
                  <a:lnTo>
                    <a:pt x="0" y="2"/>
                  </a:lnTo>
                  <a:lnTo>
                    <a:pt x="2" y="0"/>
                  </a:lnTo>
                  <a:lnTo>
                    <a:pt x="4" y="2"/>
                  </a:lnTo>
                  <a:lnTo>
                    <a:pt x="2" y="3"/>
                  </a:lnTo>
                  <a:lnTo>
                    <a:pt x="0" y="2"/>
                  </a:lnTo>
                  <a:close/>
                </a:path>
              </a:pathLst>
            </a:custGeom>
            <a:solidFill>
              <a:srgbClr val="FFFFFF"/>
            </a:solidFill>
            <a:ln w="3175">
              <a:solidFill>
                <a:srgbClr val="FFFFFF"/>
              </a:solidFill>
              <a:prstDash val="solid"/>
              <a:round/>
              <a:headEnd/>
              <a:tailEnd/>
            </a:ln>
          </p:spPr>
          <p:txBody>
            <a:bodyPr/>
            <a:lstStyle/>
            <a:p>
              <a:endParaRPr lang="en-US"/>
            </a:p>
          </p:txBody>
        </p:sp>
        <p:sp>
          <p:nvSpPr>
            <p:cNvPr id="4464" name="Freeform 362"/>
            <p:cNvSpPr>
              <a:spLocks/>
            </p:cNvSpPr>
            <p:nvPr/>
          </p:nvSpPr>
          <p:spPr bwMode="auto">
            <a:xfrm>
              <a:off x="6458" y="3347"/>
              <a:ext cx="57" cy="35"/>
            </a:xfrm>
            <a:custGeom>
              <a:avLst/>
              <a:gdLst>
                <a:gd name="T0" fmla="*/ 38 w 57"/>
                <a:gd name="T1" fmla="*/ 26 h 35"/>
                <a:gd name="T2" fmla="*/ 38 w 57"/>
                <a:gd name="T3" fmla="*/ 35 h 35"/>
                <a:gd name="T4" fmla="*/ 57 w 57"/>
                <a:gd name="T5" fmla="*/ 17 h 35"/>
                <a:gd name="T6" fmla="*/ 38 w 57"/>
                <a:gd name="T7" fmla="*/ 1 h 35"/>
                <a:gd name="T8" fmla="*/ 38 w 57"/>
                <a:gd name="T9" fmla="*/ 12 h 35"/>
                <a:gd name="T10" fmla="*/ 38 w 57"/>
                <a:gd name="T11" fmla="*/ 12 h 35"/>
                <a:gd name="T12" fmla="*/ 36 w 57"/>
                <a:gd name="T13" fmla="*/ 7 h 35"/>
                <a:gd name="T14" fmla="*/ 30 w 57"/>
                <a:gd name="T15" fmla="*/ 3 h 35"/>
                <a:gd name="T16" fmla="*/ 26 w 57"/>
                <a:gd name="T17" fmla="*/ 1 h 35"/>
                <a:gd name="T18" fmla="*/ 20 w 57"/>
                <a:gd name="T19" fmla="*/ 0 h 35"/>
                <a:gd name="T20" fmla="*/ 20 w 57"/>
                <a:gd name="T21" fmla="*/ 0 h 35"/>
                <a:gd name="T22" fmla="*/ 12 w 57"/>
                <a:gd name="T23" fmla="*/ 1 h 35"/>
                <a:gd name="T24" fmla="*/ 6 w 57"/>
                <a:gd name="T25" fmla="*/ 5 h 35"/>
                <a:gd name="T26" fmla="*/ 2 w 57"/>
                <a:gd name="T27" fmla="*/ 10 h 35"/>
                <a:gd name="T28" fmla="*/ 0 w 57"/>
                <a:gd name="T29" fmla="*/ 17 h 35"/>
                <a:gd name="T30" fmla="*/ 0 w 57"/>
                <a:gd name="T31" fmla="*/ 17 h 35"/>
                <a:gd name="T32" fmla="*/ 2 w 57"/>
                <a:gd name="T33" fmla="*/ 24 h 35"/>
                <a:gd name="T34" fmla="*/ 6 w 57"/>
                <a:gd name="T35" fmla="*/ 30 h 35"/>
                <a:gd name="T36" fmla="*/ 12 w 57"/>
                <a:gd name="T37" fmla="*/ 33 h 35"/>
                <a:gd name="T38" fmla="*/ 20 w 57"/>
                <a:gd name="T39" fmla="*/ 35 h 35"/>
                <a:gd name="T40" fmla="*/ 20 w 57"/>
                <a:gd name="T41" fmla="*/ 35 h 35"/>
                <a:gd name="T42" fmla="*/ 28 w 57"/>
                <a:gd name="T43" fmla="*/ 33 h 35"/>
                <a:gd name="T44" fmla="*/ 34 w 57"/>
                <a:gd name="T45" fmla="*/ 30 h 35"/>
                <a:gd name="T46" fmla="*/ 38 w 57"/>
                <a:gd name="T47" fmla="*/ 26 h 35"/>
                <a:gd name="T48" fmla="*/ 38 w 57"/>
                <a:gd name="T49" fmla="*/ 26 h 3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7" h="35">
                  <a:moveTo>
                    <a:pt x="38" y="26"/>
                  </a:moveTo>
                  <a:lnTo>
                    <a:pt x="38" y="35"/>
                  </a:lnTo>
                  <a:lnTo>
                    <a:pt x="57" y="17"/>
                  </a:lnTo>
                  <a:lnTo>
                    <a:pt x="38" y="1"/>
                  </a:lnTo>
                  <a:lnTo>
                    <a:pt x="38" y="12"/>
                  </a:lnTo>
                  <a:lnTo>
                    <a:pt x="36" y="7"/>
                  </a:lnTo>
                  <a:lnTo>
                    <a:pt x="30" y="3"/>
                  </a:lnTo>
                  <a:lnTo>
                    <a:pt x="26" y="1"/>
                  </a:lnTo>
                  <a:lnTo>
                    <a:pt x="20" y="0"/>
                  </a:lnTo>
                  <a:lnTo>
                    <a:pt x="12" y="1"/>
                  </a:lnTo>
                  <a:lnTo>
                    <a:pt x="6" y="5"/>
                  </a:lnTo>
                  <a:lnTo>
                    <a:pt x="2" y="10"/>
                  </a:lnTo>
                  <a:lnTo>
                    <a:pt x="0" y="17"/>
                  </a:lnTo>
                  <a:lnTo>
                    <a:pt x="2" y="24"/>
                  </a:lnTo>
                  <a:lnTo>
                    <a:pt x="6" y="30"/>
                  </a:lnTo>
                  <a:lnTo>
                    <a:pt x="12" y="33"/>
                  </a:lnTo>
                  <a:lnTo>
                    <a:pt x="20" y="35"/>
                  </a:lnTo>
                  <a:lnTo>
                    <a:pt x="28" y="33"/>
                  </a:lnTo>
                  <a:lnTo>
                    <a:pt x="34" y="30"/>
                  </a:lnTo>
                  <a:lnTo>
                    <a:pt x="38" y="26"/>
                  </a:lnTo>
                  <a:close/>
                </a:path>
              </a:pathLst>
            </a:custGeom>
            <a:solidFill>
              <a:srgbClr val="FFFFFF"/>
            </a:solidFill>
            <a:ln w="6350">
              <a:solidFill>
                <a:srgbClr val="272525"/>
              </a:solidFill>
              <a:prstDash val="solid"/>
              <a:round/>
              <a:headEnd/>
              <a:tailEnd/>
            </a:ln>
          </p:spPr>
          <p:txBody>
            <a:bodyPr/>
            <a:lstStyle/>
            <a:p>
              <a:endParaRPr lang="en-US"/>
            </a:p>
          </p:txBody>
        </p:sp>
        <p:sp>
          <p:nvSpPr>
            <p:cNvPr id="4465" name="Freeform 363"/>
            <p:cNvSpPr>
              <a:spLocks/>
            </p:cNvSpPr>
            <p:nvPr/>
          </p:nvSpPr>
          <p:spPr bwMode="auto">
            <a:xfrm>
              <a:off x="6458" y="3248"/>
              <a:ext cx="57" cy="35"/>
            </a:xfrm>
            <a:custGeom>
              <a:avLst/>
              <a:gdLst>
                <a:gd name="T0" fmla="*/ 38 w 57"/>
                <a:gd name="T1" fmla="*/ 25 h 35"/>
                <a:gd name="T2" fmla="*/ 38 w 57"/>
                <a:gd name="T3" fmla="*/ 35 h 35"/>
                <a:gd name="T4" fmla="*/ 57 w 57"/>
                <a:gd name="T5" fmla="*/ 17 h 35"/>
                <a:gd name="T6" fmla="*/ 38 w 57"/>
                <a:gd name="T7" fmla="*/ 0 h 35"/>
                <a:gd name="T8" fmla="*/ 38 w 57"/>
                <a:gd name="T9" fmla="*/ 10 h 35"/>
                <a:gd name="T10" fmla="*/ 38 w 57"/>
                <a:gd name="T11" fmla="*/ 10 h 35"/>
                <a:gd name="T12" fmla="*/ 36 w 57"/>
                <a:gd name="T13" fmla="*/ 7 h 35"/>
                <a:gd name="T14" fmla="*/ 30 w 57"/>
                <a:gd name="T15" fmla="*/ 2 h 35"/>
                <a:gd name="T16" fmla="*/ 26 w 57"/>
                <a:gd name="T17" fmla="*/ 0 h 35"/>
                <a:gd name="T18" fmla="*/ 20 w 57"/>
                <a:gd name="T19" fmla="*/ 0 h 35"/>
                <a:gd name="T20" fmla="*/ 20 w 57"/>
                <a:gd name="T21" fmla="*/ 0 h 35"/>
                <a:gd name="T22" fmla="*/ 12 w 57"/>
                <a:gd name="T23" fmla="*/ 0 h 35"/>
                <a:gd name="T24" fmla="*/ 6 w 57"/>
                <a:gd name="T25" fmla="*/ 3 h 35"/>
                <a:gd name="T26" fmla="*/ 2 w 57"/>
                <a:gd name="T27" fmla="*/ 10 h 35"/>
                <a:gd name="T28" fmla="*/ 0 w 57"/>
                <a:gd name="T29" fmla="*/ 17 h 35"/>
                <a:gd name="T30" fmla="*/ 0 w 57"/>
                <a:gd name="T31" fmla="*/ 17 h 35"/>
                <a:gd name="T32" fmla="*/ 2 w 57"/>
                <a:gd name="T33" fmla="*/ 23 h 35"/>
                <a:gd name="T34" fmla="*/ 6 w 57"/>
                <a:gd name="T35" fmla="*/ 30 h 35"/>
                <a:gd name="T36" fmla="*/ 12 w 57"/>
                <a:gd name="T37" fmla="*/ 33 h 35"/>
                <a:gd name="T38" fmla="*/ 20 w 57"/>
                <a:gd name="T39" fmla="*/ 35 h 35"/>
                <a:gd name="T40" fmla="*/ 20 w 57"/>
                <a:gd name="T41" fmla="*/ 35 h 35"/>
                <a:gd name="T42" fmla="*/ 28 w 57"/>
                <a:gd name="T43" fmla="*/ 33 h 35"/>
                <a:gd name="T44" fmla="*/ 34 w 57"/>
                <a:gd name="T45" fmla="*/ 30 h 35"/>
                <a:gd name="T46" fmla="*/ 38 w 57"/>
                <a:gd name="T47" fmla="*/ 25 h 35"/>
                <a:gd name="T48" fmla="*/ 38 w 57"/>
                <a:gd name="T49" fmla="*/ 25 h 3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7" h="35">
                  <a:moveTo>
                    <a:pt x="38" y="25"/>
                  </a:moveTo>
                  <a:lnTo>
                    <a:pt x="38" y="35"/>
                  </a:lnTo>
                  <a:lnTo>
                    <a:pt x="57" y="17"/>
                  </a:lnTo>
                  <a:lnTo>
                    <a:pt x="38" y="0"/>
                  </a:lnTo>
                  <a:lnTo>
                    <a:pt x="38" y="10"/>
                  </a:lnTo>
                  <a:lnTo>
                    <a:pt x="36" y="7"/>
                  </a:lnTo>
                  <a:lnTo>
                    <a:pt x="30" y="2"/>
                  </a:lnTo>
                  <a:lnTo>
                    <a:pt x="26" y="0"/>
                  </a:lnTo>
                  <a:lnTo>
                    <a:pt x="20" y="0"/>
                  </a:lnTo>
                  <a:lnTo>
                    <a:pt x="12" y="0"/>
                  </a:lnTo>
                  <a:lnTo>
                    <a:pt x="6" y="3"/>
                  </a:lnTo>
                  <a:lnTo>
                    <a:pt x="2" y="10"/>
                  </a:lnTo>
                  <a:lnTo>
                    <a:pt x="0" y="17"/>
                  </a:lnTo>
                  <a:lnTo>
                    <a:pt x="2" y="23"/>
                  </a:lnTo>
                  <a:lnTo>
                    <a:pt x="6" y="30"/>
                  </a:lnTo>
                  <a:lnTo>
                    <a:pt x="12" y="33"/>
                  </a:lnTo>
                  <a:lnTo>
                    <a:pt x="20" y="35"/>
                  </a:lnTo>
                  <a:lnTo>
                    <a:pt x="28" y="33"/>
                  </a:lnTo>
                  <a:lnTo>
                    <a:pt x="34" y="30"/>
                  </a:lnTo>
                  <a:lnTo>
                    <a:pt x="38" y="25"/>
                  </a:lnTo>
                  <a:close/>
                </a:path>
              </a:pathLst>
            </a:custGeom>
            <a:solidFill>
              <a:srgbClr val="FFFFFF"/>
            </a:solidFill>
            <a:ln w="6350">
              <a:solidFill>
                <a:srgbClr val="272525"/>
              </a:solidFill>
              <a:prstDash val="solid"/>
              <a:round/>
              <a:headEnd/>
              <a:tailEnd/>
            </a:ln>
          </p:spPr>
          <p:txBody>
            <a:bodyPr/>
            <a:lstStyle/>
            <a:p>
              <a:endParaRPr lang="en-US"/>
            </a:p>
          </p:txBody>
        </p:sp>
        <p:sp>
          <p:nvSpPr>
            <p:cNvPr id="4466" name="Freeform 364"/>
            <p:cNvSpPr>
              <a:spLocks/>
            </p:cNvSpPr>
            <p:nvPr/>
          </p:nvSpPr>
          <p:spPr bwMode="auto">
            <a:xfrm>
              <a:off x="6458" y="3195"/>
              <a:ext cx="57" cy="35"/>
            </a:xfrm>
            <a:custGeom>
              <a:avLst/>
              <a:gdLst>
                <a:gd name="T0" fmla="*/ 38 w 57"/>
                <a:gd name="T1" fmla="*/ 26 h 35"/>
                <a:gd name="T2" fmla="*/ 38 w 57"/>
                <a:gd name="T3" fmla="*/ 35 h 35"/>
                <a:gd name="T4" fmla="*/ 57 w 57"/>
                <a:gd name="T5" fmla="*/ 18 h 35"/>
                <a:gd name="T6" fmla="*/ 38 w 57"/>
                <a:gd name="T7" fmla="*/ 2 h 35"/>
                <a:gd name="T8" fmla="*/ 38 w 57"/>
                <a:gd name="T9" fmla="*/ 12 h 35"/>
                <a:gd name="T10" fmla="*/ 38 w 57"/>
                <a:gd name="T11" fmla="*/ 12 h 35"/>
                <a:gd name="T12" fmla="*/ 36 w 57"/>
                <a:gd name="T13" fmla="*/ 7 h 35"/>
                <a:gd name="T14" fmla="*/ 30 w 57"/>
                <a:gd name="T15" fmla="*/ 3 h 35"/>
                <a:gd name="T16" fmla="*/ 26 w 57"/>
                <a:gd name="T17" fmla="*/ 2 h 35"/>
                <a:gd name="T18" fmla="*/ 20 w 57"/>
                <a:gd name="T19" fmla="*/ 0 h 35"/>
                <a:gd name="T20" fmla="*/ 20 w 57"/>
                <a:gd name="T21" fmla="*/ 0 h 35"/>
                <a:gd name="T22" fmla="*/ 12 w 57"/>
                <a:gd name="T23" fmla="*/ 2 h 35"/>
                <a:gd name="T24" fmla="*/ 6 w 57"/>
                <a:gd name="T25" fmla="*/ 5 h 35"/>
                <a:gd name="T26" fmla="*/ 2 w 57"/>
                <a:gd name="T27" fmla="*/ 10 h 35"/>
                <a:gd name="T28" fmla="*/ 0 w 57"/>
                <a:gd name="T29" fmla="*/ 18 h 35"/>
                <a:gd name="T30" fmla="*/ 0 w 57"/>
                <a:gd name="T31" fmla="*/ 18 h 35"/>
                <a:gd name="T32" fmla="*/ 2 w 57"/>
                <a:gd name="T33" fmla="*/ 25 h 35"/>
                <a:gd name="T34" fmla="*/ 6 w 57"/>
                <a:gd name="T35" fmla="*/ 30 h 35"/>
                <a:gd name="T36" fmla="*/ 12 w 57"/>
                <a:gd name="T37" fmla="*/ 33 h 35"/>
                <a:gd name="T38" fmla="*/ 20 w 57"/>
                <a:gd name="T39" fmla="*/ 35 h 35"/>
                <a:gd name="T40" fmla="*/ 20 w 57"/>
                <a:gd name="T41" fmla="*/ 35 h 35"/>
                <a:gd name="T42" fmla="*/ 28 w 57"/>
                <a:gd name="T43" fmla="*/ 33 h 35"/>
                <a:gd name="T44" fmla="*/ 34 w 57"/>
                <a:gd name="T45" fmla="*/ 30 h 35"/>
                <a:gd name="T46" fmla="*/ 38 w 57"/>
                <a:gd name="T47" fmla="*/ 26 h 35"/>
                <a:gd name="T48" fmla="*/ 38 w 57"/>
                <a:gd name="T49" fmla="*/ 26 h 3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7" h="35">
                  <a:moveTo>
                    <a:pt x="38" y="26"/>
                  </a:moveTo>
                  <a:lnTo>
                    <a:pt x="38" y="35"/>
                  </a:lnTo>
                  <a:lnTo>
                    <a:pt x="57" y="18"/>
                  </a:lnTo>
                  <a:lnTo>
                    <a:pt x="38" y="2"/>
                  </a:lnTo>
                  <a:lnTo>
                    <a:pt x="38" y="12"/>
                  </a:lnTo>
                  <a:lnTo>
                    <a:pt x="36" y="7"/>
                  </a:lnTo>
                  <a:lnTo>
                    <a:pt x="30" y="3"/>
                  </a:lnTo>
                  <a:lnTo>
                    <a:pt x="26" y="2"/>
                  </a:lnTo>
                  <a:lnTo>
                    <a:pt x="20" y="0"/>
                  </a:lnTo>
                  <a:lnTo>
                    <a:pt x="12" y="2"/>
                  </a:lnTo>
                  <a:lnTo>
                    <a:pt x="6" y="5"/>
                  </a:lnTo>
                  <a:lnTo>
                    <a:pt x="2" y="10"/>
                  </a:lnTo>
                  <a:lnTo>
                    <a:pt x="0" y="18"/>
                  </a:lnTo>
                  <a:lnTo>
                    <a:pt x="2" y="25"/>
                  </a:lnTo>
                  <a:lnTo>
                    <a:pt x="6" y="30"/>
                  </a:lnTo>
                  <a:lnTo>
                    <a:pt x="12" y="33"/>
                  </a:lnTo>
                  <a:lnTo>
                    <a:pt x="20" y="35"/>
                  </a:lnTo>
                  <a:lnTo>
                    <a:pt x="28" y="33"/>
                  </a:lnTo>
                  <a:lnTo>
                    <a:pt x="34" y="30"/>
                  </a:lnTo>
                  <a:lnTo>
                    <a:pt x="38" y="26"/>
                  </a:lnTo>
                  <a:close/>
                </a:path>
              </a:pathLst>
            </a:custGeom>
            <a:solidFill>
              <a:srgbClr val="FFFFFF"/>
            </a:solidFill>
            <a:ln w="6350">
              <a:solidFill>
                <a:srgbClr val="272525"/>
              </a:solidFill>
              <a:prstDash val="solid"/>
              <a:round/>
              <a:headEnd/>
              <a:tailEnd/>
            </a:ln>
          </p:spPr>
          <p:txBody>
            <a:bodyPr/>
            <a:lstStyle/>
            <a:p>
              <a:endParaRPr lang="en-US"/>
            </a:p>
          </p:txBody>
        </p:sp>
        <p:sp>
          <p:nvSpPr>
            <p:cNvPr id="4467" name="Freeform 365"/>
            <p:cNvSpPr>
              <a:spLocks/>
            </p:cNvSpPr>
            <p:nvPr/>
          </p:nvSpPr>
          <p:spPr bwMode="auto">
            <a:xfrm>
              <a:off x="6460" y="3149"/>
              <a:ext cx="57" cy="35"/>
            </a:xfrm>
            <a:custGeom>
              <a:avLst/>
              <a:gdLst>
                <a:gd name="T0" fmla="*/ 38 w 57"/>
                <a:gd name="T1" fmla="*/ 26 h 35"/>
                <a:gd name="T2" fmla="*/ 38 w 57"/>
                <a:gd name="T3" fmla="*/ 35 h 35"/>
                <a:gd name="T4" fmla="*/ 57 w 57"/>
                <a:gd name="T5" fmla="*/ 18 h 35"/>
                <a:gd name="T6" fmla="*/ 38 w 57"/>
                <a:gd name="T7" fmla="*/ 2 h 35"/>
                <a:gd name="T8" fmla="*/ 38 w 57"/>
                <a:gd name="T9" fmla="*/ 12 h 35"/>
                <a:gd name="T10" fmla="*/ 38 w 57"/>
                <a:gd name="T11" fmla="*/ 12 h 35"/>
                <a:gd name="T12" fmla="*/ 36 w 57"/>
                <a:gd name="T13" fmla="*/ 7 h 35"/>
                <a:gd name="T14" fmla="*/ 32 w 57"/>
                <a:gd name="T15" fmla="*/ 4 h 35"/>
                <a:gd name="T16" fmla="*/ 26 w 57"/>
                <a:gd name="T17" fmla="*/ 2 h 35"/>
                <a:gd name="T18" fmla="*/ 20 w 57"/>
                <a:gd name="T19" fmla="*/ 0 h 35"/>
                <a:gd name="T20" fmla="*/ 20 w 57"/>
                <a:gd name="T21" fmla="*/ 0 h 35"/>
                <a:gd name="T22" fmla="*/ 12 w 57"/>
                <a:gd name="T23" fmla="*/ 2 h 35"/>
                <a:gd name="T24" fmla="*/ 6 w 57"/>
                <a:gd name="T25" fmla="*/ 5 h 35"/>
                <a:gd name="T26" fmla="*/ 2 w 57"/>
                <a:gd name="T27" fmla="*/ 11 h 35"/>
                <a:gd name="T28" fmla="*/ 0 w 57"/>
                <a:gd name="T29" fmla="*/ 18 h 35"/>
                <a:gd name="T30" fmla="*/ 0 w 57"/>
                <a:gd name="T31" fmla="*/ 18 h 35"/>
                <a:gd name="T32" fmla="*/ 2 w 57"/>
                <a:gd name="T33" fmla="*/ 25 h 35"/>
                <a:gd name="T34" fmla="*/ 6 w 57"/>
                <a:gd name="T35" fmla="*/ 30 h 35"/>
                <a:gd name="T36" fmla="*/ 12 w 57"/>
                <a:gd name="T37" fmla="*/ 34 h 35"/>
                <a:gd name="T38" fmla="*/ 20 w 57"/>
                <a:gd name="T39" fmla="*/ 35 h 35"/>
                <a:gd name="T40" fmla="*/ 20 w 57"/>
                <a:gd name="T41" fmla="*/ 35 h 35"/>
                <a:gd name="T42" fmla="*/ 28 w 57"/>
                <a:gd name="T43" fmla="*/ 34 h 35"/>
                <a:gd name="T44" fmla="*/ 34 w 57"/>
                <a:gd name="T45" fmla="*/ 30 h 35"/>
                <a:gd name="T46" fmla="*/ 38 w 57"/>
                <a:gd name="T47" fmla="*/ 26 h 35"/>
                <a:gd name="T48" fmla="*/ 38 w 57"/>
                <a:gd name="T49" fmla="*/ 26 h 3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7" h="35">
                  <a:moveTo>
                    <a:pt x="38" y="26"/>
                  </a:moveTo>
                  <a:lnTo>
                    <a:pt x="38" y="35"/>
                  </a:lnTo>
                  <a:lnTo>
                    <a:pt x="57" y="18"/>
                  </a:lnTo>
                  <a:lnTo>
                    <a:pt x="38" y="2"/>
                  </a:lnTo>
                  <a:lnTo>
                    <a:pt x="38" y="12"/>
                  </a:lnTo>
                  <a:lnTo>
                    <a:pt x="36" y="7"/>
                  </a:lnTo>
                  <a:lnTo>
                    <a:pt x="32" y="4"/>
                  </a:lnTo>
                  <a:lnTo>
                    <a:pt x="26" y="2"/>
                  </a:lnTo>
                  <a:lnTo>
                    <a:pt x="20" y="0"/>
                  </a:lnTo>
                  <a:lnTo>
                    <a:pt x="12" y="2"/>
                  </a:lnTo>
                  <a:lnTo>
                    <a:pt x="6" y="5"/>
                  </a:lnTo>
                  <a:lnTo>
                    <a:pt x="2" y="11"/>
                  </a:lnTo>
                  <a:lnTo>
                    <a:pt x="0" y="18"/>
                  </a:lnTo>
                  <a:lnTo>
                    <a:pt x="2" y="25"/>
                  </a:lnTo>
                  <a:lnTo>
                    <a:pt x="6" y="30"/>
                  </a:lnTo>
                  <a:lnTo>
                    <a:pt x="12" y="34"/>
                  </a:lnTo>
                  <a:lnTo>
                    <a:pt x="20" y="35"/>
                  </a:lnTo>
                  <a:lnTo>
                    <a:pt x="28" y="34"/>
                  </a:lnTo>
                  <a:lnTo>
                    <a:pt x="34" y="30"/>
                  </a:lnTo>
                  <a:lnTo>
                    <a:pt x="38" y="26"/>
                  </a:lnTo>
                  <a:close/>
                </a:path>
              </a:pathLst>
            </a:custGeom>
            <a:solidFill>
              <a:srgbClr val="ED1C24"/>
            </a:solidFill>
            <a:ln w="6350">
              <a:solidFill>
                <a:srgbClr val="272525"/>
              </a:solidFill>
              <a:prstDash val="solid"/>
              <a:round/>
              <a:headEnd/>
              <a:tailEnd/>
            </a:ln>
          </p:spPr>
          <p:txBody>
            <a:bodyPr/>
            <a:lstStyle/>
            <a:p>
              <a:endParaRPr lang="en-US"/>
            </a:p>
          </p:txBody>
        </p:sp>
        <p:sp>
          <p:nvSpPr>
            <p:cNvPr id="4468" name="Freeform 366"/>
            <p:cNvSpPr>
              <a:spLocks/>
            </p:cNvSpPr>
            <p:nvPr/>
          </p:nvSpPr>
          <p:spPr bwMode="auto">
            <a:xfrm>
              <a:off x="6458" y="3050"/>
              <a:ext cx="57" cy="35"/>
            </a:xfrm>
            <a:custGeom>
              <a:avLst/>
              <a:gdLst>
                <a:gd name="T0" fmla="*/ 38 w 57"/>
                <a:gd name="T1" fmla="*/ 27 h 35"/>
                <a:gd name="T2" fmla="*/ 38 w 57"/>
                <a:gd name="T3" fmla="*/ 35 h 35"/>
                <a:gd name="T4" fmla="*/ 57 w 57"/>
                <a:gd name="T5" fmla="*/ 18 h 35"/>
                <a:gd name="T6" fmla="*/ 38 w 57"/>
                <a:gd name="T7" fmla="*/ 2 h 35"/>
                <a:gd name="T8" fmla="*/ 38 w 57"/>
                <a:gd name="T9" fmla="*/ 13 h 35"/>
                <a:gd name="T10" fmla="*/ 38 w 57"/>
                <a:gd name="T11" fmla="*/ 13 h 35"/>
                <a:gd name="T12" fmla="*/ 36 w 57"/>
                <a:gd name="T13" fmla="*/ 7 h 35"/>
                <a:gd name="T14" fmla="*/ 30 w 57"/>
                <a:gd name="T15" fmla="*/ 4 h 35"/>
                <a:gd name="T16" fmla="*/ 26 w 57"/>
                <a:gd name="T17" fmla="*/ 2 h 35"/>
                <a:gd name="T18" fmla="*/ 20 w 57"/>
                <a:gd name="T19" fmla="*/ 0 h 35"/>
                <a:gd name="T20" fmla="*/ 20 w 57"/>
                <a:gd name="T21" fmla="*/ 0 h 35"/>
                <a:gd name="T22" fmla="*/ 12 w 57"/>
                <a:gd name="T23" fmla="*/ 2 h 35"/>
                <a:gd name="T24" fmla="*/ 6 w 57"/>
                <a:gd name="T25" fmla="*/ 5 h 35"/>
                <a:gd name="T26" fmla="*/ 2 w 57"/>
                <a:gd name="T27" fmla="*/ 11 h 35"/>
                <a:gd name="T28" fmla="*/ 0 w 57"/>
                <a:gd name="T29" fmla="*/ 18 h 35"/>
                <a:gd name="T30" fmla="*/ 0 w 57"/>
                <a:gd name="T31" fmla="*/ 18 h 35"/>
                <a:gd name="T32" fmla="*/ 2 w 57"/>
                <a:gd name="T33" fmla="*/ 25 h 35"/>
                <a:gd name="T34" fmla="*/ 6 w 57"/>
                <a:gd name="T35" fmla="*/ 30 h 35"/>
                <a:gd name="T36" fmla="*/ 12 w 57"/>
                <a:gd name="T37" fmla="*/ 34 h 35"/>
                <a:gd name="T38" fmla="*/ 20 w 57"/>
                <a:gd name="T39" fmla="*/ 35 h 35"/>
                <a:gd name="T40" fmla="*/ 20 w 57"/>
                <a:gd name="T41" fmla="*/ 35 h 35"/>
                <a:gd name="T42" fmla="*/ 28 w 57"/>
                <a:gd name="T43" fmla="*/ 34 h 35"/>
                <a:gd name="T44" fmla="*/ 34 w 57"/>
                <a:gd name="T45" fmla="*/ 30 h 35"/>
                <a:gd name="T46" fmla="*/ 38 w 57"/>
                <a:gd name="T47" fmla="*/ 27 h 35"/>
                <a:gd name="T48" fmla="*/ 38 w 57"/>
                <a:gd name="T49" fmla="*/ 27 h 3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7" h="35">
                  <a:moveTo>
                    <a:pt x="38" y="27"/>
                  </a:moveTo>
                  <a:lnTo>
                    <a:pt x="38" y="35"/>
                  </a:lnTo>
                  <a:lnTo>
                    <a:pt x="57" y="18"/>
                  </a:lnTo>
                  <a:lnTo>
                    <a:pt x="38" y="2"/>
                  </a:lnTo>
                  <a:lnTo>
                    <a:pt x="38" y="13"/>
                  </a:lnTo>
                  <a:lnTo>
                    <a:pt x="36" y="7"/>
                  </a:lnTo>
                  <a:lnTo>
                    <a:pt x="30" y="4"/>
                  </a:lnTo>
                  <a:lnTo>
                    <a:pt x="26" y="2"/>
                  </a:lnTo>
                  <a:lnTo>
                    <a:pt x="20" y="0"/>
                  </a:lnTo>
                  <a:lnTo>
                    <a:pt x="12" y="2"/>
                  </a:lnTo>
                  <a:lnTo>
                    <a:pt x="6" y="5"/>
                  </a:lnTo>
                  <a:lnTo>
                    <a:pt x="2" y="11"/>
                  </a:lnTo>
                  <a:lnTo>
                    <a:pt x="0" y="18"/>
                  </a:lnTo>
                  <a:lnTo>
                    <a:pt x="2" y="25"/>
                  </a:lnTo>
                  <a:lnTo>
                    <a:pt x="6" y="30"/>
                  </a:lnTo>
                  <a:lnTo>
                    <a:pt x="12" y="34"/>
                  </a:lnTo>
                  <a:lnTo>
                    <a:pt x="20" y="35"/>
                  </a:lnTo>
                  <a:lnTo>
                    <a:pt x="28" y="34"/>
                  </a:lnTo>
                  <a:lnTo>
                    <a:pt x="34" y="30"/>
                  </a:lnTo>
                  <a:lnTo>
                    <a:pt x="38" y="27"/>
                  </a:lnTo>
                  <a:close/>
                </a:path>
              </a:pathLst>
            </a:custGeom>
            <a:solidFill>
              <a:srgbClr val="ED1C24"/>
            </a:solidFill>
            <a:ln w="6350">
              <a:solidFill>
                <a:srgbClr val="272525"/>
              </a:solidFill>
              <a:prstDash val="solid"/>
              <a:round/>
              <a:headEnd/>
              <a:tailEnd/>
            </a:ln>
          </p:spPr>
          <p:txBody>
            <a:bodyPr/>
            <a:lstStyle/>
            <a:p>
              <a:endParaRPr lang="en-US"/>
            </a:p>
          </p:txBody>
        </p:sp>
        <p:sp>
          <p:nvSpPr>
            <p:cNvPr id="4469" name="Freeform 367"/>
            <p:cNvSpPr>
              <a:spLocks/>
            </p:cNvSpPr>
            <p:nvPr/>
          </p:nvSpPr>
          <p:spPr bwMode="auto">
            <a:xfrm>
              <a:off x="105" y="3364"/>
              <a:ext cx="57" cy="36"/>
            </a:xfrm>
            <a:custGeom>
              <a:avLst/>
              <a:gdLst>
                <a:gd name="T0" fmla="*/ 19 w 57"/>
                <a:gd name="T1" fmla="*/ 25 h 36"/>
                <a:gd name="T2" fmla="*/ 19 w 57"/>
                <a:gd name="T3" fmla="*/ 36 h 36"/>
                <a:gd name="T4" fmla="*/ 0 w 57"/>
                <a:gd name="T5" fmla="*/ 18 h 36"/>
                <a:gd name="T6" fmla="*/ 19 w 57"/>
                <a:gd name="T7" fmla="*/ 0 h 36"/>
                <a:gd name="T8" fmla="*/ 19 w 57"/>
                <a:gd name="T9" fmla="*/ 11 h 36"/>
                <a:gd name="T10" fmla="*/ 19 w 57"/>
                <a:gd name="T11" fmla="*/ 11 h 36"/>
                <a:gd name="T12" fmla="*/ 21 w 57"/>
                <a:gd name="T13" fmla="*/ 7 h 36"/>
                <a:gd name="T14" fmla="*/ 25 w 57"/>
                <a:gd name="T15" fmla="*/ 4 h 36"/>
                <a:gd name="T16" fmla="*/ 31 w 57"/>
                <a:gd name="T17" fmla="*/ 0 h 36"/>
                <a:gd name="T18" fmla="*/ 37 w 57"/>
                <a:gd name="T19" fmla="*/ 0 h 36"/>
                <a:gd name="T20" fmla="*/ 37 w 57"/>
                <a:gd name="T21" fmla="*/ 0 h 36"/>
                <a:gd name="T22" fmla="*/ 45 w 57"/>
                <a:gd name="T23" fmla="*/ 0 h 36"/>
                <a:gd name="T24" fmla="*/ 51 w 57"/>
                <a:gd name="T25" fmla="*/ 6 h 36"/>
                <a:gd name="T26" fmla="*/ 55 w 57"/>
                <a:gd name="T27" fmla="*/ 11 h 36"/>
                <a:gd name="T28" fmla="*/ 57 w 57"/>
                <a:gd name="T29" fmla="*/ 18 h 36"/>
                <a:gd name="T30" fmla="*/ 57 w 57"/>
                <a:gd name="T31" fmla="*/ 18 h 36"/>
                <a:gd name="T32" fmla="*/ 55 w 57"/>
                <a:gd name="T33" fmla="*/ 25 h 36"/>
                <a:gd name="T34" fmla="*/ 51 w 57"/>
                <a:gd name="T35" fmla="*/ 30 h 36"/>
                <a:gd name="T36" fmla="*/ 45 w 57"/>
                <a:gd name="T37" fmla="*/ 34 h 36"/>
                <a:gd name="T38" fmla="*/ 37 w 57"/>
                <a:gd name="T39" fmla="*/ 36 h 36"/>
                <a:gd name="T40" fmla="*/ 37 w 57"/>
                <a:gd name="T41" fmla="*/ 36 h 36"/>
                <a:gd name="T42" fmla="*/ 29 w 57"/>
                <a:gd name="T43" fmla="*/ 34 h 36"/>
                <a:gd name="T44" fmla="*/ 23 w 57"/>
                <a:gd name="T45" fmla="*/ 30 h 36"/>
                <a:gd name="T46" fmla="*/ 19 w 57"/>
                <a:gd name="T47" fmla="*/ 25 h 36"/>
                <a:gd name="T48" fmla="*/ 19 w 57"/>
                <a:gd name="T49" fmla="*/ 25 h 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7" h="36">
                  <a:moveTo>
                    <a:pt x="19" y="25"/>
                  </a:moveTo>
                  <a:lnTo>
                    <a:pt x="19" y="36"/>
                  </a:lnTo>
                  <a:lnTo>
                    <a:pt x="0" y="18"/>
                  </a:lnTo>
                  <a:lnTo>
                    <a:pt x="19" y="0"/>
                  </a:lnTo>
                  <a:lnTo>
                    <a:pt x="19" y="11"/>
                  </a:lnTo>
                  <a:lnTo>
                    <a:pt x="21" y="7"/>
                  </a:lnTo>
                  <a:lnTo>
                    <a:pt x="25" y="4"/>
                  </a:lnTo>
                  <a:lnTo>
                    <a:pt x="31" y="0"/>
                  </a:lnTo>
                  <a:lnTo>
                    <a:pt x="37" y="0"/>
                  </a:lnTo>
                  <a:lnTo>
                    <a:pt x="45" y="0"/>
                  </a:lnTo>
                  <a:lnTo>
                    <a:pt x="51" y="6"/>
                  </a:lnTo>
                  <a:lnTo>
                    <a:pt x="55" y="11"/>
                  </a:lnTo>
                  <a:lnTo>
                    <a:pt x="57" y="18"/>
                  </a:lnTo>
                  <a:lnTo>
                    <a:pt x="55" y="25"/>
                  </a:lnTo>
                  <a:lnTo>
                    <a:pt x="51" y="30"/>
                  </a:lnTo>
                  <a:lnTo>
                    <a:pt x="45" y="34"/>
                  </a:lnTo>
                  <a:lnTo>
                    <a:pt x="37" y="36"/>
                  </a:lnTo>
                  <a:lnTo>
                    <a:pt x="29" y="34"/>
                  </a:lnTo>
                  <a:lnTo>
                    <a:pt x="23" y="30"/>
                  </a:lnTo>
                  <a:lnTo>
                    <a:pt x="19" y="25"/>
                  </a:lnTo>
                  <a:close/>
                </a:path>
              </a:pathLst>
            </a:custGeom>
            <a:solidFill>
              <a:srgbClr val="FFFFFF"/>
            </a:solidFill>
            <a:ln w="6350">
              <a:solidFill>
                <a:srgbClr val="272525"/>
              </a:solidFill>
              <a:prstDash val="solid"/>
              <a:round/>
              <a:headEnd/>
              <a:tailEnd/>
            </a:ln>
          </p:spPr>
          <p:txBody>
            <a:bodyPr/>
            <a:lstStyle/>
            <a:p>
              <a:endParaRPr lang="en-US"/>
            </a:p>
          </p:txBody>
        </p:sp>
        <p:sp>
          <p:nvSpPr>
            <p:cNvPr id="4470" name="Freeform 368"/>
            <p:cNvSpPr>
              <a:spLocks/>
            </p:cNvSpPr>
            <p:nvPr/>
          </p:nvSpPr>
          <p:spPr bwMode="auto">
            <a:xfrm>
              <a:off x="105" y="3315"/>
              <a:ext cx="57" cy="35"/>
            </a:xfrm>
            <a:custGeom>
              <a:avLst/>
              <a:gdLst>
                <a:gd name="T0" fmla="*/ 19 w 57"/>
                <a:gd name="T1" fmla="*/ 26 h 35"/>
                <a:gd name="T2" fmla="*/ 19 w 57"/>
                <a:gd name="T3" fmla="*/ 35 h 35"/>
                <a:gd name="T4" fmla="*/ 0 w 57"/>
                <a:gd name="T5" fmla="*/ 18 h 35"/>
                <a:gd name="T6" fmla="*/ 19 w 57"/>
                <a:gd name="T7" fmla="*/ 2 h 35"/>
                <a:gd name="T8" fmla="*/ 19 w 57"/>
                <a:gd name="T9" fmla="*/ 12 h 35"/>
                <a:gd name="T10" fmla="*/ 19 w 57"/>
                <a:gd name="T11" fmla="*/ 12 h 35"/>
                <a:gd name="T12" fmla="*/ 21 w 57"/>
                <a:gd name="T13" fmla="*/ 7 h 35"/>
                <a:gd name="T14" fmla="*/ 25 w 57"/>
                <a:gd name="T15" fmla="*/ 3 h 35"/>
                <a:gd name="T16" fmla="*/ 31 w 57"/>
                <a:gd name="T17" fmla="*/ 2 h 35"/>
                <a:gd name="T18" fmla="*/ 37 w 57"/>
                <a:gd name="T19" fmla="*/ 0 h 35"/>
                <a:gd name="T20" fmla="*/ 37 w 57"/>
                <a:gd name="T21" fmla="*/ 0 h 35"/>
                <a:gd name="T22" fmla="*/ 45 w 57"/>
                <a:gd name="T23" fmla="*/ 2 h 35"/>
                <a:gd name="T24" fmla="*/ 51 w 57"/>
                <a:gd name="T25" fmla="*/ 5 h 35"/>
                <a:gd name="T26" fmla="*/ 55 w 57"/>
                <a:gd name="T27" fmla="*/ 10 h 35"/>
                <a:gd name="T28" fmla="*/ 57 w 57"/>
                <a:gd name="T29" fmla="*/ 18 h 35"/>
                <a:gd name="T30" fmla="*/ 57 w 57"/>
                <a:gd name="T31" fmla="*/ 18 h 35"/>
                <a:gd name="T32" fmla="*/ 55 w 57"/>
                <a:gd name="T33" fmla="*/ 25 h 35"/>
                <a:gd name="T34" fmla="*/ 51 w 57"/>
                <a:gd name="T35" fmla="*/ 30 h 35"/>
                <a:gd name="T36" fmla="*/ 45 w 57"/>
                <a:gd name="T37" fmla="*/ 33 h 35"/>
                <a:gd name="T38" fmla="*/ 37 w 57"/>
                <a:gd name="T39" fmla="*/ 35 h 35"/>
                <a:gd name="T40" fmla="*/ 37 w 57"/>
                <a:gd name="T41" fmla="*/ 35 h 35"/>
                <a:gd name="T42" fmla="*/ 29 w 57"/>
                <a:gd name="T43" fmla="*/ 33 h 35"/>
                <a:gd name="T44" fmla="*/ 23 w 57"/>
                <a:gd name="T45" fmla="*/ 30 h 35"/>
                <a:gd name="T46" fmla="*/ 19 w 57"/>
                <a:gd name="T47" fmla="*/ 26 h 35"/>
                <a:gd name="T48" fmla="*/ 19 w 57"/>
                <a:gd name="T49" fmla="*/ 26 h 3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7" h="35">
                  <a:moveTo>
                    <a:pt x="19" y="26"/>
                  </a:moveTo>
                  <a:lnTo>
                    <a:pt x="19" y="35"/>
                  </a:lnTo>
                  <a:lnTo>
                    <a:pt x="0" y="18"/>
                  </a:lnTo>
                  <a:lnTo>
                    <a:pt x="19" y="2"/>
                  </a:lnTo>
                  <a:lnTo>
                    <a:pt x="19" y="12"/>
                  </a:lnTo>
                  <a:lnTo>
                    <a:pt x="21" y="7"/>
                  </a:lnTo>
                  <a:lnTo>
                    <a:pt x="25" y="3"/>
                  </a:lnTo>
                  <a:lnTo>
                    <a:pt x="31" y="2"/>
                  </a:lnTo>
                  <a:lnTo>
                    <a:pt x="37" y="0"/>
                  </a:lnTo>
                  <a:lnTo>
                    <a:pt x="45" y="2"/>
                  </a:lnTo>
                  <a:lnTo>
                    <a:pt x="51" y="5"/>
                  </a:lnTo>
                  <a:lnTo>
                    <a:pt x="55" y="10"/>
                  </a:lnTo>
                  <a:lnTo>
                    <a:pt x="57" y="18"/>
                  </a:lnTo>
                  <a:lnTo>
                    <a:pt x="55" y="25"/>
                  </a:lnTo>
                  <a:lnTo>
                    <a:pt x="51" y="30"/>
                  </a:lnTo>
                  <a:lnTo>
                    <a:pt x="45" y="33"/>
                  </a:lnTo>
                  <a:lnTo>
                    <a:pt x="37" y="35"/>
                  </a:lnTo>
                  <a:lnTo>
                    <a:pt x="29" y="33"/>
                  </a:lnTo>
                  <a:lnTo>
                    <a:pt x="23" y="30"/>
                  </a:lnTo>
                  <a:lnTo>
                    <a:pt x="19" y="26"/>
                  </a:lnTo>
                  <a:close/>
                </a:path>
              </a:pathLst>
            </a:custGeom>
            <a:solidFill>
              <a:srgbClr val="FFFFFF"/>
            </a:solidFill>
            <a:ln w="6350">
              <a:solidFill>
                <a:srgbClr val="272525"/>
              </a:solidFill>
              <a:prstDash val="solid"/>
              <a:round/>
              <a:headEnd/>
              <a:tailEnd/>
            </a:ln>
          </p:spPr>
          <p:txBody>
            <a:bodyPr/>
            <a:lstStyle/>
            <a:p>
              <a:endParaRPr lang="en-US"/>
            </a:p>
          </p:txBody>
        </p:sp>
        <p:sp>
          <p:nvSpPr>
            <p:cNvPr id="4471" name="Freeform 369"/>
            <p:cNvSpPr>
              <a:spLocks/>
            </p:cNvSpPr>
            <p:nvPr/>
          </p:nvSpPr>
          <p:spPr bwMode="auto">
            <a:xfrm>
              <a:off x="105" y="3265"/>
              <a:ext cx="57" cy="36"/>
            </a:xfrm>
            <a:custGeom>
              <a:avLst/>
              <a:gdLst>
                <a:gd name="T0" fmla="*/ 19 w 57"/>
                <a:gd name="T1" fmla="*/ 25 h 36"/>
                <a:gd name="T2" fmla="*/ 19 w 57"/>
                <a:gd name="T3" fmla="*/ 36 h 36"/>
                <a:gd name="T4" fmla="*/ 0 w 57"/>
                <a:gd name="T5" fmla="*/ 18 h 36"/>
                <a:gd name="T6" fmla="*/ 19 w 57"/>
                <a:gd name="T7" fmla="*/ 0 h 36"/>
                <a:gd name="T8" fmla="*/ 19 w 57"/>
                <a:gd name="T9" fmla="*/ 11 h 36"/>
                <a:gd name="T10" fmla="*/ 19 w 57"/>
                <a:gd name="T11" fmla="*/ 11 h 36"/>
                <a:gd name="T12" fmla="*/ 21 w 57"/>
                <a:gd name="T13" fmla="*/ 8 h 36"/>
                <a:gd name="T14" fmla="*/ 25 w 57"/>
                <a:gd name="T15" fmla="*/ 4 h 36"/>
                <a:gd name="T16" fmla="*/ 31 w 57"/>
                <a:gd name="T17" fmla="*/ 0 h 36"/>
                <a:gd name="T18" fmla="*/ 37 w 57"/>
                <a:gd name="T19" fmla="*/ 0 h 36"/>
                <a:gd name="T20" fmla="*/ 37 w 57"/>
                <a:gd name="T21" fmla="*/ 0 h 36"/>
                <a:gd name="T22" fmla="*/ 45 w 57"/>
                <a:gd name="T23" fmla="*/ 0 h 36"/>
                <a:gd name="T24" fmla="*/ 51 w 57"/>
                <a:gd name="T25" fmla="*/ 4 h 36"/>
                <a:gd name="T26" fmla="*/ 55 w 57"/>
                <a:gd name="T27" fmla="*/ 11 h 36"/>
                <a:gd name="T28" fmla="*/ 57 w 57"/>
                <a:gd name="T29" fmla="*/ 18 h 36"/>
                <a:gd name="T30" fmla="*/ 57 w 57"/>
                <a:gd name="T31" fmla="*/ 18 h 36"/>
                <a:gd name="T32" fmla="*/ 55 w 57"/>
                <a:gd name="T33" fmla="*/ 23 h 36"/>
                <a:gd name="T34" fmla="*/ 51 w 57"/>
                <a:gd name="T35" fmla="*/ 30 h 36"/>
                <a:gd name="T36" fmla="*/ 45 w 57"/>
                <a:gd name="T37" fmla="*/ 34 h 36"/>
                <a:gd name="T38" fmla="*/ 37 w 57"/>
                <a:gd name="T39" fmla="*/ 36 h 36"/>
                <a:gd name="T40" fmla="*/ 37 w 57"/>
                <a:gd name="T41" fmla="*/ 36 h 36"/>
                <a:gd name="T42" fmla="*/ 29 w 57"/>
                <a:gd name="T43" fmla="*/ 34 h 36"/>
                <a:gd name="T44" fmla="*/ 23 w 57"/>
                <a:gd name="T45" fmla="*/ 30 h 36"/>
                <a:gd name="T46" fmla="*/ 19 w 57"/>
                <a:gd name="T47" fmla="*/ 25 h 36"/>
                <a:gd name="T48" fmla="*/ 19 w 57"/>
                <a:gd name="T49" fmla="*/ 25 h 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7" h="36">
                  <a:moveTo>
                    <a:pt x="19" y="25"/>
                  </a:moveTo>
                  <a:lnTo>
                    <a:pt x="19" y="36"/>
                  </a:lnTo>
                  <a:lnTo>
                    <a:pt x="0" y="18"/>
                  </a:lnTo>
                  <a:lnTo>
                    <a:pt x="19" y="0"/>
                  </a:lnTo>
                  <a:lnTo>
                    <a:pt x="19" y="11"/>
                  </a:lnTo>
                  <a:lnTo>
                    <a:pt x="21" y="8"/>
                  </a:lnTo>
                  <a:lnTo>
                    <a:pt x="25" y="4"/>
                  </a:lnTo>
                  <a:lnTo>
                    <a:pt x="31" y="0"/>
                  </a:lnTo>
                  <a:lnTo>
                    <a:pt x="37" y="0"/>
                  </a:lnTo>
                  <a:lnTo>
                    <a:pt x="45" y="0"/>
                  </a:lnTo>
                  <a:lnTo>
                    <a:pt x="51" y="4"/>
                  </a:lnTo>
                  <a:lnTo>
                    <a:pt x="55" y="11"/>
                  </a:lnTo>
                  <a:lnTo>
                    <a:pt x="57" y="18"/>
                  </a:lnTo>
                  <a:lnTo>
                    <a:pt x="55" y="23"/>
                  </a:lnTo>
                  <a:lnTo>
                    <a:pt x="51" y="30"/>
                  </a:lnTo>
                  <a:lnTo>
                    <a:pt x="45" y="34"/>
                  </a:lnTo>
                  <a:lnTo>
                    <a:pt x="37" y="36"/>
                  </a:lnTo>
                  <a:lnTo>
                    <a:pt x="29" y="34"/>
                  </a:lnTo>
                  <a:lnTo>
                    <a:pt x="23" y="30"/>
                  </a:lnTo>
                  <a:lnTo>
                    <a:pt x="19" y="25"/>
                  </a:lnTo>
                  <a:close/>
                </a:path>
              </a:pathLst>
            </a:custGeom>
            <a:solidFill>
              <a:srgbClr val="FFFFFF"/>
            </a:solidFill>
            <a:ln w="6350">
              <a:solidFill>
                <a:srgbClr val="272525"/>
              </a:solidFill>
              <a:prstDash val="solid"/>
              <a:round/>
              <a:headEnd/>
              <a:tailEnd/>
            </a:ln>
          </p:spPr>
          <p:txBody>
            <a:bodyPr/>
            <a:lstStyle/>
            <a:p>
              <a:endParaRPr lang="en-US"/>
            </a:p>
          </p:txBody>
        </p:sp>
        <p:sp>
          <p:nvSpPr>
            <p:cNvPr id="4472" name="Freeform 370"/>
            <p:cNvSpPr>
              <a:spLocks/>
            </p:cNvSpPr>
            <p:nvPr/>
          </p:nvSpPr>
          <p:spPr bwMode="auto">
            <a:xfrm>
              <a:off x="105" y="3216"/>
              <a:ext cx="57" cy="35"/>
            </a:xfrm>
            <a:custGeom>
              <a:avLst/>
              <a:gdLst>
                <a:gd name="T0" fmla="*/ 19 w 57"/>
                <a:gd name="T1" fmla="*/ 27 h 35"/>
                <a:gd name="T2" fmla="*/ 19 w 57"/>
                <a:gd name="T3" fmla="*/ 35 h 35"/>
                <a:gd name="T4" fmla="*/ 0 w 57"/>
                <a:gd name="T5" fmla="*/ 18 h 35"/>
                <a:gd name="T6" fmla="*/ 19 w 57"/>
                <a:gd name="T7" fmla="*/ 2 h 35"/>
                <a:gd name="T8" fmla="*/ 19 w 57"/>
                <a:gd name="T9" fmla="*/ 12 h 35"/>
                <a:gd name="T10" fmla="*/ 19 w 57"/>
                <a:gd name="T11" fmla="*/ 12 h 35"/>
                <a:gd name="T12" fmla="*/ 21 w 57"/>
                <a:gd name="T13" fmla="*/ 7 h 35"/>
                <a:gd name="T14" fmla="*/ 25 w 57"/>
                <a:gd name="T15" fmla="*/ 4 h 35"/>
                <a:gd name="T16" fmla="*/ 31 w 57"/>
                <a:gd name="T17" fmla="*/ 2 h 35"/>
                <a:gd name="T18" fmla="*/ 37 w 57"/>
                <a:gd name="T19" fmla="*/ 0 h 35"/>
                <a:gd name="T20" fmla="*/ 37 w 57"/>
                <a:gd name="T21" fmla="*/ 0 h 35"/>
                <a:gd name="T22" fmla="*/ 45 w 57"/>
                <a:gd name="T23" fmla="*/ 2 h 35"/>
                <a:gd name="T24" fmla="*/ 51 w 57"/>
                <a:gd name="T25" fmla="*/ 5 h 35"/>
                <a:gd name="T26" fmla="*/ 55 w 57"/>
                <a:gd name="T27" fmla="*/ 11 h 35"/>
                <a:gd name="T28" fmla="*/ 57 w 57"/>
                <a:gd name="T29" fmla="*/ 18 h 35"/>
                <a:gd name="T30" fmla="*/ 57 w 57"/>
                <a:gd name="T31" fmla="*/ 18 h 35"/>
                <a:gd name="T32" fmla="*/ 55 w 57"/>
                <a:gd name="T33" fmla="*/ 25 h 35"/>
                <a:gd name="T34" fmla="*/ 51 w 57"/>
                <a:gd name="T35" fmla="*/ 30 h 35"/>
                <a:gd name="T36" fmla="*/ 45 w 57"/>
                <a:gd name="T37" fmla="*/ 34 h 35"/>
                <a:gd name="T38" fmla="*/ 37 w 57"/>
                <a:gd name="T39" fmla="*/ 35 h 35"/>
                <a:gd name="T40" fmla="*/ 37 w 57"/>
                <a:gd name="T41" fmla="*/ 35 h 35"/>
                <a:gd name="T42" fmla="*/ 29 w 57"/>
                <a:gd name="T43" fmla="*/ 34 h 35"/>
                <a:gd name="T44" fmla="*/ 23 w 57"/>
                <a:gd name="T45" fmla="*/ 30 h 35"/>
                <a:gd name="T46" fmla="*/ 19 w 57"/>
                <a:gd name="T47" fmla="*/ 27 h 35"/>
                <a:gd name="T48" fmla="*/ 19 w 57"/>
                <a:gd name="T49" fmla="*/ 27 h 3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7" h="35">
                  <a:moveTo>
                    <a:pt x="19" y="27"/>
                  </a:moveTo>
                  <a:lnTo>
                    <a:pt x="19" y="35"/>
                  </a:lnTo>
                  <a:lnTo>
                    <a:pt x="0" y="18"/>
                  </a:lnTo>
                  <a:lnTo>
                    <a:pt x="19" y="2"/>
                  </a:lnTo>
                  <a:lnTo>
                    <a:pt x="19" y="12"/>
                  </a:lnTo>
                  <a:lnTo>
                    <a:pt x="21" y="7"/>
                  </a:lnTo>
                  <a:lnTo>
                    <a:pt x="25" y="4"/>
                  </a:lnTo>
                  <a:lnTo>
                    <a:pt x="31" y="2"/>
                  </a:lnTo>
                  <a:lnTo>
                    <a:pt x="37" y="0"/>
                  </a:lnTo>
                  <a:lnTo>
                    <a:pt x="45" y="2"/>
                  </a:lnTo>
                  <a:lnTo>
                    <a:pt x="51" y="5"/>
                  </a:lnTo>
                  <a:lnTo>
                    <a:pt x="55" y="11"/>
                  </a:lnTo>
                  <a:lnTo>
                    <a:pt x="57" y="18"/>
                  </a:lnTo>
                  <a:lnTo>
                    <a:pt x="55" y="25"/>
                  </a:lnTo>
                  <a:lnTo>
                    <a:pt x="51" y="30"/>
                  </a:lnTo>
                  <a:lnTo>
                    <a:pt x="45" y="34"/>
                  </a:lnTo>
                  <a:lnTo>
                    <a:pt x="37" y="35"/>
                  </a:lnTo>
                  <a:lnTo>
                    <a:pt x="29" y="34"/>
                  </a:lnTo>
                  <a:lnTo>
                    <a:pt x="23" y="30"/>
                  </a:lnTo>
                  <a:lnTo>
                    <a:pt x="19" y="27"/>
                  </a:lnTo>
                  <a:close/>
                </a:path>
              </a:pathLst>
            </a:custGeom>
            <a:solidFill>
              <a:srgbClr val="FFFFFF"/>
            </a:solidFill>
            <a:ln w="6350">
              <a:solidFill>
                <a:srgbClr val="272525"/>
              </a:solidFill>
              <a:prstDash val="solid"/>
              <a:round/>
              <a:headEnd/>
              <a:tailEnd/>
            </a:ln>
          </p:spPr>
          <p:txBody>
            <a:bodyPr/>
            <a:lstStyle/>
            <a:p>
              <a:endParaRPr lang="en-US"/>
            </a:p>
          </p:txBody>
        </p:sp>
        <p:sp>
          <p:nvSpPr>
            <p:cNvPr id="4473" name="Freeform 371" descr="Dark upward diagonal"/>
            <p:cNvSpPr>
              <a:spLocks/>
            </p:cNvSpPr>
            <p:nvPr/>
          </p:nvSpPr>
          <p:spPr bwMode="auto">
            <a:xfrm>
              <a:off x="3399" y="2874"/>
              <a:ext cx="204" cy="247"/>
            </a:xfrm>
            <a:custGeom>
              <a:avLst/>
              <a:gdLst>
                <a:gd name="T0" fmla="*/ 196 w 204"/>
                <a:gd name="T1" fmla="*/ 84 h 247"/>
                <a:gd name="T2" fmla="*/ 180 w 204"/>
                <a:gd name="T3" fmla="*/ 120 h 247"/>
                <a:gd name="T4" fmla="*/ 188 w 204"/>
                <a:gd name="T5" fmla="*/ 141 h 247"/>
                <a:gd name="T6" fmla="*/ 196 w 204"/>
                <a:gd name="T7" fmla="*/ 197 h 247"/>
                <a:gd name="T8" fmla="*/ 204 w 204"/>
                <a:gd name="T9" fmla="*/ 204 h 247"/>
                <a:gd name="T10" fmla="*/ 204 w 204"/>
                <a:gd name="T11" fmla="*/ 219 h 247"/>
                <a:gd name="T12" fmla="*/ 149 w 204"/>
                <a:gd name="T13" fmla="*/ 247 h 247"/>
                <a:gd name="T14" fmla="*/ 102 w 204"/>
                <a:gd name="T15" fmla="*/ 240 h 247"/>
                <a:gd name="T16" fmla="*/ 102 w 204"/>
                <a:gd name="T17" fmla="*/ 196 h 247"/>
                <a:gd name="T18" fmla="*/ 88 w 204"/>
                <a:gd name="T19" fmla="*/ 181 h 247"/>
                <a:gd name="T20" fmla="*/ 79 w 204"/>
                <a:gd name="T21" fmla="*/ 160 h 247"/>
                <a:gd name="T22" fmla="*/ 39 w 204"/>
                <a:gd name="T23" fmla="*/ 148 h 247"/>
                <a:gd name="T24" fmla="*/ 24 w 204"/>
                <a:gd name="T25" fmla="*/ 162 h 247"/>
                <a:gd name="T26" fmla="*/ 16 w 204"/>
                <a:gd name="T27" fmla="*/ 162 h 247"/>
                <a:gd name="T28" fmla="*/ 0 w 204"/>
                <a:gd name="T29" fmla="*/ 106 h 247"/>
                <a:gd name="T30" fmla="*/ 0 w 204"/>
                <a:gd name="T31" fmla="*/ 63 h 247"/>
                <a:gd name="T32" fmla="*/ 8 w 204"/>
                <a:gd name="T33" fmla="*/ 56 h 247"/>
                <a:gd name="T34" fmla="*/ 8 w 204"/>
                <a:gd name="T35" fmla="*/ 35 h 247"/>
                <a:gd name="T36" fmla="*/ 16 w 204"/>
                <a:gd name="T37" fmla="*/ 28 h 247"/>
                <a:gd name="T38" fmla="*/ 16 w 204"/>
                <a:gd name="T39" fmla="*/ 7 h 247"/>
                <a:gd name="T40" fmla="*/ 39 w 204"/>
                <a:gd name="T41" fmla="*/ 7 h 247"/>
                <a:gd name="T42" fmla="*/ 32 w 204"/>
                <a:gd name="T43" fmla="*/ 14 h 247"/>
                <a:gd name="T44" fmla="*/ 39 w 204"/>
                <a:gd name="T45" fmla="*/ 35 h 247"/>
                <a:gd name="T46" fmla="*/ 55 w 204"/>
                <a:gd name="T47" fmla="*/ 35 h 247"/>
                <a:gd name="T48" fmla="*/ 63 w 204"/>
                <a:gd name="T49" fmla="*/ 35 h 247"/>
                <a:gd name="T50" fmla="*/ 79 w 204"/>
                <a:gd name="T51" fmla="*/ 28 h 247"/>
                <a:gd name="T52" fmla="*/ 86 w 204"/>
                <a:gd name="T53" fmla="*/ 14 h 247"/>
                <a:gd name="T54" fmla="*/ 94 w 204"/>
                <a:gd name="T55" fmla="*/ 0 h 247"/>
                <a:gd name="T56" fmla="*/ 133 w 204"/>
                <a:gd name="T57" fmla="*/ 14 h 247"/>
                <a:gd name="T58" fmla="*/ 196 w 204"/>
                <a:gd name="T59" fmla="*/ 84 h 247"/>
                <a:gd name="T60" fmla="*/ 196 w 204"/>
                <a:gd name="T61" fmla="*/ 84 h 247"/>
                <a:gd name="T62" fmla="*/ 196 w 204"/>
                <a:gd name="T63" fmla="*/ 84 h 24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04" h="247">
                  <a:moveTo>
                    <a:pt x="196" y="84"/>
                  </a:moveTo>
                  <a:lnTo>
                    <a:pt x="180" y="120"/>
                  </a:lnTo>
                  <a:lnTo>
                    <a:pt x="188" y="141"/>
                  </a:lnTo>
                  <a:lnTo>
                    <a:pt x="196" y="197"/>
                  </a:lnTo>
                  <a:lnTo>
                    <a:pt x="204" y="204"/>
                  </a:lnTo>
                  <a:lnTo>
                    <a:pt x="204" y="219"/>
                  </a:lnTo>
                  <a:lnTo>
                    <a:pt x="149" y="247"/>
                  </a:lnTo>
                  <a:lnTo>
                    <a:pt x="102" y="240"/>
                  </a:lnTo>
                  <a:lnTo>
                    <a:pt x="102" y="196"/>
                  </a:lnTo>
                  <a:lnTo>
                    <a:pt x="88" y="181"/>
                  </a:lnTo>
                  <a:lnTo>
                    <a:pt x="79" y="160"/>
                  </a:lnTo>
                  <a:lnTo>
                    <a:pt x="39" y="148"/>
                  </a:lnTo>
                  <a:lnTo>
                    <a:pt x="24" y="162"/>
                  </a:lnTo>
                  <a:lnTo>
                    <a:pt x="16" y="162"/>
                  </a:lnTo>
                  <a:lnTo>
                    <a:pt x="0" y="106"/>
                  </a:lnTo>
                  <a:lnTo>
                    <a:pt x="0" y="63"/>
                  </a:lnTo>
                  <a:lnTo>
                    <a:pt x="8" y="56"/>
                  </a:lnTo>
                  <a:lnTo>
                    <a:pt x="8" y="35"/>
                  </a:lnTo>
                  <a:lnTo>
                    <a:pt x="16" y="28"/>
                  </a:lnTo>
                  <a:lnTo>
                    <a:pt x="16" y="7"/>
                  </a:lnTo>
                  <a:lnTo>
                    <a:pt x="39" y="7"/>
                  </a:lnTo>
                  <a:lnTo>
                    <a:pt x="32" y="14"/>
                  </a:lnTo>
                  <a:lnTo>
                    <a:pt x="39" y="35"/>
                  </a:lnTo>
                  <a:lnTo>
                    <a:pt x="55" y="35"/>
                  </a:lnTo>
                  <a:lnTo>
                    <a:pt x="63" y="35"/>
                  </a:lnTo>
                  <a:lnTo>
                    <a:pt x="79" y="28"/>
                  </a:lnTo>
                  <a:lnTo>
                    <a:pt x="86" y="14"/>
                  </a:lnTo>
                  <a:lnTo>
                    <a:pt x="94" y="0"/>
                  </a:lnTo>
                  <a:lnTo>
                    <a:pt x="133" y="14"/>
                  </a:lnTo>
                  <a:lnTo>
                    <a:pt x="196" y="84"/>
                  </a:lnTo>
                  <a:close/>
                </a:path>
              </a:pathLst>
            </a:custGeom>
            <a:pattFill prst="dkUpDiag">
              <a:fgClr>
                <a:srgbClr val="ED1C24"/>
              </a:fgClr>
              <a:bgClr>
                <a:srgbClr val="FFFFFF"/>
              </a:bgClr>
            </a:pattFill>
            <a:ln w="6350" cap="flat" cmpd="sng">
              <a:solidFill>
                <a:srgbClr val="272525"/>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474" name="Freeform 372"/>
            <p:cNvSpPr>
              <a:spLocks/>
            </p:cNvSpPr>
            <p:nvPr/>
          </p:nvSpPr>
          <p:spPr bwMode="auto">
            <a:xfrm>
              <a:off x="4171" y="1958"/>
              <a:ext cx="134" cy="88"/>
            </a:xfrm>
            <a:custGeom>
              <a:avLst/>
              <a:gdLst>
                <a:gd name="T0" fmla="*/ 43 w 134"/>
                <a:gd name="T1" fmla="*/ 0 h 88"/>
                <a:gd name="T2" fmla="*/ 8 w 134"/>
                <a:gd name="T3" fmla="*/ 9 h 88"/>
                <a:gd name="T4" fmla="*/ 0 w 134"/>
                <a:gd name="T5" fmla="*/ 19 h 88"/>
                <a:gd name="T6" fmla="*/ 24 w 134"/>
                <a:gd name="T7" fmla="*/ 33 h 88"/>
                <a:gd name="T8" fmla="*/ 18 w 134"/>
                <a:gd name="T9" fmla="*/ 44 h 88"/>
                <a:gd name="T10" fmla="*/ 45 w 134"/>
                <a:gd name="T11" fmla="*/ 83 h 88"/>
                <a:gd name="T12" fmla="*/ 67 w 134"/>
                <a:gd name="T13" fmla="*/ 88 h 88"/>
                <a:gd name="T14" fmla="*/ 75 w 134"/>
                <a:gd name="T15" fmla="*/ 76 h 88"/>
                <a:gd name="T16" fmla="*/ 87 w 134"/>
                <a:gd name="T17" fmla="*/ 72 h 88"/>
                <a:gd name="T18" fmla="*/ 102 w 134"/>
                <a:gd name="T19" fmla="*/ 81 h 88"/>
                <a:gd name="T20" fmla="*/ 120 w 134"/>
                <a:gd name="T21" fmla="*/ 85 h 88"/>
                <a:gd name="T22" fmla="*/ 134 w 134"/>
                <a:gd name="T23" fmla="*/ 81 h 88"/>
                <a:gd name="T24" fmla="*/ 118 w 134"/>
                <a:gd name="T25" fmla="*/ 63 h 88"/>
                <a:gd name="T26" fmla="*/ 118 w 134"/>
                <a:gd name="T27" fmla="*/ 53 h 88"/>
                <a:gd name="T28" fmla="*/ 106 w 134"/>
                <a:gd name="T29" fmla="*/ 46 h 88"/>
                <a:gd name="T30" fmla="*/ 92 w 134"/>
                <a:gd name="T31" fmla="*/ 28 h 88"/>
                <a:gd name="T32" fmla="*/ 65 w 134"/>
                <a:gd name="T33" fmla="*/ 21 h 88"/>
                <a:gd name="T34" fmla="*/ 61 w 134"/>
                <a:gd name="T35" fmla="*/ 9 h 88"/>
                <a:gd name="T36" fmla="*/ 43 w 134"/>
                <a:gd name="T37" fmla="*/ 0 h 8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34" h="88">
                  <a:moveTo>
                    <a:pt x="43" y="0"/>
                  </a:moveTo>
                  <a:lnTo>
                    <a:pt x="8" y="9"/>
                  </a:lnTo>
                  <a:lnTo>
                    <a:pt x="0" y="19"/>
                  </a:lnTo>
                  <a:lnTo>
                    <a:pt x="24" y="33"/>
                  </a:lnTo>
                  <a:lnTo>
                    <a:pt x="18" y="44"/>
                  </a:lnTo>
                  <a:lnTo>
                    <a:pt x="45" y="83"/>
                  </a:lnTo>
                  <a:lnTo>
                    <a:pt x="67" y="88"/>
                  </a:lnTo>
                  <a:lnTo>
                    <a:pt x="75" y="76"/>
                  </a:lnTo>
                  <a:lnTo>
                    <a:pt x="87" y="72"/>
                  </a:lnTo>
                  <a:lnTo>
                    <a:pt x="102" y="81"/>
                  </a:lnTo>
                  <a:lnTo>
                    <a:pt x="120" y="85"/>
                  </a:lnTo>
                  <a:lnTo>
                    <a:pt x="134" y="81"/>
                  </a:lnTo>
                  <a:lnTo>
                    <a:pt x="118" y="63"/>
                  </a:lnTo>
                  <a:lnTo>
                    <a:pt x="118" y="53"/>
                  </a:lnTo>
                  <a:lnTo>
                    <a:pt x="106" y="46"/>
                  </a:lnTo>
                  <a:lnTo>
                    <a:pt x="92" y="28"/>
                  </a:lnTo>
                  <a:lnTo>
                    <a:pt x="65" y="21"/>
                  </a:lnTo>
                  <a:lnTo>
                    <a:pt x="61" y="9"/>
                  </a:lnTo>
                  <a:lnTo>
                    <a:pt x="43"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75" name="Freeform 373"/>
            <p:cNvSpPr>
              <a:spLocks/>
            </p:cNvSpPr>
            <p:nvPr/>
          </p:nvSpPr>
          <p:spPr bwMode="auto">
            <a:xfrm>
              <a:off x="4175" y="1511"/>
              <a:ext cx="980" cy="812"/>
            </a:xfrm>
            <a:custGeom>
              <a:avLst/>
              <a:gdLst>
                <a:gd name="T0" fmla="*/ 165 w 980"/>
                <a:gd name="T1" fmla="*/ 142 h 812"/>
                <a:gd name="T2" fmla="*/ 243 w 980"/>
                <a:gd name="T3" fmla="*/ 205 h 812"/>
                <a:gd name="T4" fmla="*/ 290 w 980"/>
                <a:gd name="T5" fmla="*/ 276 h 812"/>
                <a:gd name="T6" fmla="*/ 345 w 980"/>
                <a:gd name="T7" fmla="*/ 339 h 812"/>
                <a:gd name="T8" fmla="*/ 400 w 980"/>
                <a:gd name="T9" fmla="*/ 318 h 812"/>
                <a:gd name="T10" fmla="*/ 471 w 980"/>
                <a:gd name="T11" fmla="*/ 297 h 812"/>
                <a:gd name="T12" fmla="*/ 494 w 980"/>
                <a:gd name="T13" fmla="*/ 332 h 812"/>
                <a:gd name="T14" fmla="*/ 549 w 980"/>
                <a:gd name="T15" fmla="*/ 297 h 812"/>
                <a:gd name="T16" fmla="*/ 580 w 980"/>
                <a:gd name="T17" fmla="*/ 290 h 812"/>
                <a:gd name="T18" fmla="*/ 612 w 980"/>
                <a:gd name="T19" fmla="*/ 283 h 812"/>
                <a:gd name="T20" fmla="*/ 674 w 980"/>
                <a:gd name="T21" fmla="*/ 205 h 812"/>
                <a:gd name="T22" fmla="*/ 690 w 980"/>
                <a:gd name="T23" fmla="*/ 135 h 812"/>
                <a:gd name="T24" fmla="*/ 651 w 980"/>
                <a:gd name="T25" fmla="*/ 156 h 812"/>
                <a:gd name="T26" fmla="*/ 643 w 980"/>
                <a:gd name="T27" fmla="*/ 78 h 812"/>
                <a:gd name="T28" fmla="*/ 667 w 980"/>
                <a:gd name="T29" fmla="*/ 36 h 812"/>
                <a:gd name="T30" fmla="*/ 659 w 980"/>
                <a:gd name="T31" fmla="*/ 0 h 812"/>
                <a:gd name="T32" fmla="*/ 823 w 980"/>
                <a:gd name="T33" fmla="*/ 85 h 812"/>
                <a:gd name="T34" fmla="*/ 917 w 980"/>
                <a:gd name="T35" fmla="*/ 120 h 812"/>
                <a:gd name="T36" fmla="*/ 964 w 980"/>
                <a:gd name="T37" fmla="*/ 106 h 812"/>
                <a:gd name="T38" fmla="*/ 957 w 980"/>
                <a:gd name="T39" fmla="*/ 198 h 812"/>
                <a:gd name="T40" fmla="*/ 980 w 980"/>
                <a:gd name="T41" fmla="*/ 233 h 812"/>
                <a:gd name="T42" fmla="*/ 949 w 980"/>
                <a:gd name="T43" fmla="*/ 269 h 812"/>
                <a:gd name="T44" fmla="*/ 902 w 980"/>
                <a:gd name="T45" fmla="*/ 318 h 812"/>
                <a:gd name="T46" fmla="*/ 878 w 980"/>
                <a:gd name="T47" fmla="*/ 339 h 812"/>
                <a:gd name="T48" fmla="*/ 855 w 980"/>
                <a:gd name="T49" fmla="*/ 311 h 812"/>
                <a:gd name="T50" fmla="*/ 800 w 980"/>
                <a:gd name="T51" fmla="*/ 360 h 812"/>
                <a:gd name="T52" fmla="*/ 863 w 980"/>
                <a:gd name="T53" fmla="*/ 375 h 812"/>
                <a:gd name="T54" fmla="*/ 902 w 980"/>
                <a:gd name="T55" fmla="*/ 396 h 812"/>
                <a:gd name="T56" fmla="*/ 878 w 980"/>
                <a:gd name="T57" fmla="*/ 466 h 812"/>
                <a:gd name="T58" fmla="*/ 980 w 980"/>
                <a:gd name="T59" fmla="*/ 600 h 812"/>
                <a:gd name="T60" fmla="*/ 925 w 980"/>
                <a:gd name="T61" fmla="*/ 749 h 812"/>
                <a:gd name="T62" fmla="*/ 886 w 980"/>
                <a:gd name="T63" fmla="*/ 756 h 812"/>
                <a:gd name="T64" fmla="*/ 808 w 980"/>
                <a:gd name="T65" fmla="*/ 812 h 812"/>
                <a:gd name="T66" fmla="*/ 784 w 980"/>
                <a:gd name="T67" fmla="*/ 798 h 812"/>
                <a:gd name="T68" fmla="*/ 729 w 980"/>
                <a:gd name="T69" fmla="*/ 763 h 812"/>
                <a:gd name="T70" fmla="*/ 651 w 980"/>
                <a:gd name="T71" fmla="*/ 784 h 812"/>
                <a:gd name="T72" fmla="*/ 627 w 980"/>
                <a:gd name="T73" fmla="*/ 798 h 812"/>
                <a:gd name="T74" fmla="*/ 572 w 980"/>
                <a:gd name="T75" fmla="*/ 742 h 812"/>
                <a:gd name="T76" fmla="*/ 533 w 980"/>
                <a:gd name="T77" fmla="*/ 685 h 812"/>
                <a:gd name="T78" fmla="*/ 516 w 980"/>
                <a:gd name="T79" fmla="*/ 630 h 812"/>
                <a:gd name="T80" fmla="*/ 486 w 980"/>
                <a:gd name="T81" fmla="*/ 622 h 812"/>
                <a:gd name="T82" fmla="*/ 441 w 980"/>
                <a:gd name="T83" fmla="*/ 623 h 812"/>
                <a:gd name="T84" fmla="*/ 400 w 980"/>
                <a:gd name="T85" fmla="*/ 636 h 812"/>
                <a:gd name="T86" fmla="*/ 345 w 980"/>
                <a:gd name="T87" fmla="*/ 650 h 812"/>
                <a:gd name="T88" fmla="*/ 298 w 980"/>
                <a:gd name="T89" fmla="*/ 643 h 812"/>
                <a:gd name="T90" fmla="*/ 134 w 980"/>
                <a:gd name="T91" fmla="*/ 579 h 812"/>
                <a:gd name="T92" fmla="*/ 116 w 980"/>
                <a:gd name="T93" fmla="*/ 532 h 812"/>
                <a:gd name="T94" fmla="*/ 114 w 980"/>
                <a:gd name="T95" fmla="*/ 510 h 812"/>
                <a:gd name="T96" fmla="*/ 102 w 980"/>
                <a:gd name="T97" fmla="*/ 493 h 812"/>
                <a:gd name="T98" fmla="*/ 61 w 980"/>
                <a:gd name="T99" fmla="*/ 468 h 812"/>
                <a:gd name="T100" fmla="*/ 39 w 980"/>
                <a:gd name="T101" fmla="*/ 445 h 812"/>
                <a:gd name="T102" fmla="*/ 24 w 980"/>
                <a:gd name="T103" fmla="*/ 431 h 812"/>
                <a:gd name="T104" fmla="*/ 0 w 980"/>
                <a:gd name="T105" fmla="*/ 396 h 812"/>
                <a:gd name="T106" fmla="*/ 16 w 980"/>
                <a:gd name="T107" fmla="*/ 353 h 812"/>
                <a:gd name="T108" fmla="*/ 86 w 980"/>
                <a:gd name="T109" fmla="*/ 297 h 812"/>
                <a:gd name="T110" fmla="*/ 86 w 980"/>
                <a:gd name="T111" fmla="*/ 247 h 812"/>
                <a:gd name="T112" fmla="*/ 102 w 980"/>
                <a:gd name="T113" fmla="*/ 198 h 812"/>
                <a:gd name="T114" fmla="*/ 134 w 980"/>
                <a:gd name="T115" fmla="*/ 163 h 812"/>
                <a:gd name="T116" fmla="*/ 141 w 980"/>
                <a:gd name="T117" fmla="*/ 149 h 81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980" h="812">
                  <a:moveTo>
                    <a:pt x="141" y="149"/>
                  </a:moveTo>
                  <a:lnTo>
                    <a:pt x="165" y="142"/>
                  </a:lnTo>
                  <a:lnTo>
                    <a:pt x="165" y="163"/>
                  </a:lnTo>
                  <a:lnTo>
                    <a:pt x="243" y="205"/>
                  </a:lnTo>
                  <a:lnTo>
                    <a:pt x="251" y="240"/>
                  </a:lnTo>
                  <a:lnTo>
                    <a:pt x="290" y="276"/>
                  </a:lnTo>
                  <a:lnTo>
                    <a:pt x="290" y="297"/>
                  </a:lnTo>
                  <a:lnTo>
                    <a:pt x="345" y="339"/>
                  </a:lnTo>
                  <a:lnTo>
                    <a:pt x="392" y="332"/>
                  </a:lnTo>
                  <a:lnTo>
                    <a:pt x="400" y="318"/>
                  </a:lnTo>
                  <a:lnTo>
                    <a:pt x="408" y="304"/>
                  </a:lnTo>
                  <a:lnTo>
                    <a:pt x="471" y="297"/>
                  </a:lnTo>
                  <a:lnTo>
                    <a:pt x="486" y="304"/>
                  </a:lnTo>
                  <a:lnTo>
                    <a:pt x="494" y="332"/>
                  </a:lnTo>
                  <a:lnTo>
                    <a:pt x="541" y="325"/>
                  </a:lnTo>
                  <a:lnTo>
                    <a:pt x="549" y="297"/>
                  </a:lnTo>
                  <a:lnTo>
                    <a:pt x="580" y="297"/>
                  </a:lnTo>
                  <a:lnTo>
                    <a:pt x="580" y="290"/>
                  </a:lnTo>
                  <a:lnTo>
                    <a:pt x="596" y="276"/>
                  </a:lnTo>
                  <a:lnTo>
                    <a:pt x="612" y="283"/>
                  </a:lnTo>
                  <a:lnTo>
                    <a:pt x="674" y="233"/>
                  </a:lnTo>
                  <a:lnTo>
                    <a:pt x="674" y="205"/>
                  </a:lnTo>
                  <a:lnTo>
                    <a:pt x="706" y="184"/>
                  </a:lnTo>
                  <a:lnTo>
                    <a:pt x="690" y="135"/>
                  </a:lnTo>
                  <a:lnTo>
                    <a:pt x="667" y="156"/>
                  </a:lnTo>
                  <a:lnTo>
                    <a:pt x="651" y="156"/>
                  </a:lnTo>
                  <a:lnTo>
                    <a:pt x="643" y="149"/>
                  </a:lnTo>
                  <a:lnTo>
                    <a:pt x="643" y="78"/>
                  </a:lnTo>
                  <a:lnTo>
                    <a:pt x="659" y="78"/>
                  </a:lnTo>
                  <a:lnTo>
                    <a:pt x="667" y="36"/>
                  </a:lnTo>
                  <a:lnTo>
                    <a:pt x="651" y="15"/>
                  </a:lnTo>
                  <a:lnTo>
                    <a:pt x="659" y="0"/>
                  </a:lnTo>
                  <a:lnTo>
                    <a:pt x="729" y="0"/>
                  </a:lnTo>
                  <a:lnTo>
                    <a:pt x="823" y="85"/>
                  </a:lnTo>
                  <a:lnTo>
                    <a:pt x="870" y="92"/>
                  </a:lnTo>
                  <a:lnTo>
                    <a:pt x="917" y="120"/>
                  </a:lnTo>
                  <a:lnTo>
                    <a:pt x="949" y="106"/>
                  </a:lnTo>
                  <a:lnTo>
                    <a:pt x="964" y="106"/>
                  </a:lnTo>
                  <a:lnTo>
                    <a:pt x="980" y="142"/>
                  </a:lnTo>
                  <a:lnTo>
                    <a:pt x="957" y="198"/>
                  </a:lnTo>
                  <a:lnTo>
                    <a:pt x="964" y="205"/>
                  </a:lnTo>
                  <a:lnTo>
                    <a:pt x="980" y="233"/>
                  </a:lnTo>
                  <a:lnTo>
                    <a:pt x="957" y="240"/>
                  </a:lnTo>
                  <a:lnTo>
                    <a:pt x="949" y="269"/>
                  </a:lnTo>
                  <a:lnTo>
                    <a:pt x="933" y="276"/>
                  </a:lnTo>
                  <a:lnTo>
                    <a:pt x="902" y="318"/>
                  </a:lnTo>
                  <a:lnTo>
                    <a:pt x="902" y="325"/>
                  </a:lnTo>
                  <a:lnTo>
                    <a:pt x="878" y="339"/>
                  </a:lnTo>
                  <a:lnTo>
                    <a:pt x="855" y="332"/>
                  </a:lnTo>
                  <a:lnTo>
                    <a:pt x="855" y="311"/>
                  </a:lnTo>
                  <a:lnTo>
                    <a:pt x="839" y="304"/>
                  </a:lnTo>
                  <a:lnTo>
                    <a:pt x="800" y="360"/>
                  </a:lnTo>
                  <a:lnTo>
                    <a:pt x="847" y="389"/>
                  </a:lnTo>
                  <a:lnTo>
                    <a:pt x="863" y="375"/>
                  </a:lnTo>
                  <a:lnTo>
                    <a:pt x="894" y="375"/>
                  </a:lnTo>
                  <a:lnTo>
                    <a:pt x="902" y="396"/>
                  </a:lnTo>
                  <a:lnTo>
                    <a:pt x="886" y="396"/>
                  </a:lnTo>
                  <a:lnTo>
                    <a:pt x="878" y="466"/>
                  </a:lnTo>
                  <a:lnTo>
                    <a:pt x="917" y="502"/>
                  </a:lnTo>
                  <a:lnTo>
                    <a:pt x="980" y="600"/>
                  </a:lnTo>
                  <a:lnTo>
                    <a:pt x="972" y="671"/>
                  </a:lnTo>
                  <a:lnTo>
                    <a:pt x="925" y="749"/>
                  </a:lnTo>
                  <a:lnTo>
                    <a:pt x="917" y="756"/>
                  </a:lnTo>
                  <a:lnTo>
                    <a:pt x="886" y="756"/>
                  </a:lnTo>
                  <a:lnTo>
                    <a:pt x="808" y="791"/>
                  </a:lnTo>
                  <a:lnTo>
                    <a:pt x="808" y="812"/>
                  </a:lnTo>
                  <a:lnTo>
                    <a:pt x="792" y="812"/>
                  </a:lnTo>
                  <a:lnTo>
                    <a:pt x="784" y="798"/>
                  </a:lnTo>
                  <a:lnTo>
                    <a:pt x="761" y="798"/>
                  </a:lnTo>
                  <a:lnTo>
                    <a:pt x="729" y="763"/>
                  </a:lnTo>
                  <a:lnTo>
                    <a:pt x="690" y="763"/>
                  </a:lnTo>
                  <a:lnTo>
                    <a:pt x="651" y="784"/>
                  </a:lnTo>
                  <a:lnTo>
                    <a:pt x="635" y="784"/>
                  </a:lnTo>
                  <a:lnTo>
                    <a:pt x="627" y="798"/>
                  </a:lnTo>
                  <a:lnTo>
                    <a:pt x="580" y="784"/>
                  </a:lnTo>
                  <a:lnTo>
                    <a:pt x="572" y="742"/>
                  </a:lnTo>
                  <a:lnTo>
                    <a:pt x="533" y="735"/>
                  </a:lnTo>
                  <a:lnTo>
                    <a:pt x="533" y="685"/>
                  </a:lnTo>
                  <a:lnTo>
                    <a:pt x="533" y="671"/>
                  </a:lnTo>
                  <a:lnTo>
                    <a:pt x="516" y="630"/>
                  </a:lnTo>
                  <a:lnTo>
                    <a:pt x="500" y="623"/>
                  </a:lnTo>
                  <a:lnTo>
                    <a:pt x="486" y="622"/>
                  </a:lnTo>
                  <a:lnTo>
                    <a:pt x="465" y="616"/>
                  </a:lnTo>
                  <a:lnTo>
                    <a:pt x="441" y="623"/>
                  </a:lnTo>
                  <a:lnTo>
                    <a:pt x="429" y="629"/>
                  </a:lnTo>
                  <a:lnTo>
                    <a:pt x="400" y="636"/>
                  </a:lnTo>
                  <a:lnTo>
                    <a:pt x="353" y="650"/>
                  </a:lnTo>
                  <a:lnTo>
                    <a:pt x="345" y="650"/>
                  </a:lnTo>
                  <a:lnTo>
                    <a:pt x="329" y="643"/>
                  </a:lnTo>
                  <a:lnTo>
                    <a:pt x="298" y="643"/>
                  </a:lnTo>
                  <a:lnTo>
                    <a:pt x="157" y="593"/>
                  </a:lnTo>
                  <a:lnTo>
                    <a:pt x="134" y="579"/>
                  </a:lnTo>
                  <a:lnTo>
                    <a:pt x="126" y="551"/>
                  </a:lnTo>
                  <a:lnTo>
                    <a:pt x="116" y="532"/>
                  </a:lnTo>
                  <a:lnTo>
                    <a:pt x="130" y="528"/>
                  </a:lnTo>
                  <a:lnTo>
                    <a:pt x="114" y="510"/>
                  </a:lnTo>
                  <a:lnTo>
                    <a:pt x="114" y="500"/>
                  </a:lnTo>
                  <a:lnTo>
                    <a:pt x="102" y="493"/>
                  </a:lnTo>
                  <a:lnTo>
                    <a:pt x="88" y="475"/>
                  </a:lnTo>
                  <a:lnTo>
                    <a:pt x="61" y="468"/>
                  </a:lnTo>
                  <a:lnTo>
                    <a:pt x="57" y="456"/>
                  </a:lnTo>
                  <a:lnTo>
                    <a:pt x="39" y="445"/>
                  </a:lnTo>
                  <a:lnTo>
                    <a:pt x="32" y="438"/>
                  </a:lnTo>
                  <a:lnTo>
                    <a:pt x="24" y="431"/>
                  </a:lnTo>
                  <a:lnTo>
                    <a:pt x="16" y="403"/>
                  </a:lnTo>
                  <a:lnTo>
                    <a:pt x="0" y="396"/>
                  </a:lnTo>
                  <a:lnTo>
                    <a:pt x="0" y="382"/>
                  </a:lnTo>
                  <a:lnTo>
                    <a:pt x="16" y="353"/>
                  </a:lnTo>
                  <a:lnTo>
                    <a:pt x="47" y="346"/>
                  </a:lnTo>
                  <a:lnTo>
                    <a:pt x="86" y="297"/>
                  </a:lnTo>
                  <a:lnTo>
                    <a:pt x="71" y="247"/>
                  </a:lnTo>
                  <a:lnTo>
                    <a:pt x="86" y="247"/>
                  </a:lnTo>
                  <a:lnTo>
                    <a:pt x="94" y="240"/>
                  </a:lnTo>
                  <a:lnTo>
                    <a:pt x="102" y="198"/>
                  </a:lnTo>
                  <a:lnTo>
                    <a:pt x="134" y="198"/>
                  </a:lnTo>
                  <a:lnTo>
                    <a:pt x="134" y="163"/>
                  </a:lnTo>
                  <a:lnTo>
                    <a:pt x="141" y="149"/>
                  </a:lnTo>
                  <a:close/>
                </a:path>
              </a:pathLst>
            </a:custGeom>
            <a:solidFill>
              <a:srgbClr val="ED1C24"/>
            </a:solidFill>
            <a:ln w="6350">
              <a:solidFill>
                <a:srgbClr val="272525"/>
              </a:solidFill>
              <a:prstDash val="solid"/>
              <a:round/>
              <a:headEnd/>
              <a:tailEnd/>
            </a:ln>
          </p:spPr>
          <p:txBody>
            <a:bodyPr/>
            <a:lstStyle/>
            <a:p>
              <a:endParaRPr lang="en-US"/>
            </a:p>
          </p:txBody>
        </p:sp>
        <p:sp>
          <p:nvSpPr>
            <p:cNvPr id="4476" name="Line 374"/>
            <p:cNvSpPr>
              <a:spLocks noChangeShapeType="1"/>
            </p:cNvSpPr>
            <p:nvPr/>
          </p:nvSpPr>
          <p:spPr bwMode="auto">
            <a:xfrm flipH="1" flipV="1">
              <a:off x="4214" y="2036"/>
              <a:ext cx="2" cy="5"/>
            </a:xfrm>
            <a:prstGeom prst="line">
              <a:avLst/>
            </a:prstGeom>
            <a:noFill/>
            <a:ln w="6350">
              <a:solidFill>
                <a:srgbClr val="27252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77" name="Line 375"/>
            <p:cNvSpPr>
              <a:spLocks noChangeShapeType="1"/>
            </p:cNvSpPr>
            <p:nvPr/>
          </p:nvSpPr>
          <p:spPr bwMode="auto">
            <a:xfrm flipH="1" flipV="1">
              <a:off x="4211" y="2021"/>
              <a:ext cx="1" cy="7"/>
            </a:xfrm>
            <a:prstGeom prst="line">
              <a:avLst/>
            </a:prstGeom>
            <a:noFill/>
            <a:ln w="6350">
              <a:solidFill>
                <a:srgbClr val="27252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78" name="Line 376"/>
            <p:cNvSpPr>
              <a:spLocks noChangeShapeType="1"/>
            </p:cNvSpPr>
            <p:nvPr/>
          </p:nvSpPr>
          <p:spPr bwMode="auto">
            <a:xfrm flipV="1">
              <a:off x="4211" y="2007"/>
              <a:ext cx="0" cy="7"/>
            </a:xfrm>
            <a:prstGeom prst="line">
              <a:avLst/>
            </a:prstGeom>
            <a:noFill/>
            <a:ln w="6350">
              <a:solidFill>
                <a:srgbClr val="27252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79" name="Freeform 377"/>
            <p:cNvSpPr>
              <a:spLocks/>
            </p:cNvSpPr>
            <p:nvPr/>
          </p:nvSpPr>
          <p:spPr bwMode="auto">
            <a:xfrm>
              <a:off x="4211" y="2000"/>
              <a:ext cx="5" cy="0"/>
            </a:xfrm>
            <a:custGeom>
              <a:avLst/>
              <a:gdLst>
                <a:gd name="T0" fmla="*/ 0 w 5"/>
                <a:gd name="T1" fmla="*/ 0 w 5"/>
                <a:gd name="T2" fmla="*/ 5 w 5"/>
                <a:gd name="T3" fmla="*/ 0 60000 65536"/>
                <a:gd name="T4" fmla="*/ 0 60000 65536"/>
                <a:gd name="T5" fmla="*/ 0 60000 65536"/>
              </a:gdLst>
              <a:ahLst/>
              <a:cxnLst>
                <a:cxn ang="T3">
                  <a:pos x="T0" y="0"/>
                </a:cxn>
                <a:cxn ang="T4">
                  <a:pos x="T1" y="0"/>
                </a:cxn>
                <a:cxn ang="T5">
                  <a:pos x="T2" y="0"/>
                </a:cxn>
              </a:cxnLst>
              <a:rect l="0" t="0" r="r" b="b"/>
              <a:pathLst>
                <a:path w="5">
                  <a:moveTo>
                    <a:pt x="0" y="0"/>
                  </a:moveTo>
                  <a:lnTo>
                    <a:pt x="0" y="0"/>
                  </a:lnTo>
                  <a:lnTo>
                    <a:pt x="5" y="0"/>
                  </a:lnTo>
                </a:path>
              </a:pathLst>
            </a:custGeom>
            <a:noFill/>
            <a:ln w="6350">
              <a:solidFill>
                <a:srgbClr val="272525"/>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80" name="Freeform 378"/>
            <p:cNvSpPr>
              <a:spLocks/>
            </p:cNvSpPr>
            <p:nvPr/>
          </p:nvSpPr>
          <p:spPr bwMode="auto">
            <a:xfrm>
              <a:off x="4224" y="2002"/>
              <a:ext cx="8" cy="2"/>
            </a:xfrm>
            <a:custGeom>
              <a:avLst/>
              <a:gdLst>
                <a:gd name="T0" fmla="*/ 0 w 8"/>
                <a:gd name="T1" fmla="*/ 0 h 2"/>
                <a:gd name="T2" fmla="*/ 8 w 8"/>
                <a:gd name="T3" fmla="*/ 2 h 2"/>
                <a:gd name="T4" fmla="*/ 8 w 8"/>
                <a:gd name="T5" fmla="*/ 2 h 2"/>
                <a:gd name="T6" fmla="*/ 0 60000 65536"/>
                <a:gd name="T7" fmla="*/ 0 60000 65536"/>
                <a:gd name="T8" fmla="*/ 0 60000 65536"/>
              </a:gdLst>
              <a:ahLst/>
              <a:cxnLst>
                <a:cxn ang="T6">
                  <a:pos x="T0" y="T1"/>
                </a:cxn>
                <a:cxn ang="T7">
                  <a:pos x="T2" y="T3"/>
                </a:cxn>
                <a:cxn ang="T8">
                  <a:pos x="T4" y="T5"/>
                </a:cxn>
              </a:cxnLst>
              <a:rect l="0" t="0" r="r" b="b"/>
              <a:pathLst>
                <a:path w="8" h="2">
                  <a:moveTo>
                    <a:pt x="0" y="0"/>
                  </a:moveTo>
                  <a:lnTo>
                    <a:pt x="8" y="2"/>
                  </a:lnTo>
                </a:path>
              </a:pathLst>
            </a:custGeom>
            <a:noFill/>
            <a:ln w="6350">
              <a:solidFill>
                <a:srgbClr val="272525"/>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81" name="Line 379"/>
            <p:cNvSpPr>
              <a:spLocks noChangeShapeType="1"/>
            </p:cNvSpPr>
            <p:nvPr/>
          </p:nvSpPr>
          <p:spPr bwMode="auto">
            <a:xfrm flipV="1">
              <a:off x="4240" y="1998"/>
              <a:ext cx="8" cy="4"/>
            </a:xfrm>
            <a:prstGeom prst="line">
              <a:avLst/>
            </a:prstGeom>
            <a:noFill/>
            <a:ln w="6350">
              <a:solidFill>
                <a:srgbClr val="27252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82" name="Line 380"/>
            <p:cNvSpPr>
              <a:spLocks noChangeShapeType="1"/>
            </p:cNvSpPr>
            <p:nvPr/>
          </p:nvSpPr>
          <p:spPr bwMode="auto">
            <a:xfrm flipV="1">
              <a:off x="4254" y="1990"/>
              <a:ext cx="6" cy="5"/>
            </a:xfrm>
            <a:prstGeom prst="line">
              <a:avLst/>
            </a:prstGeom>
            <a:noFill/>
            <a:ln w="6350">
              <a:solidFill>
                <a:srgbClr val="27252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83" name="Freeform 381"/>
            <p:cNvSpPr>
              <a:spLocks/>
            </p:cNvSpPr>
            <p:nvPr/>
          </p:nvSpPr>
          <p:spPr bwMode="auto">
            <a:xfrm>
              <a:off x="4263" y="1976"/>
              <a:ext cx="40" cy="35"/>
            </a:xfrm>
            <a:custGeom>
              <a:avLst/>
              <a:gdLst>
                <a:gd name="T0" fmla="*/ 0 w 40"/>
                <a:gd name="T1" fmla="*/ 10 h 35"/>
                <a:gd name="T2" fmla="*/ 22 w 40"/>
                <a:gd name="T3" fmla="*/ 0 h 35"/>
                <a:gd name="T4" fmla="*/ 38 w 40"/>
                <a:gd name="T5" fmla="*/ 10 h 35"/>
                <a:gd name="T6" fmla="*/ 40 w 40"/>
                <a:gd name="T7" fmla="*/ 26 h 35"/>
                <a:gd name="T8" fmla="*/ 26 w 40"/>
                <a:gd name="T9" fmla="*/ 35 h 35"/>
                <a:gd name="T10" fmla="*/ 14 w 40"/>
                <a:gd name="T11" fmla="*/ 28 h 35"/>
                <a:gd name="T12" fmla="*/ 0 w 40"/>
                <a:gd name="T13" fmla="*/ 10 h 35"/>
                <a:gd name="T14" fmla="*/ 0 w 40"/>
                <a:gd name="T15" fmla="*/ 10 h 3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0" h="35">
                  <a:moveTo>
                    <a:pt x="0" y="10"/>
                  </a:moveTo>
                  <a:lnTo>
                    <a:pt x="22" y="0"/>
                  </a:lnTo>
                  <a:lnTo>
                    <a:pt x="38" y="10"/>
                  </a:lnTo>
                  <a:lnTo>
                    <a:pt x="40" y="26"/>
                  </a:lnTo>
                  <a:lnTo>
                    <a:pt x="26" y="35"/>
                  </a:lnTo>
                  <a:lnTo>
                    <a:pt x="14" y="28"/>
                  </a:lnTo>
                  <a:lnTo>
                    <a:pt x="0" y="10"/>
                  </a:lnTo>
                  <a:close/>
                </a:path>
              </a:pathLst>
            </a:custGeom>
            <a:noFill/>
            <a:ln w="6350">
              <a:solidFill>
                <a:srgbClr val="272525"/>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84" name="Line 382"/>
            <p:cNvSpPr>
              <a:spLocks noChangeShapeType="1"/>
            </p:cNvSpPr>
            <p:nvPr/>
          </p:nvSpPr>
          <p:spPr bwMode="auto">
            <a:xfrm flipH="1">
              <a:off x="4173" y="1963"/>
              <a:ext cx="4" cy="7"/>
            </a:xfrm>
            <a:prstGeom prst="line">
              <a:avLst/>
            </a:prstGeom>
            <a:noFill/>
            <a:ln w="6350">
              <a:solidFill>
                <a:srgbClr val="27252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85" name="Freeform 383"/>
            <p:cNvSpPr>
              <a:spLocks/>
            </p:cNvSpPr>
            <p:nvPr/>
          </p:nvSpPr>
          <p:spPr bwMode="auto">
            <a:xfrm>
              <a:off x="4171" y="1977"/>
              <a:ext cx="8" cy="4"/>
            </a:xfrm>
            <a:custGeom>
              <a:avLst/>
              <a:gdLst>
                <a:gd name="T0" fmla="*/ 0 w 8"/>
                <a:gd name="T1" fmla="*/ 0 h 4"/>
                <a:gd name="T2" fmla="*/ 0 w 8"/>
                <a:gd name="T3" fmla="*/ 0 h 4"/>
                <a:gd name="T4" fmla="*/ 8 w 8"/>
                <a:gd name="T5" fmla="*/ 4 h 4"/>
                <a:gd name="T6" fmla="*/ 0 60000 65536"/>
                <a:gd name="T7" fmla="*/ 0 60000 65536"/>
                <a:gd name="T8" fmla="*/ 0 60000 65536"/>
              </a:gdLst>
              <a:ahLst/>
              <a:cxnLst>
                <a:cxn ang="T6">
                  <a:pos x="T0" y="T1"/>
                </a:cxn>
                <a:cxn ang="T7">
                  <a:pos x="T2" y="T3"/>
                </a:cxn>
                <a:cxn ang="T8">
                  <a:pos x="T4" y="T5"/>
                </a:cxn>
              </a:cxnLst>
              <a:rect l="0" t="0" r="r" b="b"/>
              <a:pathLst>
                <a:path w="8" h="4">
                  <a:moveTo>
                    <a:pt x="0" y="0"/>
                  </a:moveTo>
                  <a:lnTo>
                    <a:pt x="0" y="0"/>
                  </a:lnTo>
                  <a:lnTo>
                    <a:pt x="8" y="4"/>
                  </a:lnTo>
                </a:path>
              </a:pathLst>
            </a:custGeom>
            <a:noFill/>
            <a:ln w="6350">
              <a:solidFill>
                <a:srgbClr val="272525"/>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86" name="Line 384"/>
            <p:cNvSpPr>
              <a:spLocks noChangeShapeType="1"/>
            </p:cNvSpPr>
            <p:nvPr/>
          </p:nvSpPr>
          <p:spPr bwMode="auto">
            <a:xfrm>
              <a:off x="4185" y="1986"/>
              <a:ext cx="6" cy="4"/>
            </a:xfrm>
            <a:prstGeom prst="line">
              <a:avLst/>
            </a:prstGeom>
            <a:noFill/>
            <a:ln w="6350">
              <a:solidFill>
                <a:srgbClr val="27252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87" name="Line 385"/>
            <p:cNvSpPr>
              <a:spLocks noChangeShapeType="1"/>
            </p:cNvSpPr>
            <p:nvPr/>
          </p:nvSpPr>
          <p:spPr bwMode="auto">
            <a:xfrm flipH="1">
              <a:off x="4191" y="1995"/>
              <a:ext cx="4" cy="5"/>
            </a:xfrm>
            <a:prstGeom prst="line">
              <a:avLst/>
            </a:prstGeom>
            <a:noFill/>
            <a:ln w="6350">
              <a:solidFill>
                <a:srgbClr val="27252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88" name="Line 386"/>
            <p:cNvSpPr>
              <a:spLocks noChangeShapeType="1"/>
            </p:cNvSpPr>
            <p:nvPr/>
          </p:nvSpPr>
          <p:spPr bwMode="auto">
            <a:xfrm>
              <a:off x="4191" y="2007"/>
              <a:ext cx="6" cy="6"/>
            </a:xfrm>
            <a:prstGeom prst="line">
              <a:avLst/>
            </a:prstGeom>
            <a:noFill/>
            <a:ln w="6350">
              <a:solidFill>
                <a:srgbClr val="27252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89" name="Line 387"/>
            <p:cNvSpPr>
              <a:spLocks noChangeShapeType="1"/>
            </p:cNvSpPr>
            <p:nvPr/>
          </p:nvSpPr>
          <p:spPr bwMode="auto">
            <a:xfrm>
              <a:off x="4201" y="2018"/>
              <a:ext cx="4" cy="7"/>
            </a:xfrm>
            <a:prstGeom prst="line">
              <a:avLst/>
            </a:prstGeom>
            <a:noFill/>
            <a:ln w="6350">
              <a:solidFill>
                <a:srgbClr val="27252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90" name="Line 388"/>
            <p:cNvSpPr>
              <a:spLocks noChangeShapeType="1"/>
            </p:cNvSpPr>
            <p:nvPr/>
          </p:nvSpPr>
          <p:spPr bwMode="auto">
            <a:xfrm>
              <a:off x="4209" y="2030"/>
              <a:ext cx="3" cy="7"/>
            </a:xfrm>
            <a:prstGeom prst="line">
              <a:avLst/>
            </a:prstGeom>
            <a:noFill/>
            <a:ln w="6350">
              <a:solidFill>
                <a:srgbClr val="27252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91" name="Line 389"/>
            <p:cNvSpPr>
              <a:spLocks noChangeShapeType="1"/>
            </p:cNvSpPr>
            <p:nvPr/>
          </p:nvSpPr>
          <p:spPr bwMode="auto">
            <a:xfrm>
              <a:off x="4216" y="2043"/>
              <a:ext cx="8" cy="0"/>
            </a:xfrm>
            <a:prstGeom prst="line">
              <a:avLst/>
            </a:prstGeom>
            <a:noFill/>
            <a:ln w="6350">
              <a:solidFill>
                <a:srgbClr val="27252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92" name="Freeform 390"/>
            <p:cNvSpPr>
              <a:spLocks/>
            </p:cNvSpPr>
            <p:nvPr/>
          </p:nvSpPr>
          <p:spPr bwMode="auto">
            <a:xfrm>
              <a:off x="4232" y="2044"/>
              <a:ext cx="8" cy="2"/>
            </a:xfrm>
            <a:custGeom>
              <a:avLst/>
              <a:gdLst>
                <a:gd name="T0" fmla="*/ 0 w 8"/>
                <a:gd name="T1" fmla="*/ 0 h 2"/>
                <a:gd name="T2" fmla="*/ 6 w 8"/>
                <a:gd name="T3" fmla="*/ 2 h 2"/>
                <a:gd name="T4" fmla="*/ 8 w 8"/>
                <a:gd name="T5" fmla="*/ 0 h 2"/>
                <a:gd name="T6" fmla="*/ 0 60000 65536"/>
                <a:gd name="T7" fmla="*/ 0 60000 65536"/>
                <a:gd name="T8" fmla="*/ 0 60000 65536"/>
              </a:gdLst>
              <a:ahLst/>
              <a:cxnLst>
                <a:cxn ang="T6">
                  <a:pos x="T0" y="T1"/>
                </a:cxn>
                <a:cxn ang="T7">
                  <a:pos x="T2" y="T3"/>
                </a:cxn>
                <a:cxn ang="T8">
                  <a:pos x="T4" y="T5"/>
                </a:cxn>
              </a:cxnLst>
              <a:rect l="0" t="0" r="r" b="b"/>
              <a:pathLst>
                <a:path w="8" h="2">
                  <a:moveTo>
                    <a:pt x="0" y="0"/>
                  </a:moveTo>
                  <a:lnTo>
                    <a:pt x="6" y="2"/>
                  </a:lnTo>
                  <a:lnTo>
                    <a:pt x="8" y="0"/>
                  </a:lnTo>
                </a:path>
              </a:pathLst>
            </a:custGeom>
            <a:noFill/>
            <a:ln w="6350">
              <a:solidFill>
                <a:srgbClr val="272525"/>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93" name="Freeform 391"/>
            <p:cNvSpPr>
              <a:spLocks/>
            </p:cNvSpPr>
            <p:nvPr/>
          </p:nvSpPr>
          <p:spPr bwMode="auto">
            <a:xfrm>
              <a:off x="4244" y="2034"/>
              <a:ext cx="4" cy="3"/>
            </a:xfrm>
            <a:custGeom>
              <a:avLst/>
              <a:gdLst>
                <a:gd name="T0" fmla="*/ 0 w 4"/>
                <a:gd name="T1" fmla="*/ 3 h 3"/>
                <a:gd name="T2" fmla="*/ 2 w 4"/>
                <a:gd name="T3" fmla="*/ 0 h 3"/>
                <a:gd name="T4" fmla="*/ 4 w 4"/>
                <a:gd name="T5" fmla="*/ 0 h 3"/>
                <a:gd name="T6" fmla="*/ 0 60000 65536"/>
                <a:gd name="T7" fmla="*/ 0 60000 65536"/>
                <a:gd name="T8" fmla="*/ 0 60000 65536"/>
              </a:gdLst>
              <a:ahLst/>
              <a:cxnLst>
                <a:cxn ang="T6">
                  <a:pos x="T0" y="T1"/>
                </a:cxn>
                <a:cxn ang="T7">
                  <a:pos x="T2" y="T3"/>
                </a:cxn>
                <a:cxn ang="T8">
                  <a:pos x="T4" y="T5"/>
                </a:cxn>
              </a:cxnLst>
              <a:rect l="0" t="0" r="r" b="b"/>
              <a:pathLst>
                <a:path w="4" h="3">
                  <a:moveTo>
                    <a:pt x="0" y="3"/>
                  </a:moveTo>
                  <a:lnTo>
                    <a:pt x="2" y="0"/>
                  </a:lnTo>
                  <a:lnTo>
                    <a:pt x="4" y="0"/>
                  </a:lnTo>
                </a:path>
              </a:pathLst>
            </a:custGeom>
            <a:noFill/>
            <a:ln w="6350">
              <a:solidFill>
                <a:srgbClr val="272525"/>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94" name="Freeform 392"/>
            <p:cNvSpPr>
              <a:spLocks/>
            </p:cNvSpPr>
            <p:nvPr/>
          </p:nvSpPr>
          <p:spPr bwMode="auto">
            <a:xfrm>
              <a:off x="4256" y="2030"/>
              <a:ext cx="7" cy="4"/>
            </a:xfrm>
            <a:custGeom>
              <a:avLst/>
              <a:gdLst>
                <a:gd name="T0" fmla="*/ 0 w 7"/>
                <a:gd name="T1" fmla="*/ 2 h 4"/>
                <a:gd name="T2" fmla="*/ 2 w 7"/>
                <a:gd name="T3" fmla="*/ 0 h 4"/>
                <a:gd name="T4" fmla="*/ 7 w 7"/>
                <a:gd name="T5" fmla="*/ 4 h 4"/>
                <a:gd name="T6" fmla="*/ 0 60000 65536"/>
                <a:gd name="T7" fmla="*/ 0 60000 65536"/>
                <a:gd name="T8" fmla="*/ 0 60000 65536"/>
              </a:gdLst>
              <a:ahLst/>
              <a:cxnLst>
                <a:cxn ang="T6">
                  <a:pos x="T0" y="T1"/>
                </a:cxn>
                <a:cxn ang="T7">
                  <a:pos x="T2" y="T3"/>
                </a:cxn>
                <a:cxn ang="T8">
                  <a:pos x="T4" y="T5"/>
                </a:cxn>
              </a:cxnLst>
              <a:rect l="0" t="0" r="r" b="b"/>
              <a:pathLst>
                <a:path w="7" h="4">
                  <a:moveTo>
                    <a:pt x="0" y="2"/>
                  </a:moveTo>
                  <a:lnTo>
                    <a:pt x="2" y="0"/>
                  </a:lnTo>
                  <a:lnTo>
                    <a:pt x="7" y="4"/>
                  </a:lnTo>
                </a:path>
              </a:pathLst>
            </a:custGeom>
            <a:noFill/>
            <a:ln w="6350">
              <a:solidFill>
                <a:srgbClr val="272525"/>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95" name="Freeform 393"/>
            <p:cNvSpPr>
              <a:spLocks/>
            </p:cNvSpPr>
            <p:nvPr/>
          </p:nvSpPr>
          <p:spPr bwMode="auto">
            <a:xfrm>
              <a:off x="4269" y="2037"/>
              <a:ext cx="8" cy="4"/>
            </a:xfrm>
            <a:custGeom>
              <a:avLst/>
              <a:gdLst>
                <a:gd name="T0" fmla="*/ 0 w 8"/>
                <a:gd name="T1" fmla="*/ 0 h 4"/>
                <a:gd name="T2" fmla="*/ 4 w 8"/>
                <a:gd name="T3" fmla="*/ 2 h 4"/>
                <a:gd name="T4" fmla="*/ 8 w 8"/>
                <a:gd name="T5" fmla="*/ 4 h 4"/>
                <a:gd name="T6" fmla="*/ 0 60000 65536"/>
                <a:gd name="T7" fmla="*/ 0 60000 65536"/>
                <a:gd name="T8" fmla="*/ 0 60000 65536"/>
              </a:gdLst>
              <a:ahLst/>
              <a:cxnLst>
                <a:cxn ang="T6">
                  <a:pos x="T0" y="T1"/>
                </a:cxn>
                <a:cxn ang="T7">
                  <a:pos x="T2" y="T3"/>
                </a:cxn>
                <a:cxn ang="T8">
                  <a:pos x="T4" y="T5"/>
                </a:cxn>
              </a:cxnLst>
              <a:rect l="0" t="0" r="r" b="b"/>
              <a:pathLst>
                <a:path w="8" h="4">
                  <a:moveTo>
                    <a:pt x="0" y="0"/>
                  </a:moveTo>
                  <a:lnTo>
                    <a:pt x="4" y="2"/>
                  </a:lnTo>
                  <a:lnTo>
                    <a:pt x="8" y="4"/>
                  </a:lnTo>
                </a:path>
              </a:pathLst>
            </a:custGeom>
            <a:noFill/>
            <a:ln w="6350">
              <a:solidFill>
                <a:srgbClr val="272525"/>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96" name="Line 394"/>
            <p:cNvSpPr>
              <a:spLocks noChangeShapeType="1"/>
            </p:cNvSpPr>
            <p:nvPr/>
          </p:nvSpPr>
          <p:spPr bwMode="auto">
            <a:xfrm>
              <a:off x="4285" y="2043"/>
              <a:ext cx="6" cy="0"/>
            </a:xfrm>
            <a:prstGeom prst="line">
              <a:avLst/>
            </a:prstGeom>
            <a:noFill/>
            <a:ln w="6350">
              <a:solidFill>
                <a:srgbClr val="27252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97" name="Freeform 395"/>
            <p:cNvSpPr>
              <a:spLocks/>
            </p:cNvSpPr>
            <p:nvPr/>
          </p:nvSpPr>
          <p:spPr bwMode="auto">
            <a:xfrm>
              <a:off x="4583" y="2140"/>
              <a:ext cx="100" cy="14"/>
            </a:xfrm>
            <a:custGeom>
              <a:avLst/>
              <a:gdLst>
                <a:gd name="T0" fmla="*/ 0 w 100"/>
                <a:gd name="T1" fmla="*/ 14 h 14"/>
                <a:gd name="T2" fmla="*/ 23 w 100"/>
                <a:gd name="T3" fmla="*/ 14 h 14"/>
                <a:gd name="T4" fmla="*/ 41 w 100"/>
                <a:gd name="T5" fmla="*/ 5 h 14"/>
                <a:gd name="T6" fmla="*/ 68 w 100"/>
                <a:gd name="T7" fmla="*/ 0 h 14"/>
                <a:gd name="T8" fmla="*/ 100 w 100"/>
                <a:gd name="T9" fmla="*/ 8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 h="14">
                  <a:moveTo>
                    <a:pt x="0" y="14"/>
                  </a:moveTo>
                  <a:lnTo>
                    <a:pt x="23" y="14"/>
                  </a:lnTo>
                  <a:lnTo>
                    <a:pt x="41" y="5"/>
                  </a:lnTo>
                  <a:lnTo>
                    <a:pt x="68" y="0"/>
                  </a:lnTo>
                  <a:lnTo>
                    <a:pt x="100" y="8"/>
                  </a:lnTo>
                </a:path>
              </a:pathLst>
            </a:custGeom>
            <a:noFill/>
            <a:ln w="6350">
              <a:solidFill>
                <a:srgbClr val="272525"/>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98" name="Freeform 396"/>
            <p:cNvSpPr>
              <a:spLocks/>
            </p:cNvSpPr>
            <p:nvPr/>
          </p:nvSpPr>
          <p:spPr bwMode="auto">
            <a:xfrm>
              <a:off x="3470" y="2083"/>
              <a:ext cx="15" cy="28"/>
            </a:xfrm>
            <a:custGeom>
              <a:avLst/>
              <a:gdLst>
                <a:gd name="T0" fmla="*/ 15 w 15"/>
                <a:gd name="T1" fmla="*/ 0 h 28"/>
                <a:gd name="T2" fmla="*/ 6 w 15"/>
                <a:gd name="T3" fmla="*/ 0 h 28"/>
                <a:gd name="T4" fmla="*/ 4 w 15"/>
                <a:gd name="T5" fmla="*/ 2 h 28"/>
                <a:gd name="T6" fmla="*/ 0 w 15"/>
                <a:gd name="T7" fmla="*/ 11 h 28"/>
                <a:gd name="T8" fmla="*/ 2 w 15"/>
                <a:gd name="T9" fmla="*/ 18 h 28"/>
                <a:gd name="T10" fmla="*/ 0 w 15"/>
                <a:gd name="T11" fmla="*/ 25 h 28"/>
                <a:gd name="T12" fmla="*/ 10 w 15"/>
                <a:gd name="T13" fmla="*/ 28 h 28"/>
                <a:gd name="T14" fmla="*/ 15 w 15"/>
                <a:gd name="T15" fmla="*/ 0 h 2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 h="28">
                  <a:moveTo>
                    <a:pt x="15" y="0"/>
                  </a:moveTo>
                  <a:lnTo>
                    <a:pt x="6" y="0"/>
                  </a:lnTo>
                  <a:lnTo>
                    <a:pt x="4" y="2"/>
                  </a:lnTo>
                  <a:lnTo>
                    <a:pt x="0" y="11"/>
                  </a:lnTo>
                  <a:lnTo>
                    <a:pt x="2" y="18"/>
                  </a:lnTo>
                  <a:lnTo>
                    <a:pt x="0" y="25"/>
                  </a:lnTo>
                  <a:lnTo>
                    <a:pt x="10" y="28"/>
                  </a:lnTo>
                  <a:lnTo>
                    <a:pt x="15" y="0"/>
                  </a:lnTo>
                  <a:close/>
                </a:path>
              </a:pathLst>
            </a:custGeom>
            <a:noFill/>
            <a:ln w="6350">
              <a:solidFill>
                <a:srgbClr val="272525"/>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99" name="Freeform 397"/>
            <p:cNvSpPr>
              <a:spLocks/>
            </p:cNvSpPr>
            <p:nvPr/>
          </p:nvSpPr>
          <p:spPr bwMode="auto">
            <a:xfrm>
              <a:off x="3446" y="2103"/>
              <a:ext cx="12" cy="15"/>
            </a:xfrm>
            <a:custGeom>
              <a:avLst/>
              <a:gdLst>
                <a:gd name="T0" fmla="*/ 6 w 12"/>
                <a:gd name="T1" fmla="*/ 0 h 15"/>
                <a:gd name="T2" fmla="*/ 12 w 12"/>
                <a:gd name="T3" fmla="*/ 5 h 15"/>
                <a:gd name="T4" fmla="*/ 10 w 12"/>
                <a:gd name="T5" fmla="*/ 12 h 15"/>
                <a:gd name="T6" fmla="*/ 8 w 12"/>
                <a:gd name="T7" fmla="*/ 15 h 15"/>
                <a:gd name="T8" fmla="*/ 0 w 12"/>
                <a:gd name="T9" fmla="*/ 15 h 15"/>
                <a:gd name="T10" fmla="*/ 6 w 12"/>
                <a:gd name="T11" fmla="*/ 0 h 1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15">
                  <a:moveTo>
                    <a:pt x="6" y="0"/>
                  </a:moveTo>
                  <a:lnTo>
                    <a:pt x="12" y="5"/>
                  </a:lnTo>
                  <a:lnTo>
                    <a:pt x="10" y="12"/>
                  </a:lnTo>
                  <a:lnTo>
                    <a:pt x="8" y="15"/>
                  </a:lnTo>
                  <a:lnTo>
                    <a:pt x="0" y="15"/>
                  </a:lnTo>
                  <a:lnTo>
                    <a:pt x="6" y="0"/>
                  </a:lnTo>
                  <a:close/>
                </a:path>
              </a:pathLst>
            </a:custGeom>
            <a:noFill/>
            <a:ln w="6350">
              <a:solidFill>
                <a:srgbClr val="272525"/>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00" name="Line 398"/>
            <p:cNvSpPr>
              <a:spLocks noChangeShapeType="1"/>
            </p:cNvSpPr>
            <p:nvPr/>
          </p:nvSpPr>
          <p:spPr bwMode="auto">
            <a:xfrm flipH="1">
              <a:off x="5177" y="1870"/>
              <a:ext cx="6" cy="3"/>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01" name="Line 399"/>
            <p:cNvSpPr>
              <a:spLocks noChangeShapeType="1"/>
            </p:cNvSpPr>
            <p:nvPr/>
          </p:nvSpPr>
          <p:spPr bwMode="auto">
            <a:xfrm flipH="1">
              <a:off x="5163" y="1878"/>
              <a:ext cx="8" cy="4"/>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02" name="Line 400"/>
            <p:cNvSpPr>
              <a:spLocks noChangeShapeType="1"/>
            </p:cNvSpPr>
            <p:nvPr/>
          </p:nvSpPr>
          <p:spPr bwMode="auto">
            <a:xfrm flipH="1">
              <a:off x="5153" y="1886"/>
              <a:ext cx="4" cy="3"/>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03" name="Line 401"/>
            <p:cNvSpPr>
              <a:spLocks noChangeShapeType="1"/>
            </p:cNvSpPr>
            <p:nvPr/>
          </p:nvSpPr>
          <p:spPr bwMode="auto">
            <a:xfrm>
              <a:off x="3454" y="2330"/>
              <a:ext cx="6" cy="6"/>
            </a:xfrm>
            <a:prstGeom prst="line">
              <a:avLst/>
            </a:prstGeom>
            <a:noFill/>
            <a:ln w="63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04" name="Line 402"/>
            <p:cNvSpPr>
              <a:spLocks noChangeShapeType="1"/>
            </p:cNvSpPr>
            <p:nvPr/>
          </p:nvSpPr>
          <p:spPr bwMode="auto">
            <a:xfrm>
              <a:off x="3466" y="2336"/>
              <a:ext cx="8" cy="0"/>
            </a:xfrm>
            <a:prstGeom prst="line">
              <a:avLst/>
            </a:prstGeom>
            <a:noFill/>
            <a:ln w="63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05" name="Freeform 403"/>
            <p:cNvSpPr>
              <a:spLocks/>
            </p:cNvSpPr>
            <p:nvPr/>
          </p:nvSpPr>
          <p:spPr bwMode="auto">
            <a:xfrm>
              <a:off x="3478" y="2323"/>
              <a:ext cx="2" cy="7"/>
            </a:xfrm>
            <a:custGeom>
              <a:avLst/>
              <a:gdLst>
                <a:gd name="T0" fmla="*/ 0 w 2"/>
                <a:gd name="T1" fmla="*/ 7 h 7"/>
                <a:gd name="T2" fmla="*/ 0 w 2"/>
                <a:gd name="T3" fmla="*/ 0 h 7"/>
                <a:gd name="T4" fmla="*/ 2 w 2"/>
                <a:gd name="T5" fmla="*/ 0 h 7"/>
                <a:gd name="T6" fmla="*/ 0 60000 65536"/>
                <a:gd name="T7" fmla="*/ 0 60000 65536"/>
                <a:gd name="T8" fmla="*/ 0 60000 65536"/>
              </a:gdLst>
              <a:ahLst/>
              <a:cxnLst>
                <a:cxn ang="T6">
                  <a:pos x="T0" y="T1"/>
                </a:cxn>
                <a:cxn ang="T7">
                  <a:pos x="T2" y="T3"/>
                </a:cxn>
                <a:cxn ang="T8">
                  <a:pos x="T4" y="T5"/>
                </a:cxn>
              </a:cxnLst>
              <a:rect l="0" t="0" r="r" b="b"/>
              <a:pathLst>
                <a:path w="2" h="7">
                  <a:moveTo>
                    <a:pt x="0" y="7"/>
                  </a:moveTo>
                  <a:lnTo>
                    <a:pt x="0" y="0"/>
                  </a:lnTo>
                  <a:lnTo>
                    <a:pt x="2" y="0"/>
                  </a:lnTo>
                </a:path>
              </a:pathLst>
            </a:custGeom>
            <a:noFill/>
            <a:ln w="635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06" name="Freeform 404"/>
            <p:cNvSpPr>
              <a:spLocks/>
            </p:cNvSpPr>
            <p:nvPr/>
          </p:nvSpPr>
          <p:spPr bwMode="auto">
            <a:xfrm>
              <a:off x="3485" y="2314"/>
              <a:ext cx="2" cy="6"/>
            </a:xfrm>
            <a:custGeom>
              <a:avLst/>
              <a:gdLst>
                <a:gd name="T0" fmla="*/ 2 w 2"/>
                <a:gd name="T1" fmla="*/ 6 h 6"/>
                <a:gd name="T2" fmla="*/ 2 w 2"/>
                <a:gd name="T3" fmla="*/ 6 h 6"/>
                <a:gd name="T4" fmla="*/ 0 w 2"/>
                <a:gd name="T5" fmla="*/ 0 h 6"/>
                <a:gd name="T6" fmla="*/ 0 60000 65536"/>
                <a:gd name="T7" fmla="*/ 0 60000 65536"/>
                <a:gd name="T8" fmla="*/ 0 60000 65536"/>
              </a:gdLst>
              <a:ahLst/>
              <a:cxnLst>
                <a:cxn ang="T6">
                  <a:pos x="T0" y="T1"/>
                </a:cxn>
                <a:cxn ang="T7">
                  <a:pos x="T2" y="T3"/>
                </a:cxn>
                <a:cxn ang="T8">
                  <a:pos x="T4" y="T5"/>
                </a:cxn>
              </a:cxnLst>
              <a:rect l="0" t="0" r="r" b="b"/>
              <a:pathLst>
                <a:path w="2" h="6">
                  <a:moveTo>
                    <a:pt x="2" y="6"/>
                  </a:moveTo>
                  <a:lnTo>
                    <a:pt x="2" y="6"/>
                  </a:lnTo>
                  <a:lnTo>
                    <a:pt x="0" y="0"/>
                  </a:lnTo>
                </a:path>
              </a:pathLst>
            </a:custGeom>
            <a:noFill/>
            <a:ln w="635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07" name="Line 405"/>
            <p:cNvSpPr>
              <a:spLocks noChangeShapeType="1"/>
            </p:cNvSpPr>
            <p:nvPr/>
          </p:nvSpPr>
          <p:spPr bwMode="auto">
            <a:xfrm>
              <a:off x="3485" y="2307"/>
              <a:ext cx="6" cy="4"/>
            </a:xfrm>
            <a:prstGeom prst="line">
              <a:avLst/>
            </a:prstGeom>
            <a:noFill/>
            <a:ln w="63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08" name="Line 406"/>
            <p:cNvSpPr>
              <a:spLocks noChangeShapeType="1"/>
            </p:cNvSpPr>
            <p:nvPr/>
          </p:nvSpPr>
          <p:spPr bwMode="auto">
            <a:xfrm flipV="1">
              <a:off x="3495" y="2302"/>
              <a:ext cx="2" cy="2"/>
            </a:xfrm>
            <a:prstGeom prst="line">
              <a:avLst/>
            </a:prstGeom>
            <a:noFill/>
            <a:ln w="63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4099" name="Text Box 407"/>
          <p:cNvSpPr txBox="1">
            <a:spLocks noChangeArrowheads="1"/>
          </p:cNvSpPr>
          <p:nvPr/>
        </p:nvSpPr>
        <p:spPr bwMode="auto">
          <a:xfrm>
            <a:off x="1430787" y="5602452"/>
            <a:ext cx="6431063" cy="40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077" tIns="40039" rIns="80077" bIns="40039">
            <a:spAutoFit/>
          </a:bodyPr>
          <a:lstStyle>
            <a:lvl1pPr defTabSz="1042988" eaLnBrk="0" hangingPunct="0">
              <a:defRPr sz="3500">
                <a:solidFill>
                  <a:srgbClr val="000066"/>
                </a:solidFill>
                <a:latin typeface="Arial" pitchFamily="34" charset="0"/>
                <a:cs typeface="Arial" pitchFamily="34" charset="0"/>
              </a:defRPr>
            </a:lvl1pPr>
            <a:lvl2pPr marL="742950" indent="-285750" defTabSz="1042988" eaLnBrk="0" hangingPunct="0">
              <a:defRPr sz="3500">
                <a:solidFill>
                  <a:srgbClr val="000066"/>
                </a:solidFill>
                <a:latin typeface="Arial" pitchFamily="34" charset="0"/>
                <a:cs typeface="Arial" pitchFamily="34" charset="0"/>
              </a:defRPr>
            </a:lvl2pPr>
            <a:lvl3pPr marL="1143000" indent="-228600" defTabSz="1042988" eaLnBrk="0" hangingPunct="0">
              <a:defRPr sz="3500">
                <a:solidFill>
                  <a:srgbClr val="000066"/>
                </a:solidFill>
                <a:latin typeface="Arial" pitchFamily="34" charset="0"/>
                <a:cs typeface="Arial" pitchFamily="34" charset="0"/>
              </a:defRPr>
            </a:lvl3pPr>
            <a:lvl4pPr marL="1600200" indent="-228600" defTabSz="1042988" eaLnBrk="0" hangingPunct="0">
              <a:defRPr sz="3500">
                <a:solidFill>
                  <a:srgbClr val="000066"/>
                </a:solidFill>
                <a:latin typeface="Arial" pitchFamily="34" charset="0"/>
                <a:cs typeface="Arial" pitchFamily="34" charset="0"/>
              </a:defRPr>
            </a:lvl4pPr>
            <a:lvl5pPr marL="2057400" indent="-228600" defTabSz="1042988" eaLnBrk="0" hangingPunct="0">
              <a:defRPr sz="3500">
                <a:solidFill>
                  <a:srgbClr val="000066"/>
                </a:solidFill>
                <a:latin typeface="Arial" pitchFamily="34" charset="0"/>
                <a:cs typeface="Arial" pitchFamily="34" charset="0"/>
              </a:defRPr>
            </a:lvl5pPr>
            <a:lvl6pPr marL="2514600" indent="-228600" algn="r" defTabSz="1042988" rtl="1" eaLnBrk="0" fontAlgn="base" hangingPunct="0">
              <a:spcBef>
                <a:spcPct val="0"/>
              </a:spcBef>
              <a:spcAft>
                <a:spcPct val="0"/>
              </a:spcAft>
              <a:defRPr sz="3500">
                <a:solidFill>
                  <a:srgbClr val="000066"/>
                </a:solidFill>
                <a:latin typeface="Arial" pitchFamily="34" charset="0"/>
                <a:cs typeface="Arial" pitchFamily="34" charset="0"/>
              </a:defRPr>
            </a:lvl6pPr>
            <a:lvl7pPr marL="2971800" indent="-228600" algn="r" defTabSz="1042988" rtl="1" eaLnBrk="0" fontAlgn="base" hangingPunct="0">
              <a:spcBef>
                <a:spcPct val="0"/>
              </a:spcBef>
              <a:spcAft>
                <a:spcPct val="0"/>
              </a:spcAft>
              <a:defRPr sz="3500">
                <a:solidFill>
                  <a:srgbClr val="000066"/>
                </a:solidFill>
                <a:latin typeface="Arial" pitchFamily="34" charset="0"/>
                <a:cs typeface="Arial" pitchFamily="34" charset="0"/>
              </a:defRPr>
            </a:lvl7pPr>
            <a:lvl8pPr marL="3429000" indent="-228600" algn="r" defTabSz="1042988" rtl="1" eaLnBrk="0" fontAlgn="base" hangingPunct="0">
              <a:spcBef>
                <a:spcPct val="0"/>
              </a:spcBef>
              <a:spcAft>
                <a:spcPct val="0"/>
              </a:spcAft>
              <a:defRPr sz="3500">
                <a:solidFill>
                  <a:srgbClr val="000066"/>
                </a:solidFill>
                <a:latin typeface="Arial" pitchFamily="34" charset="0"/>
                <a:cs typeface="Arial" pitchFamily="34" charset="0"/>
              </a:defRPr>
            </a:lvl8pPr>
            <a:lvl9pPr marL="3886200" indent="-228600" algn="r" defTabSz="1042988" rtl="1" eaLnBrk="0" fontAlgn="base" hangingPunct="0">
              <a:spcBef>
                <a:spcPct val="0"/>
              </a:spcBef>
              <a:spcAft>
                <a:spcPct val="0"/>
              </a:spcAft>
              <a:defRPr sz="3500">
                <a:solidFill>
                  <a:srgbClr val="000066"/>
                </a:solidFill>
                <a:latin typeface="Arial" pitchFamily="34" charset="0"/>
                <a:cs typeface="Arial" pitchFamily="34" charset="0"/>
              </a:defRPr>
            </a:lvl9pPr>
          </a:lstStyle>
          <a:p>
            <a:pPr algn="l" rtl="0" eaLnBrk="1" hangingPunct="1"/>
            <a:r>
              <a:rPr lang="en-GB" sz="2100" b="1" dirty="0" smtClean="0">
                <a:solidFill>
                  <a:srgbClr val="1255A4"/>
                </a:solidFill>
              </a:rPr>
              <a:t>78 Member </a:t>
            </a:r>
            <a:r>
              <a:rPr lang="en-GB" sz="2100" b="1" dirty="0">
                <a:solidFill>
                  <a:srgbClr val="1255A4"/>
                </a:solidFill>
              </a:rPr>
              <a:t>States </a:t>
            </a:r>
            <a:r>
              <a:rPr lang="en-GB" sz="2100" b="1" dirty="0" smtClean="0">
                <a:solidFill>
                  <a:srgbClr val="1255A4"/>
                </a:solidFill>
              </a:rPr>
              <a:t>sponsored </a:t>
            </a:r>
            <a:r>
              <a:rPr lang="en-GB" sz="2100" b="1" dirty="0">
                <a:solidFill>
                  <a:srgbClr val="1255A4"/>
                </a:solidFill>
              </a:rPr>
              <a:t>the draft resolution</a:t>
            </a:r>
            <a:endParaRPr lang="en-US" sz="2100" b="1" dirty="0">
              <a:solidFill>
                <a:srgbClr val="1255A4"/>
              </a:solidFill>
            </a:endParaRPr>
          </a:p>
        </p:txBody>
      </p:sp>
      <p:sp>
        <p:nvSpPr>
          <p:cNvPr id="4100" name="Line 408"/>
          <p:cNvSpPr>
            <a:spLocks noChangeShapeType="1"/>
          </p:cNvSpPr>
          <p:nvPr/>
        </p:nvSpPr>
        <p:spPr bwMode="auto">
          <a:xfrm flipV="1">
            <a:off x="3624477" y="4002780"/>
            <a:ext cx="397743" cy="920064"/>
          </a:xfrm>
          <a:prstGeom prst="line">
            <a:avLst/>
          </a:prstGeom>
          <a:noFill/>
          <a:ln w="9525">
            <a:solidFill>
              <a:srgbClr val="1255A4"/>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47" tIns="40074" rIns="80147" bIns="40074"/>
          <a:lstStyle/>
          <a:p>
            <a:endParaRPr lang="en-US"/>
          </a:p>
        </p:txBody>
      </p:sp>
      <p:sp>
        <p:nvSpPr>
          <p:cNvPr id="4101" name="Text Box 409"/>
          <p:cNvSpPr txBox="1">
            <a:spLocks noChangeArrowheads="1"/>
          </p:cNvSpPr>
          <p:nvPr/>
        </p:nvSpPr>
        <p:spPr bwMode="auto">
          <a:xfrm>
            <a:off x="3112708" y="4980438"/>
            <a:ext cx="3857964" cy="526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077" tIns="40039" rIns="80077" bIns="40039">
            <a:spAutoFit/>
          </a:bodyPr>
          <a:lstStyle>
            <a:lvl1pPr defTabSz="1042988" eaLnBrk="0" hangingPunct="0">
              <a:defRPr sz="3500">
                <a:solidFill>
                  <a:srgbClr val="000066"/>
                </a:solidFill>
                <a:latin typeface="Arial" pitchFamily="34" charset="0"/>
                <a:cs typeface="Arial" pitchFamily="34" charset="0"/>
              </a:defRPr>
            </a:lvl1pPr>
            <a:lvl2pPr marL="742950" indent="-285750" defTabSz="1042988" eaLnBrk="0" hangingPunct="0">
              <a:defRPr sz="3500">
                <a:solidFill>
                  <a:srgbClr val="000066"/>
                </a:solidFill>
                <a:latin typeface="Arial" pitchFamily="34" charset="0"/>
                <a:cs typeface="Arial" pitchFamily="34" charset="0"/>
              </a:defRPr>
            </a:lvl2pPr>
            <a:lvl3pPr marL="1143000" indent="-228600" defTabSz="1042988" eaLnBrk="0" hangingPunct="0">
              <a:defRPr sz="3500">
                <a:solidFill>
                  <a:srgbClr val="000066"/>
                </a:solidFill>
                <a:latin typeface="Arial" pitchFamily="34" charset="0"/>
                <a:cs typeface="Arial" pitchFamily="34" charset="0"/>
              </a:defRPr>
            </a:lvl3pPr>
            <a:lvl4pPr marL="1600200" indent="-228600" defTabSz="1042988" eaLnBrk="0" hangingPunct="0">
              <a:defRPr sz="3500">
                <a:solidFill>
                  <a:srgbClr val="000066"/>
                </a:solidFill>
                <a:latin typeface="Arial" pitchFamily="34" charset="0"/>
                <a:cs typeface="Arial" pitchFamily="34" charset="0"/>
              </a:defRPr>
            </a:lvl4pPr>
            <a:lvl5pPr marL="2057400" indent="-228600" defTabSz="1042988" eaLnBrk="0" hangingPunct="0">
              <a:defRPr sz="3500">
                <a:solidFill>
                  <a:srgbClr val="000066"/>
                </a:solidFill>
                <a:latin typeface="Arial" pitchFamily="34" charset="0"/>
                <a:cs typeface="Arial" pitchFamily="34" charset="0"/>
              </a:defRPr>
            </a:lvl5pPr>
            <a:lvl6pPr marL="2514600" indent="-228600" algn="r" defTabSz="1042988" rtl="1" eaLnBrk="0" fontAlgn="base" hangingPunct="0">
              <a:spcBef>
                <a:spcPct val="0"/>
              </a:spcBef>
              <a:spcAft>
                <a:spcPct val="0"/>
              </a:spcAft>
              <a:defRPr sz="3500">
                <a:solidFill>
                  <a:srgbClr val="000066"/>
                </a:solidFill>
                <a:latin typeface="Arial" pitchFamily="34" charset="0"/>
                <a:cs typeface="Arial" pitchFamily="34" charset="0"/>
              </a:defRPr>
            </a:lvl6pPr>
            <a:lvl7pPr marL="2971800" indent="-228600" algn="r" defTabSz="1042988" rtl="1" eaLnBrk="0" fontAlgn="base" hangingPunct="0">
              <a:spcBef>
                <a:spcPct val="0"/>
              </a:spcBef>
              <a:spcAft>
                <a:spcPct val="0"/>
              </a:spcAft>
              <a:defRPr sz="3500">
                <a:solidFill>
                  <a:srgbClr val="000066"/>
                </a:solidFill>
                <a:latin typeface="Arial" pitchFamily="34" charset="0"/>
                <a:cs typeface="Arial" pitchFamily="34" charset="0"/>
              </a:defRPr>
            </a:lvl7pPr>
            <a:lvl8pPr marL="3429000" indent="-228600" algn="r" defTabSz="1042988" rtl="1" eaLnBrk="0" fontAlgn="base" hangingPunct="0">
              <a:spcBef>
                <a:spcPct val="0"/>
              </a:spcBef>
              <a:spcAft>
                <a:spcPct val="0"/>
              </a:spcAft>
              <a:defRPr sz="3500">
                <a:solidFill>
                  <a:srgbClr val="000066"/>
                </a:solidFill>
                <a:latin typeface="Arial" pitchFamily="34" charset="0"/>
                <a:cs typeface="Arial" pitchFamily="34" charset="0"/>
              </a:defRPr>
            </a:lvl8pPr>
            <a:lvl9pPr marL="3886200" indent="-228600" algn="r" defTabSz="1042988" rtl="1" eaLnBrk="0" fontAlgn="base" hangingPunct="0">
              <a:spcBef>
                <a:spcPct val="0"/>
              </a:spcBef>
              <a:spcAft>
                <a:spcPct val="0"/>
              </a:spcAft>
              <a:defRPr sz="3500">
                <a:solidFill>
                  <a:srgbClr val="000066"/>
                </a:solidFill>
                <a:latin typeface="Arial" pitchFamily="34" charset="0"/>
                <a:cs typeface="Arial" pitchFamily="34" charset="0"/>
              </a:defRPr>
            </a:lvl9pPr>
          </a:lstStyle>
          <a:p>
            <a:pPr algn="l" rtl="0" eaLnBrk="1" hangingPunct="1"/>
            <a:r>
              <a:rPr lang="en-GB" sz="1400" b="1">
                <a:solidFill>
                  <a:srgbClr val="1255A4"/>
                </a:solidFill>
              </a:rPr>
              <a:t>Cameroon on behalf of Member States who are members of the Group of African States</a:t>
            </a:r>
            <a:endParaRPr lang="en-US" sz="1400" b="1">
              <a:solidFill>
                <a:srgbClr val="1255A4"/>
              </a:solidFill>
            </a:endParaRPr>
          </a:p>
        </p:txBody>
      </p:sp>
      <p:sp>
        <p:nvSpPr>
          <p:cNvPr id="4103" name="Text Box 412"/>
          <p:cNvSpPr txBox="1">
            <a:spLocks noChangeArrowheads="1"/>
          </p:cNvSpPr>
          <p:nvPr/>
        </p:nvSpPr>
        <p:spPr bwMode="auto">
          <a:xfrm>
            <a:off x="206151" y="373800"/>
            <a:ext cx="7761803" cy="1015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12" tIns="45656" rIns="91312" bIns="45656">
            <a:spAutoFit/>
          </a:bodyPr>
          <a:lstStyle>
            <a:lvl1pPr defTabSz="1042988" eaLnBrk="0" hangingPunct="0">
              <a:defRPr sz="3500">
                <a:solidFill>
                  <a:srgbClr val="000066"/>
                </a:solidFill>
                <a:latin typeface="Arial" pitchFamily="34" charset="0"/>
                <a:cs typeface="Arial" pitchFamily="34" charset="0"/>
              </a:defRPr>
            </a:lvl1pPr>
            <a:lvl2pPr marL="742950" indent="-285750" defTabSz="1042988" eaLnBrk="0" hangingPunct="0">
              <a:defRPr sz="3500">
                <a:solidFill>
                  <a:srgbClr val="000066"/>
                </a:solidFill>
                <a:latin typeface="Arial" pitchFamily="34" charset="0"/>
                <a:cs typeface="Arial" pitchFamily="34" charset="0"/>
              </a:defRPr>
            </a:lvl2pPr>
            <a:lvl3pPr marL="1143000" indent="-228600" defTabSz="1042988" eaLnBrk="0" hangingPunct="0">
              <a:defRPr sz="3500">
                <a:solidFill>
                  <a:srgbClr val="000066"/>
                </a:solidFill>
                <a:latin typeface="Arial" pitchFamily="34" charset="0"/>
                <a:cs typeface="Arial" pitchFamily="34" charset="0"/>
              </a:defRPr>
            </a:lvl3pPr>
            <a:lvl4pPr marL="1600200" indent="-228600" defTabSz="1042988" eaLnBrk="0" hangingPunct="0">
              <a:defRPr sz="3500">
                <a:solidFill>
                  <a:srgbClr val="000066"/>
                </a:solidFill>
                <a:latin typeface="Arial" pitchFamily="34" charset="0"/>
                <a:cs typeface="Arial" pitchFamily="34" charset="0"/>
              </a:defRPr>
            </a:lvl4pPr>
            <a:lvl5pPr marL="2057400" indent="-228600" defTabSz="1042988" eaLnBrk="0" hangingPunct="0">
              <a:defRPr sz="3500">
                <a:solidFill>
                  <a:srgbClr val="000066"/>
                </a:solidFill>
                <a:latin typeface="Arial" pitchFamily="34" charset="0"/>
                <a:cs typeface="Arial" pitchFamily="34" charset="0"/>
              </a:defRPr>
            </a:lvl5pPr>
            <a:lvl6pPr marL="2514600" indent="-228600" algn="r" defTabSz="1042988" rtl="1" eaLnBrk="0" fontAlgn="base" hangingPunct="0">
              <a:spcBef>
                <a:spcPct val="0"/>
              </a:spcBef>
              <a:spcAft>
                <a:spcPct val="0"/>
              </a:spcAft>
              <a:defRPr sz="3500">
                <a:solidFill>
                  <a:srgbClr val="000066"/>
                </a:solidFill>
                <a:latin typeface="Arial" pitchFamily="34" charset="0"/>
                <a:cs typeface="Arial" pitchFamily="34" charset="0"/>
              </a:defRPr>
            </a:lvl6pPr>
            <a:lvl7pPr marL="2971800" indent="-228600" algn="r" defTabSz="1042988" rtl="1" eaLnBrk="0" fontAlgn="base" hangingPunct="0">
              <a:spcBef>
                <a:spcPct val="0"/>
              </a:spcBef>
              <a:spcAft>
                <a:spcPct val="0"/>
              </a:spcAft>
              <a:defRPr sz="3500">
                <a:solidFill>
                  <a:srgbClr val="000066"/>
                </a:solidFill>
                <a:latin typeface="Arial" pitchFamily="34" charset="0"/>
                <a:cs typeface="Arial" pitchFamily="34" charset="0"/>
              </a:defRPr>
            </a:lvl7pPr>
            <a:lvl8pPr marL="3429000" indent="-228600" algn="r" defTabSz="1042988" rtl="1" eaLnBrk="0" fontAlgn="base" hangingPunct="0">
              <a:spcBef>
                <a:spcPct val="0"/>
              </a:spcBef>
              <a:spcAft>
                <a:spcPct val="0"/>
              </a:spcAft>
              <a:defRPr sz="3500">
                <a:solidFill>
                  <a:srgbClr val="000066"/>
                </a:solidFill>
                <a:latin typeface="Arial" pitchFamily="34" charset="0"/>
                <a:cs typeface="Arial" pitchFamily="34" charset="0"/>
              </a:defRPr>
            </a:lvl8pPr>
            <a:lvl9pPr marL="3886200" indent="-228600" algn="r" defTabSz="1042988" rtl="1" eaLnBrk="0" fontAlgn="base" hangingPunct="0">
              <a:spcBef>
                <a:spcPct val="0"/>
              </a:spcBef>
              <a:spcAft>
                <a:spcPct val="0"/>
              </a:spcAft>
              <a:defRPr sz="3500">
                <a:solidFill>
                  <a:srgbClr val="000066"/>
                </a:solidFill>
                <a:latin typeface="Arial" pitchFamily="34" charset="0"/>
                <a:cs typeface="Arial" pitchFamily="34" charset="0"/>
              </a:defRPr>
            </a:lvl9pPr>
          </a:lstStyle>
          <a:p>
            <a:pPr algn="l" rtl="0" eaLnBrk="1" hangingPunct="1"/>
            <a:r>
              <a:rPr lang="en-GB" sz="2000" b="1" dirty="0" smtClean="0">
                <a:solidFill>
                  <a:srgbClr val="1255A4"/>
                </a:solidFill>
              </a:rPr>
              <a:t>December 2009 – May 2010: </a:t>
            </a:r>
          </a:p>
          <a:p>
            <a:pPr algn="l" rtl="0" eaLnBrk="1" hangingPunct="1"/>
            <a:r>
              <a:rPr lang="en-GB" sz="2000" b="1" dirty="0" smtClean="0">
                <a:solidFill>
                  <a:srgbClr val="1255A4"/>
                </a:solidFill>
              </a:rPr>
              <a:t>Drafting of a UN resolution for HLM on NCDs at the UNGA</a:t>
            </a:r>
          </a:p>
          <a:p>
            <a:pPr eaLnBrk="1" hangingPunct="1"/>
            <a:r>
              <a:rPr lang="en-GB" sz="2000" b="1" dirty="0" smtClean="0">
                <a:solidFill>
                  <a:srgbClr val="1255A4"/>
                </a:solidFill>
              </a:rPr>
              <a:t>Drafting </a:t>
            </a:r>
            <a:r>
              <a:rPr lang="en-GB" sz="2000" b="1" dirty="0">
                <a:solidFill>
                  <a:srgbClr val="1255A4"/>
                </a:solidFill>
              </a:rPr>
              <a:t>process </a:t>
            </a:r>
            <a:r>
              <a:rPr lang="en-GB" sz="2000" b="1" dirty="0" smtClean="0">
                <a:solidFill>
                  <a:srgbClr val="1255A4"/>
                </a:solidFill>
              </a:rPr>
              <a:t>led </a:t>
            </a:r>
            <a:r>
              <a:rPr lang="en-GB" sz="2000" b="1" dirty="0">
                <a:solidFill>
                  <a:srgbClr val="1255A4"/>
                </a:solidFill>
              </a:rPr>
              <a:t>by the Caribbean Community (CARICOM</a:t>
            </a:r>
            <a:r>
              <a:rPr lang="en-GB" sz="2000" b="1" dirty="0" smtClean="0">
                <a:solidFill>
                  <a:srgbClr val="1255A4"/>
                </a:solidFill>
              </a:rPr>
              <a:t>)</a:t>
            </a:r>
            <a:endParaRPr lang="en-US" sz="2000" b="1" dirty="0">
              <a:solidFill>
                <a:srgbClr val="1255A4"/>
              </a:solidFill>
            </a:endParaRPr>
          </a:p>
        </p:txBody>
      </p:sp>
    </p:spTree>
    <p:extLst>
      <p:ext uri="{BB962C8B-B14F-4D97-AF65-F5344CB8AC3E}">
        <p14:creationId xmlns:p14="http://schemas.microsoft.com/office/powerpoint/2010/main" val="5911192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684213" y="1125538"/>
          <a:ext cx="7615237" cy="4556377"/>
        </p:xfrm>
        <a:graphic>
          <a:graphicData uri="http://schemas.openxmlformats.org/drawingml/2006/table">
            <a:tbl>
              <a:tblPr firstRow="1" firstCol="1" bandRow="1" bandCol="1">
                <a:tableStyleId>{5C22544A-7EE6-4342-B048-85BDC9FD1C3A}</a:tableStyleId>
              </a:tblPr>
              <a:tblGrid>
                <a:gridCol w="1062781"/>
                <a:gridCol w="2592442"/>
                <a:gridCol w="3960014"/>
              </a:tblGrid>
              <a:tr h="731443">
                <a:tc rowSpan="3">
                  <a:txBody>
                    <a:bodyPr/>
                    <a:lstStyle/>
                    <a:p>
                      <a:pPr algn="just">
                        <a:spcAft>
                          <a:spcPts val="0"/>
                        </a:spcAft>
                      </a:pPr>
                      <a:r>
                        <a:rPr lang="en-GB" sz="1200" dirty="0">
                          <a:solidFill>
                            <a:schemeClr val="tx1"/>
                          </a:solidFill>
                          <a:effectLst/>
                          <a:latin typeface="Calibri" pitchFamily="34" charset="0"/>
                          <a:cs typeface="Calibri" pitchFamily="34" charset="0"/>
                        </a:rPr>
                        <a:t>Population-based interventions </a:t>
                      </a:r>
                      <a:endParaRPr lang="en-US" sz="1200" dirty="0">
                        <a:solidFill>
                          <a:schemeClr val="tx1"/>
                        </a:solidFill>
                        <a:effectLst/>
                        <a:latin typeface="Calibri" pitchFamily="34" charset="0"/>
                        <a:cs typeface="Calibri" pitchFamily="34" charset="0"/>
                      </a:endParaRPr>
                    </a:p>
                    <a:p>
                      <a:pPr algn="just">
                        <a:spcAft>
                          <a:spcPts val="0"/>
                        </a:spcAft>
                      </a:pPr>
                      <a:r>
                        <a:rPr lang="en-GB" sz="1200" dirty="0">
                          <a:solidFill>
                            <a:schemeClr val="tx1"/>
                          </a:solidFill>
                          <a:effectLst/>
                          <a:latin typeface="Calibri" pitchFamily="34" charset="0"/>
                          <a:cs typeface="Calibri" pitchFamily="34" charset="0"/>
                        </a:rPr>
                        <a:t>addressing NCD </a:t>
                      </a:r>
                      <a:endParaRPr lang="en-US" sz="1200" dirty="0">
                        <a:solidFill>
                          <a:schemeClr val="tx1"/>
                        </a:solidFill>
                        <a:effectLst/>
                        <a:latin typeface="Calibri" pitchFamily="34" charset="0"/>
                        <a:cs typeface="Calibri" pitchFamily="34" charset="0"/>
                      </a:endParaRPr>
                    </a:p>
                    <a:p>
                      <a:pPr algn="just">
                        <a:spcAft>
                          <a:spcPts val="0"/>
                        </a:spcAft>
                      </a:pPr>
                      <a:r>
                        <a:rPr lang="en-GB" sz="1200" dirty="0">
                          <a:solidFill>
                            <a:schemeClr val="tx1"/>
                          </a:solidFill>
                          <a:effectLst/>
                          <a:latin typeface="Calibri" pitchFamily="34" charset="0"/>
                          <a:cs typeface="Calibri" pitchFamily="34" charset="0"/>
                        </a:rPr>
                        <a:t>risk factors</a:t>
                      </a:r>
                      <a:endParaRPr lang="en-US" sz="1200" dirty="0">
                        <a:solidFill>
                          <a:schemeClr val="tx1"/>
                        </a:solidFill>
                        <a:effectLst/>
                        <a:latin typeface="Calibri" pitchFamily="34" charset="0"/>
                        <a:cs typeface="Calibri" pitchFamily="34" charset="0"/>
                      </a:endParaRPr>
                    </a:p>
                    <a:p>
                      <a:pPr algn="just">
                        <a:spcAft>
                          <a:spcPts val="0"/>
                        </a:spcAft>
                      </a:pPr>
                      <a:r>
                        <a:rPr lang="en-GB" sz="1200" dirty="0">
                          <a:solidFill>
                            <a:schemeClr val="tx1"/>
                          </a:solidFill>
                          <a:effectLst/>
                          <a:latin typeface="Calibri" pitchFamily="34" charset="0"/>
                          <a:cs typeface="Calibri" pitchFamily="34" charset="0"/>
                        </a:rPr>
                        <a:t> </a:t>
                      </a:r>
                      <a:endParaRPr lang="en-US" sz="1200" dirty="0">
                        <a:solidFill>
                          <a:schemeClr val="tx1"/>
                        </a:solidFill>
                        <a:effectLst/>
                        <a:latin typeface="Calibri" pitchFamily="34" charset="0"/>
                        <a:ea typeface="SimSun"/>
                        <a:cs typeface="Calibri" pitchFamily="34" charset="0"/>
                      </a:endParaRPr>
                    </a:p>
                  </a:txBody>
                  <a:tcPr marL="62859" marR="62859" marT="0" marB="0">
                    <a:solidFill>
                      <a:srgbClr val="8BD3FF"/>
                    </a:solidFill>
                  </a:tcPr>
                </a:tc>
                <a:tc>
                  <a:txBody>
                    <a:bodyPr/>
                    <a:lstStyle/>
                    <a:p>
                      <a:pPr>
                        <a:spcAft>
                          <a:spcPts val="0"/>
                        </a:spcAft>
                      </a:pPr>
                      <a:r>
                        <a:rPr lang="en-GB" sz="1200" b="0" dirty="0">
                          <a:solidFill>
                            <a:schemeClr val="tx1"/>
                          </a:solidFill>
                          <a:effectLst/>
                          <a:latin typeface="Calibri" pitchFamily="34" charset="0"/>
                          <a:cs typeface="Calibri" pitchFamily="34" charset="0"/>
                        </a:rPr>
                        <a:t>Tobacco use </a:t>
                      </a:r>
                      <a:endParaRPr lang="en-US" sz="1200" b="0" dirty="0">
                        <a:solidFill>
                          <a:schemeClr val="tx1"/>
                        </a:solidFill>
                        <a:effectLst/>
                        <a:latin typeface="Calibri" pitchFamily="34" charset="0"/>
                        <a:cs typeface="Calibri" pitchFamily="34" charset="0"/>
                      </a:endParaRPr>
                    </a:p>
                    <a:p>
                      <a:pPr>
                        <a:spcAft>
                          <a:spcPts val="0"/>
                        </a:spcAft>
                      </a:pPr>
                      <a:r>
                        <a:rPr lang="en-GB" sz="1200" b="0" dirty="0">
                          <a:solidFill>
                            <a:schemeClr val="tx1"/>
                          </a:solidFill>
                          <a:effectLst/>
                          <a:latin typeface="Calibri" pitchFamily="34" charset="0"/>
                          <a:cs typeface="Calibri" pitchFamily="34" charset="0"/>
                        </a:rPr>
                        <a:t> </a:t>
                      </a:r>
                      <a:endParaRPr lang="en-US" sz="1200" b="0" dirty="0">
                        <a:solidFill>
                          <a:schemeClr val="tx1"/>
                        </a:solidFill>
                        <a:effectLst/>
                        <a:latin typeface="Calibri" pitchFamily="34" charset="0"/>
                        <a:ea typeface="SimSun"/>
                        <a:cs typeface="Calibri" pitchFamily="34" charset="0"/>
                      </a:endParaRPr>
                    </a:p>
                  </a:txBody>
                  <a:tcPr marL="62859" marR="62859" marT="0" marB="0">
                    <a:solidFill>
                      <a:srgbClr val="8BD3FF"/>
                    </a:solidFill>
                  </a:tcPr>
                </a:tc>
                <a:tc>
                  <a:txBody>
                    <a:bodyPr/>
                    <a:lstStyle/>
                    <a:p>
                      <a:pPr marL="342900" lvl="0" indent="-342900" algn="just" rtl="0">
                        <a:spcAft>
                          <a:spcPts val="0"/>
                        </a:spcAft>
                        <a:buFont typeface="Times New Roman"/>
                        <a:buChar char="-"/>
                      </a:pPr>
                      <a:r>
                        <a:rPr lang="en-GB" sz="1200" b="0" dirty="0">
                          <a:solidFill>
                            <a:schemeClr val="tx1"/>
                          </a:solidFill>
                          <a:effectLst/>
                          <a:latin typeface="Calibri" pitchFamily="34" charset="0"/>
                          <a:cs typeface="Calibri" pitchFamily="34" charset="0"/>
                        </a:rPr>
                        <a:t>Excise tax increases </a:t>
                      </a:r>
                      <a:endParaRPr lang="en-US" sz="1200" b="0" dirty="0">
                        <a:solidFill>
                          <a:schemeClr val="tx1"/>
                        </a:solidFill>
                        <a:effectLst/>
                        <a:latin typeface="Calibri" pitchFamily="34" charset="0"/>
                        <a:cs typeface="Calibri" pitchFamily="34" charset="0"/>
                      </a:endParaRPr>
                    </a:p>
                    <a:p>
                      <a:pPr marL="342900" lvl="0" indent="-342900" algn="just">
                        <a:spcAft>
                          <a:spcPts val="0"/>
                        </a:spcAft>
                        <a:buFont typeface="Times New Roman"/>
                        <a:buChar char="-"/>
                      </a:pPr>
                      <a:r>
                        <a:rPr lang="en-GB" sz="1200" b="0" dirty="0">
                          <a:solidFill>
                            <a:schemeClr val="tx1"/>
                          </a:solidFill>
                          <a:effectLst/>
                          <a:latin typeface="Calibri" pitchFamily="34" charset="0"/>
                          <a:cs typeface="Calibri" pitchFamily="34" charset="0"/>
                        </a:rPr>
                        <a:t>Smoke-free indoor workplaces and public places</a:t>
                      </a:r>
                      <a:endParaRPr lang="en-US" sz="1200" b="0" dirty="0">
                        <a:solidFill>
                          <a:schemeClr val="tx1"/>
                        </a:solidFill>
                        <a:effectLst/>
                        <a:latin typeface="Calibri" pitchFamily="34" charset="0"/>
                        <a:cs typeface="Calibri" pitchFamily="34" charset="0"/>
                      </a:endParaRPr>
                    </a:p>
                    <a:p>
                      <a:pPr marL="342900" lvl="0" indent="-342900" algn="just">
                        <a:spcAft>
                          <a:spcPts val="0"/>
                        </a:spcAft>
                        <a:buFont typeface="Times New Roman"/>
                        <a:buChar char="-"/>
                      </a:pPr>
                      <a:r>
                        <a:rPr lang="en-GB" sz="1200" b="0" dirty="0">
                          <a:solidFill>
                            <a:schemeClr val="tx1"/>
                          </a:solidFill>
                          <a:effectLst/>
                          <a:latin typeface="Calibri" pitchFamily="34" charset="0"/>
                          <a:cs typeface="Calibri" pitchFamily="34" charset="0"/>
                        </a:rPr>
                        <a:t>Health information and warnings about tobacco </a:t>
                      </a:r>
                      <a:endParaRPr lang="en-US" sz="1200" b="0" dirty="0">
                        <a:solidFill>
                          <a:schemeClr val="tx1"/>
                        </a:solidFill>
                        <a:effectLst/>
                        <a:latin typeface="Calibri" pitchFamily="34" charset="0"/>
                        <a:cs typeface="Calibri" pitchFamily="34" charset="0"/>
                      </a:endParaRPr>
                    </a:p>
                    <a:p>
                      <a:pPr marL="342900" lvl="0" indent="-342900" algn="just">
                        <a:spcAft>
                          <a:spcPts val="0"/>
                        </a:spcAft>
                        <a:buFont typeface="Times New Roman"/>
                        <a:buChar char="-"/>
                      </a:pPr>
                      <a:r>
                        <a:rPr lang="en-GB" sz="1200" b="0" dirty="0">
                          <a:solidFill>
                            <a:schemeClr val="tx1"/>
                          </a:solidFill>
                          <a:effectLst/>
                          <a:latin typeface="Calibri" pitchFamily="34" charset="0"/>
                          <a:cs typeface="Calibri" pitchFamily="34" charset="0"/>
                        </a:rPr>
                        <a:t>Bans on advertising and promotion</a:t>
                      </a:r>
                      <a:endParaRPr lang="en-US" sz="1200" b="0" dirty="0">
                        <a:solidFill>
                          <a:schemeClr val="tx1"/>
                        </a:solidFill>
                        <a:effectLst/>
                        <a:latin typeface="Calibri" pitchFamily="34" charset="0"/>
                        <a:ea typeface="SimSun"/>
                        <a:cs typeface="Calibri" pitchFamily="34" charset="0"/>
                      </a:endParaRPr>
                    </a:p>
                  </a:txBody>
                  <a:tcPr marL="62859" marR="62859" marT="0" marB="0">
                    <a:solidFill>
                      <a:srgbClr val="8BD3FF"/>
                    </a:solidFill>
                  </a:tcPr>
                </a:tc>
              </a:tr>
              <a:tr h="731443">
                <a:tc vMerge="1">
                  <a:txBody>
                    <a:bodyPr/>
                    <a:lstStyle/>
                    <a:p>
                      <a:endParaRPr lang="en-US"/>
                    </a:p>
                  </a:txBody>
                  <a:tcPr/>
                </a:tc>
                <a:tc>
                  <a:txBody>
                    <a:bodyPr/>
                    <a:lstStyle/>
                    <a:p>
                      <a:pPr>
                        <a:spcAft>
                          <a:spcPts val="0"/>
                        </a:spcAft>
                      </a:pPr>
                      <a:r>
                        <a:rPr lang="en-GB" sz="1200">
                          <a:effectLst/>
                          <a:latin typeface="Calibri" pitchFamily="34" charset="0"/>
                          <a:cs typeface="Calibri" pitchFamily="34" charset="0"/>
                        </a:rPr>
                        <a:t>Harmful use of alcohol</a:t>
                      </a:r>
                      <a:endParaRPr lang="en-US" sz="1200">
                        <a:effectLst/>
                        <a:latin typeface="Calibri" pitchFamily="34" charset="0"/>
                        <a:ea typeface="SimSun"/>
                        <a:cs typeface="Calibri" pitchFamily="34" charset="0"/>
                      </a:endParaRPr>
                    </a:p>
                  </a:txBody>
                  <a:tcPr marL="62859" marR="62859" marT="0" marB="0">
                    <a:solidFill>
                      <a:srgbClr val="8BD3FF"/>
                    </a:solidFill>
                  </a:tcPr>
                </a:tc>
                <a:tc>
                  <a:txBody>
                    <a:bodyPr/>
                    <a:lstStyle/>
                    <a:p>
                      <a:pPr marL="342900" lvl="0" indent="-342900" algn="just" rtl="0">
                        <a:spcAft>
                          <a:spcPts val="0"/>
                        </a:spcAft>
                        <a:buFont typeface="Times New Roman"/>
                        <a:buChar char="-"/>
                      </a:pPr>
                      <a:r>
                        <a:rPr lang="en-GB" sz="1200">
                          <a:effectLst/>
                          <a:latin typeface="Calibri" pitchFamily="34" charset="0"/>
                          <a:cs typeface="Calibri" pitchFamily="34" charset="0"/>
                        </a:rPr>
                        <a:t>Excise tax increases on alcoholic beverages </a:t>
                      </a:r>
                      <a:endParaRPr lang="en-US" sz="1200">
                        <a:effectLst/>
                        <a:latin typeface="Calibri" pitchFamily="34" charset="0"/>
                        <a:cs typeface="Calibri" pitchFamily="34" charset="0"/>
                      </a:endParaRPr>
                    </a:p>
                    <a:p>
                      <a:pPr marL="342900" lvl="0" indent="-342900" algn="just">
                        <a:spcAft>
                          <a:spcPts val="0"/>
                        </a:spcAft>
                        <a:buFont typeface="Times New Roman"/>
                        <a:buChar char="-"/>
                      </a:pPr>
                      <a:r>
                        <a:rPr lang="en-GB" sz="1200">
                          <a:effectLst/>
                          <a:latin typeface="Calibri" pitchFamily="34" charset="0"/>
                          <a:cs typeface="Calibri" pitchFamily="34" charset="0"/>
                        </a:rPr>
                        <a:t>Comprehensive restrictions and bans on alcohol marketing</a:t>
                      </a:r>
                      <a:endParaRPr lang="en-US" sz="1200">
                        <a:effectLst/>
                        <a:latin typeface="Calibri" pitchFamily="34" charset="0"/>
                        <a:cs typeface="Calibri" pitchFamily="34" charset="0"/>
                      </a:endParaRPr>
                    </a:p>
                    <a:p>
                      <a:pPr marL="342900" lvl="0" indent="-342900" algn="just">
                        <a:spcAft>
                          <a:spcPts val="0"/>
                        </a:spcAft>
                        <a:buFont typeface="Times New Roman"/>
                        <a:buChar char="-"/>
                      </a:pPr>
                      <a:r>
                        <a:rPr lang="en-GB" sz="1200">
                          <a:effectLst/>
                          <a:latin typeface="Calibri" pitchFamily="34" charset="0"/>
                          <a:cs typeface="Calibri" pitchFamily="34" charset="0"/>
                        </a:rPr>
                        <a:t>Restrictions on the availability of retailed alcohol </a:t>
                      </a:r>
                      <a:endParaRPr lang="en-US" sz="1200">
                        <a:effectLst/>
                        <a:latin typeface="Calibri" pitchFamily="34" charset="0"/>
                        <a:ea typeface="SimSun"/>
                        <a:cs typeface="Calibri" pitchFamily="34" charset="0"/>
                      </a:endParaRPr>
                    </a:p>
                  </a:txBody>
                  <a:tcPr marL="62859" marR="62859" marT="0" marB="0">
                    <a:solidFill>
                      <a:srgbClr val="8BD3FF"/>
                    </a:solidFill>
                  </a:tcPr>
                </a:tc>
              </a:tr>
              <a:tr h="1005663">
                <a:tc vMerge="1">
                  <a:txBody>
                    <a:bodyPr/>
                    <a:lstStyle/>
                    <a:p>
                      <a:endParaRPr lang="en-US"/>
                    </a:p>
                  </a:txBody>
                  <a:tcPr/>
                </a:tc>
                <a:tc>
                  <a:txBody>
                    <a:bodyPr/>
                    <a:lstStyle/>
                    <a:p>
                      <a:pPr>
                        <a:spcAft>
                          <a:spcPts val="0"/>
                        </a:spcAft>
                      </a:pPr>
                      <a:r>
                        <a:rPr lang="en-GB" sz="1200" dirty="0">
                          <a:effectLst/>
                          <a:latin typeface="Calibri" pitchFamily="34" charset="0"/>
                          <a:cs typeface="Calibri" pitchFamily="34" charset="0"/>
                        </a:rPr>
                        <a:t>Unhealthy diet and physical inactivity</a:t>
                      </a:r>
                      <a:endParaRPr lang="en-US" sz="1200" dirty="0">
                        <a:effectLst/>
                        <a:latin typeface="Calibri" pitchFamily="34" charset="0"/>
                        <a:ea typeface="SimSun"/>
                        <a:cs typeface="Calibri" pitchFamily="34" charset="0"/>
                      </a:endParaRPr>
                    </a:p>
                  </a:txBody>
                  <a:tcPr marL="62859" marR="62859" marT="0" marB="0">
                    <a:solidFill>
                      <a:srgbClr val="8BD3FF"/>
                    </a:solidFill>
                  </a:tcPr>
                </a:tc>
                <a:tc>
                  <a:txBody>
                    <a:bodyPr/>
                    <a:lstStyle/>
                    <a:p>
                      <a:pPr marL="342900" lvl="0" indent="-342900" algn="just" rtl="0">
                        <a:spcAft>
                          <a:spcPts val="0"/>
                        </a:spcAft>
                        <a:buFont typeface="Times New Roman"/>
                        <a:buChar char="-"/>
                      </a:pPr>
                      <a:r>
                        <a:rPr lang="en-GB" sz="1200" dirty="0">
                          <a:effectLst/>
                          <a:latin typeface="Calibri" pitchFamily="34" charset="0"/>
                          <a:cs typeface="Calibri" pitchFamily="34" charset="0"/>
                        </a:rPr>
                        <a:t>Salt reduction through mass media campaigns and reduced salt content in processed foods</a:t>
                      </a:r>
                      <a:endParaRPr lang="en-US" sz="1200" dirty="0">
                        <a:effectLst/>
                        <a:latin typeface="Calibri" pitchFamily="34" charset="0"/>
                        <a:cs typeface="Calibri" pitchFamily="34" charset="0"/>
                      </a:endParaRPr>
                    </a:p>
                    <a:p>
                      <a:pPr marL="342900" lvl="0" indent="-342900" algn="just">
                        <a:spcAft>
                          <a:spcPts val="0"/>
                        </a:spcAft>
                        <a:buFont typeface="Times New Roman"/>
                        <a:buChar char="-"/>
                      </a:pPr>
                      <a:r>
                        <a:rPr lang="en-GB" sz="1200" dirty="0">
                          <a:effectLst/>
                          <a:latin typeface="Calibri" pitchFamily="34" charset="0"/>
                          <a:cs typeface="Calibri" pitchFamily="34" charset="0"/>
                        </a:rPr>
                        <a:t>Replacement of trans-fats with polyunsaturated fats</a:t>
                      </a:r>
                      <a:endParaRPr lang="en-US" sz="1200" dirty="0">
                        <a:effectLst/>
                        <a:latin typeface="Calibri" pitchFamily="34" charset="0"/>
                        <a:cs typeface="Calibri" pitchFamily="34" charset="0"/>
                      </a:endParaRPr>
                    </a:p>
                    <a:p>
                      <a:pPr marL="342900" lvl="0" indent="-342900" algn="just">
                        <a:spcAft>
                          <a:spcPts val="0"/>
                        </a:spcAft>
                        <a:buFont typeface="Times New Roman"/>
                        <a:buChar char="-"/>
                      </a:pPr>
                      <a:r>
                        <a:rPr lang="en-GB" sz="1200" dirty="0">
                          <a:effectLst/>
                          <a:latin typeface="Calibri" pitchFamily="34" charset="0"/>
                          <a:cs typeface="Calibri" pitchFamily="34" charset="0"/>
                        </a:rPr>
                        <a:t>Public awareness programme about diet and physical activity</a:t>
                      </a:r>
                      <a:endParaRPr lang="en-US" sz="1200" dirty="0">
                        <a:effectLst/>
                        <a:latin typeface="Calibri" pitchFamily="34" charset="0"/>
                        <a:ea typeface="SimSun"/>
                        <a:cs typeface="Calibri" pitchFamily="34" charset="0"/>
                      </a:endParaRPr>
                    </a:p>
                  </a:txBody>
                  <a:tcPr marL="62859" marR="62859" marT="0" marB="0">
                    <a:solidFill>
                      <a:srgbClr val="8BD3FF"/>
                    </a:solidFill>
                  </a:tcPr>
                </a:tc>
              </a:tr>
              <a:tr h="914303">
                <a:tc rowSpan="2">
                  <a:txBody>
                    <a:bodyPr/>
                    <a:lstStyle/>
                    <a:p>
                      <a:pPr>
                        <a:spcAft>
                          <a:spcPts val="0"/>
                        </a:spcAft>
                      </a:pPr>
                      <a:r>
                        <a:rPr lang="en-GB" sz="1200" dirty="0">
                          <a:solidFill>
                            <a:schemeClr val="bg1"/>
                          </a:solidFill>
                          <a:effectLst/>
                          <a:latin typeface="Calibri" pitchFamily="34" charset="0"/>
                          <a:cs typeface="Calibri" pitchFamily="34" charset="0"/>
                        </a:rPr>
                        <a:t>Individual-based interventions</a:t>
                      </a:r>
                      <a:endParaRPr lang="en-US" sz="1200" dirty="0">
                        <a:solidFill>
                          <a:schemeClr val="bg1"/>
                        </a:solidFill>
                        <a:effectLst/>
                        <a:latin typeface="Calibri" pitchFamily="34" charset="0"/>
                        <a:cs typeface="Calibri" pitchFamily="34" charset="0"/>
                      </a:endParaRPr>
                    </a:p>
                    <a:p>
                      <a:pPr>
                        <a:spcAft>
                          <a:spcPts val="0"/>
                        </a:spcAft>
                      </a:pPr>
                      <a:r>
                        <a:rPr lang="en-GB" sz="1200" dirty="0">
                          <a:solidFill>
                            <a:schemeClr val="bg1"/>
                          </a:solidFill>
                          <a:effectLst/>
                          <a:latin typeface="Calibri" pitchFamily="34" charset="0"/>
                          <a:cs typeface="Calibri" pitchFamily="34" charset="0"/>
                        </a:rPr>
                        <a:t>addressing NCDs in primary care</a:t>
                      </a:r>
                      <a:endParaRPr lang="en-US" sz="1200" dirty="0">
                        <a:solidFill>
                          <a:schemeClr val="bg1"/>
                        </a:solidFill>
                        <a:effectLst/>
                        <a:latin typeface="Calibri" pitchFamily="34" charset="0"/>
                        <a:cs typeface="Calibri" pitchFamily="34" charset="0"/>
                      </a:endParaRPr>
                    </a:p>
                    <a:p>
                      <a:pPr algn="just">
                        <a:spcAft>
                          <a:spcPts val="0"/>
                        </a:spcAft>
                      </a:pPr>
                      <a:r>
                        <a:rPr lang="en-GB" sz="1200" dirty="0">
                          <a:solidFill>
                            <a:schemeClr val="bg1"/>
                          </a:solidFill>
                          <a:effectLst/>
                          <a:latin typeface="Calibri" pitchFamily="34" charset="0"/>
                          <a:cs typeface="Calibri" pitchFamily="34" charset="0"/>
                        </a:rPr>
                        <a:t> </a:t>
                      </a:r>
                      <a:endParaRPr lang="en-US" sz="1200" dirty="0">
                        <a:solidFill>
                          <a:schemeClr val="bg1"/>
                        </a:solidFill>
                        <a:effectLst/>
                        <a:latin typeface="Calibri" pitchFamily="34" charset="0"/>
                        <a:ea typeface="SimSun"/>
                        <a:cs typeface="Calibri" pitchFamily="34" charset="0"/>
                      </a:endParaRPr>
                    </a:p>
                  </a:txBody>
                  <a:tcPr marL="62859" marR="62859" marT="0" marB="0">
                    <a:solidFill>
                      <a:srgbClr val="4E75B9"/>
                    </a:solidFill>
                  </a:tcPr>
                </a:tc>
                <a:tc>
                  <a:txBody>
                    <a:bodyPr/>
                    <a:lstStyle/>
                    <a:p>
                      <a:pPr>
                        <a:spcAft>
                          <a:spcPts val="0"/>
                        </a:spcAft>
                      </a:pPr>
                      <a:r>
                        <a:rPr lang="en-GB" sz="1200" dirty="0">
                          <a:solidFill>
                            <a:schemeClr val="bg1"/>
                          </a:solidFill>
                          <a:effectLst/>
                          <a:latin typeface="Calibri" pitchFamily="34" charset="0"/>
                          <a:cs typeface="Calibri" pitchFamily="34" charset="0"/>
                        </a:rPr>
                        <a:t>Cancer</a:t>
                      </a:r>
                      <a:endParaRPr lang="en-US" sz="1200" dirty="0">
                        <a:solidFill>
                          <a:schemeClr val="bg1"/>
                        </a:solidFill>
                        <a:effectLst/>
                        <a:latin typeface="Calibri" pitchFamily="34" charset="0"/>
                        <a:ea typeface="SimSun"/>
                        <a:cs typeface="Calibri" pitchFamily="34" charset="0"/>
                      </a:endParaRPr>
                    </a:p>
                  </a:txBody>
                  <a:tcPr marL="62859" marR="62859" marT="0" marB="0">
                    <a:solidFill>
                      <a:srgbClr val="4E75B9"/>
                    </a:solidFill>
                  </a:tcPr>
                </a:tc>
                <a:tc>
                  <a:txBody>
                    <a:bodyPr/>
                    <a:lstStyle/>
                    <a:p>
                      <a:pPr marL="342900" lvl="0" indent="-342900" algn="just" rtl="0">
                        <a:spcAft>
                          <a:spcPts val="0"/>
                        </a:spcAft>
                        <a:buFont typeface="Times New Roman"/>
                        <a:buChar char="-"/>
                      </a:pPr>
                      <a:r>
                        <a:rPr lang="en-GB" sz="1200" dirty="0">
                          <a:solidFill>
                            <a:schemeClr val="bg1"/>
                          </a:solidFill>
                          <a:effectLst/>
                          <a:latin typeface="Calibri" pitchFamily="34" charset="0"/>
                          <a:cs typeface="Calibri" pitchFamily="34" charset="0"/>
                        </a:rPr>
                        <a:t>Prevention of liver cancer through hepatitis B immunization</a:t>
                      </a:r>
                      <a:endParaRPr lang="en-US" sz="1200" dirty="0">
                        <a:solidFill>
                          <a:schemeClr val="bg1"/>
                        </a:solidFill>
                        <a:effectLst/>
                        <a:latin typeface="Calibri" pitchFamily="34" charset="0"/>
                        <a:cs typeface="Calibri" pitchFamily="34" charset="0"/>
                      </a:endParaRPr>
                    </a:p>
                    <a:p>
                      <a:pPr marL="342900" lvl="0" indent="-342900" algn="just">
                        <a:spcAft>
                          <a:spcPts val="0"/>
                        </a:spcAft>
                        <a:buFont typeface="Times New Roman"/>
                        <a:buChar char="-"/>
                      </a:pPr>
                      <a:r>
                        <a:rPr lang="en-GB" sz="1200" dirty="0">
                          <a:solidFill>
                            <a:schemeClr val="bg1"/>
                          </a:solidFill>
                          <a:effectLst/>
                          <a:latin typeface="Calibri" pitchFamily="34" charset="0"/>
                          <a:cs typeface="Calibri" pitchFamily="34" charset="0"/>
                        </a:rPr>
                        <a:t>Prevention of cervical cancer through screening (visual inspection with acetic acid [VIA]) and treatment of pre-cancerous lesions</a:t>
                      </a:r>
                      <a:endParaRPr lang="en-US" sz="1200" dirty="0">
                        <a:solidFill>
                          <a:schemeClr val="bg1"/>
                        </a:solidFill>
                        <a:effectLst/>
                        <a:latin typeface="Calibri" pitchFamily="34" charset="0"/>
                        <a:ea typeface="SimSun"/>
                        <a:cs typeface="Calibri" pitchFamily="34" charset="0"/>
                      </a:endParaRPr>
                    </a:p>
                  </a:txBody>
                  <a:tcPr marL="62859" marR="62859" marT="0" marB="0">
                    <a:solidFill>
                      <a:srgbClr val="4E75B9"/>
                    </a:solidFill>
                  </a:tcPr>
                </a:tc>
              </a:tr>
              <a:tr h="1173274">
                <a:tc vMerge="1">
                  <a:txBody>
                    <a:bodyPr/>
                    <a:lstStyle/>
                    <a:p>
                      <a:endParaRPr lang="en-US"/>
                    </a:p>
                  </a:txBody>
                  <a:tcPr/>
                </a:tc>
                <a:tc>
                  <a:txBody>
                    <a:bodyPr/>
                    <a:lstStyle/>
                    <a:p>
                      <a:pPr>
                        <a:spcAft>
                          <a:spcPts val="0"/>
                        </a:spcAft>
                      </a:pPr>
                      <a:r>
                        <a:rPr lang="en-GB" sz="1200">
                          <a:solidFill>
                            <a:schemeClr val="bg1"/>
                          </a:solidFill>
                          <a:effectLst/>
                          <a:latin typeface="Calibri" pitchFamily="34" charset="0"/>
                          <a:cs typeface="Calibri" pitchFamily="34" charset="0"/>
                        </a:rPr>
                        <a:t>Cardiovascular disease and diabetes</a:t>
                      </a:r>
                      <a:endParaRPr lang="en-US" sz="1200">
                        <a:solidFill>
                          <a:schemeClr val="bg1"/>
                        </a:solidFill>
                        <a:effectLst/>
                        <a:latin typeface="Calibri" pitchFamily="34" charset="0"/>
                        <a:ea typeface="SimSun"/>
                        <a:cs typeface="Calibri" pitchFamily="34" charset="0"/>
                      </a:endParaRPr>
                    </a:p>
                  </a:txBody>
                  <a:tcPr marL="62859" marR="62859" marT="0" marB="0">
                    <a:solidFill>
                      <a:srgbClr val="4E75B9"/>
                    </a:solidFill>
                  </a:tcPr>
                </a:tc>
                <a:tc>
                  <a:txBody>
                    <a:bodyPr/>
                    <a:lstStyle/>
                    <a:p>
                      <a:pPr marL="342900" lvl="0" indent="-342900" algn="just" rtl="0">
                        <a:spcAft>
                          <a:spcPts val="0"/>
                        </a:spcAft>
                        <a:buFont typeface="Times New Roman"/>
                        <a:buChar char="-"/>
                      </a:pPr>
                      <a:r>
                        <a:rPr lang="en-GB" sz="1200" dirty="0">
                          <a:solidFill>
                            <a:schemeClr val="bg1"/>
                          </a:solidFill>
                          <a:effectLst/>
                          <a:latin typeface="Calibri" pitchFamily="34" charset="0"/>
                          <a:cs typeface="Calibri" pitchFamily="34" charset="0"/>
                        </a:rPr>
                        <a:t>Multi-drug therapy (including glycaemic control for diabetes mellitus) for individuals who have had a heart attack or stroke, and to persons at high risk (&gt; 30%) of a cardiovascular event within 10 years</a:t>
                      </a:r>
                      <a:endParaRPr lang="en-US" sz="1200" dirty="0">
                        <a:solidFill>
                          <a:schemeClr val="bg1"/>
                        </a:solidFill>
                        <a:effectLst/>
                        <a:latin typeface="Calibri" pitchFamily="34" charset="0"/>
                        <a:cs typeface="Calibri" pitchFamily="34" charset="0"/>
                      </a:endParaRPr>
                    </a:p>
                    <a:p>
                      <a:pPr marL="342900" lvl="0" indent="-342900" algn="just">
                        <a:spcAft>
                          <a:spcPts val="0"/>
                        </a:spcAft>
                        <a:buFont typeface="Times New Roman"/>
                        <a:buChar char="-"/>
                      </a:pPr>
                      <a:r>
                        <a:rPr lang="en-GB" sz="1200" dirty="0">
                          <a:solidFill>
                            <a:schemeClr val="bg1"/>
                          </a:solidFill>
                          <a:effectLst/>
                          <a:latin typeface="Calibri" pitchFamily="34" charset="0"/>
                          <a:cs typeface="Calibri" pitchFamily="34" charset="0"/>
                        </a:rPr>
                        <a:t>Providing aspirin to people having an acute heart attack</a:t>
                      </a:r>
                      <a:endParaRPr lang="en-US" sz="1200" dirty="0">
                        <a:solidFill>
                          <a:schemeClr val="bg1"/>
                        </a:solidFill>
                        <a:effectLst/>
                        <a:latin typeface="Calibri" pitchFamily="34" charset="0"/>
                        <a:ea typeface="SimSun"/>
                        <a:cs typeface="Calibri" pitchFamily="34" charset="0"/>
                      </a:endParaRPr>
                    </a:p>
                  </a:txBody>
                  <a:tcPr marL="62859" marR="62859" marT="0" marB="0">
                    <a:solidFill>
                      <a:srgbClr val="4E75B9"/>
                    </a:solidFill>
                  </a:tcPr>
                </a:tc>
              </a:tr>
            </a:tbl>
          </a:graphicData>
        </a:graphic>
      </p:graphicFrame>
      <p:sp>
        <p:nvSpPr>
          <p:cNvPr id="7196" name="Title 1"/>
          <p:cNvSpPr txBox="1">
            <a:spLocks/>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90000"/>
              </a:lnSpc>
            </a:pPr>
            <a:r>
              <a:rPr lang="en-US" sz="3200" b="1" dirty="0" smtClean="0">
                <a:solidFill>
                  <a:srgbClr val="2985BD"/>
                </a:solidFill>
                <a:latin typeface="Calibri" pitchFamily="34" charset="0"/>
                <a:cs typeface="ＭＳ Ｐゴシック" charset="0"/>
              </a:rPr>
              <a:t>Global Status Report: interventions </a:t>
            </a:r>
            <a:r>
              <a:rPr lang="en-US" sz="3200" b="1" dirty="0">
                <a:solidFill>
                  <a:srgbClr val="2985BD"/>
                </a:solidFill>
                <a:latin typeface="Calibri" pitchFamily="34" charset="0"/>
                <a:cs typeface="ＭＳ Ｐゴシック" charset="0"/>
              </a:rPr>
              <a:t>that work</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310" y="5374005"/>
            <a:ext cx="1085850" cy="143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768710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Box 6"/>
          <p:cNvSpPr txBox="1">
            <a:spLocks noChangeArrowheads="1"/>
          </p:cNvSpPr>
          <p:nvPr/>
        </p:nvSpPr>
        <p:spPr bwMode="auto">
          <a:xfrm>
            <a:off x="7" y="10292"/>
            <a:ext cx="9143993" cy="641856"/>
          </a:xfrm>
          <a:prstGeom prst="rect">
            <a:avLst/>
          </a:prstGeom>
          <a:solidFill>
            <a:srgbClr val="1E7FB8"/>
          </a:solidFill>
          <a:ln>
            <a:noFill/>
          </a:ln>
          <a:effectLst/>
          <a:extLst/>
        </p:spPr>
        <p:txBody>
          <a:bodyPr wrap="square" lIns="79965" tIns="39982" rIns="79965" bIns="39982">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b="1" dirty="0">
                <a:solidFill>
                  <a:prstClr val="white"/>
                </a:solidFill>
                <a:latin typeface="Calibri" pitchFamily="34" charset="0"/>
                <a:cs typeface="Arial" charset="0"/>
              </a:rPr>
              <a:t>The cost of inaction in developing countries over the next 15 years is  </a:t>
            </a:r>
            <a:r>
              <a:rPr lang="en-US" b="1" dirty="0">
                <a:solidFill>
                  <a:prstClr val="white"/>
                </a:solidFill>
                <a:latin typeface="Calibri" pitchFamily="34" charset="0"/>
                <a:cs typeface="Arial" charset="0"/>
              </a:rPr>
              <a:t>enormous </a:t>
            </a:r>
            <a:br>
              <a:rPr lang="en-US" b="1" dirty="0">
                <a:solidFill>
                  <a:prstClr val="white"/>
                </a:solidFill>
                <a:latin typeface="Calibri" pitchFamily="34" charset="0"/>
                <a:cs typeface="Arial" charset="0"/>
              </a:rPr>
            </a:br>
            <a:r>
              <a:rPr lang="en-US" b="1" dirty="0">
                <a:solidFill>
                  <a:prstClr val="white"/>
                </a:solidFill>
                <a:latin typeface="Calibri" pitchFamily="34" charset="0"/>
                <a:cs typeface="Arial" charset="0"/>
              </a:rPr>
              <a:t>(compared to the cost of action)</a:t>
            </a:r>
          </a:p>
        </p:txBody>
      </p:sp>
      <p:pic>
        <p:nvPicPr>
          <p:cNvPr id="4" name="Picture 2" descr="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27713" y="834356"/>
            <a:ext cx="1937846" cy="2991584"/>
          </a:xfrm>
          <a:prstGeom prst="rect">
            <a:avLst/>
          </a:prstGeom>
          <a:noFill/>
          <a:ln w="9525">
            <a:solidFill>
              <a:srgbClr val="C09721"/>
            </a:solidFill>
            <a:miter lim="800000"/>
            <a:headEnd/>
            <a:tailEnd/>
          </a:ln>
          <a:effectLst>
            <a:outerShdw dist="107763" dir="2700000" algn="ctr" rotWithShape="0">
              <a:srgbClr val="808080">
                <a:alpha val="50000"/>
              </a:srgbClr>
            </a:outerShdw>
          </a:effectLst>
          <a:extLst>
            <a:ext uri="{909E8E84-426E-40DD-AFC4-6F175D3DCCD1}">
              <a14:hiddenFill xmlns:a14="http://schemas.microsoft.com/office/drawing/2010/main">
                <a:solidFill>
                  <a:srgbClr val="FFFFFF"/>
                </a:solidFill>
              </a14:hiddenFill>
            </a:ext>
          </a:extLst>
        </p:spPr>
      </p:pic>
      <p:pic>
        <p:nvPicPr>
          <p:cNvPr id="5" name="Picture 3" descr="cove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819497" y="2889175"/>
            <a:ext cx="2175159" cy="3116784"/>
          </a:xfrm>
          <a:prstGeom prst="rect">
            <a:avLst/>
          </a:prstGeom>
          <a:noFill/>
          <a:ln w="9525">
            <a:solidFill>
              <a:srgbClr val="1255A4"/>
            </a:solidFill>
            <a:miter lim="800000"/>
            <a:headEnd/>
            <a:tailEnd/>
          </a:ln>
          <a:effectLst>
            <a:outerShdw dist="107763" dir="2700000" algn="ctr" rotWithShape="0">
              <a:srgbClr val="808080">
                <a:alpha val="50000"/>
              </a:srgbClr>
            </a:outerShdw>
          </a:effectLst>
          <a:extLst>
            <a:ext uri="{909E8E84-426E-40DD-AFC4-6F175D3DCCD1}">
              <a14:hiddenFill xmlns:a14="http://schemas.microsoft.com/office/drawing/2010/main">
                <a:solidFill>
                  <a:srgbClr val="FFFFFF"/>
                </a:solidFill>
              </a14:hiddenFill>
            </a:ext>
          </a:extLst>
        </p:spPr>
      </p:pic>
      <p:sp>
        <p:nvSpPr>
          <p:cNvPr id="6" name="Rectangle 5"/>
          <p:cNvSpPr>
            <a:spLocks noChangeArrowheads="1"/>
          </p:cNvSpPr>
          <p:nvPr/>
        </p:nvSpPr>
        <p:spPr bwMode="auto">
          <a:xfrm>
            <a:off x="2110466" y="827016"/>
            <a:ext cx="5311414" cy="373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035" tIns="40017" rIns="80035" bIns="40017"/>
          <a:lstStyle/>
          <a:p>
            <a:pPr algn="l">
              <a:spcBef>
                <a:spcPct val="20000"/>
              </a:spcBef>
            </a:pPr>
            <a:r>
              <a:rPr lang="en-US" sz="2100" b="1" dirty="0">
                <a:solidFill>
                  <a:srgbClr val="1E7FB8"/>
                </a:solidFill>
                <a:latin typeface="Calibri" pitchFamily="34" charset="0"/>
              </a:rPr>
              <a:t>Cost of </a:t>
            </a:r>
            <a:r>
              <a:rPr lang="en-US" sz="2100" b="1" u="sng" dirty="0">
                <a:solidFill>
                  <a:srgbClr val="1E7FB8"/>
                </a:solidFill>
                <a:latin typeface="Calibri" pitchFamily="34" charset="0"/>
              </a:rPr>
              <a:t>inaction</a:t>
            </a:r>
            <a:r>
              <a:rPr lang="en-US" sz="2100" b="1" dirty="0">
                <a:solidFill>
                  <a:srgbClr val="1E7FB8"/>
                </a:solidFill>
                <a:latin typeface="Calibri" pitchFamily="34" charset="0"/>
              </a:rPr>
              <a:t> in </a:t>
            </a:r>
            <a:r>
              <a:rPr lang="en-US" sz="2100" b="1" dirty="0" smtClean="0">
                <a:solidFill>
                  <a:srgbClr val="1E7FB8"/>
                </a:solidFill>
                <a:latin typeface="Calibri" pitchFamily="34" charset="0"/>
              </a:rPr>
              <a:t>middle- and low-countries</a:t>
            </a:r>
            <a:r>
              <a:rPr lang="en-US" sz="2100" b="1" dirty="0">
                <a:solidFill>
                  <a:srgbClr val="1E7FB8"/>
                </a:solidFill>
                <a:latin typeface="Calibri" pitchFamily="34" charset="0"/>
              </a:rPr>
              <a:t>:</a:t>
            </a:r>
          </a:p>
          <a:p>
            <a:pPr algn="l">
              <a:spcBef>
                <a:spcPct val="20000"/>
              </a:spcBef>
            </a:pPr>
            <a:r>
              <a:rPr lang="en-US" sz="5300" b="1" dirty="0">
                <a:solidFill>
                  <a:srgbClr val="1E7FB8"/>
                </a:solidFill>
                <a:latin typeface="Calibri" pitchFamily="34" charset="0"/>
              </a:rPr>
              <a:t>US$ 7 trillion</a:t>
            </a:r>
          </a:p>
          <a:p>
            <a:pPr algn="l">
              <a:spcBef>
                <a:spcPct val="20000"/>
              </a:spcBef>
            </a:pPr>
            <a:r>
              <a:rPr lang="en-US" sz="2100" b="1" dirty="0">
                <a:solidFill>
                  <a:srgbClr val="1E7FB8"/>
                </a:solidFill>
                <a:latin typeface="Calibri" pitchFamily="34" charset="0"/>
              </a:rPr>
              <a:t>(2011-2025)</a:t>
            </a:r>
          </a:p>
        </p:txBody>
      </p:sp>
      <p:sp>
        <p:nvSpPr>
          <p:cNvPr id="7" name="Rectangle 4"/>
          <p:cNvSpPr txBox="1">
            <a:spLocks noChangeArrowheads="1"/>
          </p:cNvSpPr>
          <p:nvPr/>
        </p:nvSpPr>
        <p:spPr>
          <a:xfrm>
            <a:off x="1604763" y="4954552"/>
            <a:ext cx="5211977" cy="3732088"/>
          </a:xfrm>
          <a:prstGeom prst="rect">
            <a:avLst/>
          </a:prstGeom>
          <a:noFill/>
        </p:spPr>
        <p:txBody>
          <a:bodyPr lIns="80147" tIns="40074" rIns="80147" bIns="40074"/>
          <a:lstStyle>
            <a:lvl1pPr marL="390525" indent="-390525" algn="l" defTabSz="1042988" rtl="0" fontAlgn="base">
              <a:spcBef>
                <a:spcPct val="20000"/>
              </a:spcBef>
              <a:spcAft>
                <a:spcPct val="0"/>
              </a:spcAft>
              <a:buChar char="•"/>
              <a:defRPr sz="3700">
                <a:solidFill>
                  <a:schemeClr val="tx1"/>
                </a:solidFill>
                <a:latin typeface="+mn-lt"/>
                <a:ea typeface="+mn-ea"/>
                <a:cs typeface="+mn-cs"/>
              </a:defRPr>
            </a:lvl1pPr>
            <a:lvl2pPr marL="847725" indent="-325438" algn="l" defTabSz="1042988" rtl="0" fontAlgn="base">
              <a:spcBef>
                <a:spcPct val="20000"/>
              </a:spcBef>
              <a:spcAft>
                <a:spcPct val="0"/>
              </a:spcAft>
              <a:buChar char="–"/>
              <a:defRPr sz="3200">
                <a:solidFill>
                  <a:schemeClr val="tx1"/>
                </a:solidFill>
                <a:latin typeface="+mn-lt"/>
                <a:cs typeface="+mn-cs"/>
              </a:defRPr>
            </a:lvl2pPr>
            <a:lvl3pPr marL="1303338" indent="-260350" algn="l" defTabSz="1042988" rtl="0" fontAlgn="base">
              <a:spcBef>
                <a:spcPct val="20000"/>
              </a:spcBef>
              <a:spcAft>
                <a:spcPct val="0"/>
              </a:spcAft>
              <a:buChar char="•"/>
              <a:defRPr sz="2700">
                <a:solidFill>
                  <a:schemeClr val="tx1"/>
                </a:solidFill>
                <a:latin typeface="+mn-lt"/>
                <a:cs typeface="+mn-cs"/>
              </a:defRPr>
            </a:lvl3pPr>
            <a:lvl4pPr marL="1825625" indent="-260350" algn="l" defTabSz="1042988" rtl="0" fontAlgn="base">
              <a:spcBef>
                <a:spcPct val="20000"/>
              </a:spcBef>
              <a:spcAft>
                <a:spcPct val="0"/>
              </a:spcAft>
              <a:buChar char="–"/>
              <a:defRPr sz="2300">
                <a:solidFill>
                  <a:schemeClr val="tx1"/>
                </a:solidFill>
                <a:latin typeface="+mn-lt"/>
                <a:cs typeface="+mn-cs"/>
              </a:defRPr>
            </a:lvl4pPr>
            <a:lvl5pPr marL="2344738" indent="-258763" algn="l" defTabSz="1042988" rtl="0" fontAlgn="base">
              <a:spcBef>
                <a:spcPct val="20000"/>
              </a:spcBef>
              <a:spcAft>
                <a:spcPct val="0"/>
              </a:spcAft>
              <a:buChar char="»"/>
              <a:defRPr sz="2300">
                <a:solidFill>
                  <a:schemeClr val="tx1"/>
                </a:solidFill>
                <a:latin typeface="+mn-lt"/>
                <a:cs typeface="+mn-cs"/>
              </a:defRPr>
            </a:lvl5pPr>
            <a:lvl6pPr marL="2801938" indent="-258763" algn="l" defTabSz="1042988" rtl="0" fontAlgn="base">
              <a:spcBef>
                <a:spcPct val="20000"/>
              </a:spcBef>
              <a:spcAft>
                <a:spcPct val="0"/>
              </a:spcAft>
              <a:buChar char="»"/>
              <a:defRPr sz="2300">
                <a:solidFill>
                  <a:schemeClr val="tx1"/>
                </a:solidFill>
                <a:latin typeface="+mn-lt"/>
                <a:cs typeface="+mn-cs"/>
              </a:defRPr>
            </a:lvl6pPr>
            <a:lvl7pPr marL="3259138" indent="-258763" algn="l" defTabSz="1042988" rtl="0" fontAlgn="base">
              <a:spcBef>
                <a:spcPct val="20000"/>
              </a:spcBef>
              <a:spcAft>
                <a:spcPct val="0"/>
              </a:spcAft>
              <a:buChar char="»"/>
              <a:defRPr sz="2300">
                <a:solidFill>
                  <a:schemeClr val="tx1"/>
                </a:solidFill>
                <a:latin typeface="+mn-lt"/>
                <a:cs typeface="+mn-cs"/>
              </a:defRPr>
            </a:lvl7pPr>
            <a:lvl8pPr marL="3716338" indent="-258763" algn="l" defTabSz="1042988" rtl="0" fontAlgn="base">
              <a:spcBef>
                <a:spcPct val="20000"/>
              </a:spcBef>
              <a:spcAft>
                <a:spcPct val="0"/>
              </a:spcAft>
              <a:buChar char="»"/>
              <a:defRPr sz="2300">
                <a:solidFill>
                  <a:schemeClr val="tx1"/>
                </a:solidFill>
                <a:latin typeface="+mn-lt"/>
                <a:cs typeface="+mn-cs"/>
              </a:defRPr>
            </a:lvl8pPr>
            <a:lvl9pPr marL="4173538" indent="-258763" algn="l" defTabSz="1042988" rtl="0" fontAlgn="base">
              <a:spcBef>
                <a:spcPct val="20000"/>
              </a:spcBef>
              <a:spcAft>
                <a:spcPct val="0"/>
              </a:spcAft>
              <a:buChar char="»"/>
              <a:defRPr sz="2300">
                <a:solidFill>
                  <a:schemeClr val="tx1"/>
                </a:solidFill>
                <a:latin typeface="+mn-lt"/>
                <a:cs typeface="+mn-cs"/>
              </a:defRPr>
            </a:lvl9pPr>
          </a:lstStyle>
          <a:p>
            <a:pPr marL="0" indent="0" algn="r">
              <a:buNone/>
            </a:pPr>
            <a:r>
              <a:rPr lang="en-US" sz="1800" b="1" dirty="0">
                <a:solidFill>
                  <a:srgbClr val="1E7FB8"/>
                </a:solidFill>
                <a:latin typeface="Calibri" pitchFamily="34" charset="0"/>
              </a:rPr>
              <a:t>Cost of </a:t>
            </a:r>
            <a:r>
              <a:rPr lang="en-US" sz="1800" b="1" u="sng" dirty="0">
                <a:solidFill>
                  <a:srgbClr val="1E7FB8"/>
                </a:solidFill>
                <a:latin typeface="Calibri" pitchFamily="34" charset="0"/>
              </a:rPr>
              <a:t>action</a:t>
            </a:r>
            <a:r>
              <a:rPr lang="en-US" sz="1800" b="1" dirty="0">
                <a:solidFill>
                  <a:srgbClr val="1E7FB8"/>
                </a:solidFill>
                <a:latin typeface="Calibri" pitchFamily="34" charset="0"/>
              </a:rPr>
              <a:t> in middle- and low-countries:</a:t>
            </a:r>
          </a:p>
          <a:p>
            <a:pPr marL="0" indent="0" algn="r">
              <a:buNone/>
            </a:pPr>
            <a:r>
              <a:rPr lang="en-US" sz="4700" b="1" dirty="0">
                <a:solidFill>
                  <a:srgbClr val="1E7FB8"/>
                </a:solidFill>
                <a:latin typeface="Calibri" pitchFamily="34" charset="0"/>
              </a:rPr>
              <a:t>US$ 170 billion</a:t>
            </a:r>
          </a:p>
        </p:txBody>
      </p:sp>
      <p:cxnSp>
        <p:nvCxnSpPr>
          <p:cNvPr id="8" name="Straight Connector 7"/>
          <p:cNvCxnSpPr/>
          <p:nvPr/>
        </p:nvCxnSpPr>
        <p:spPr>
          <a:xfrm flipV="1">
            <a:off x="1" y="652148"/>
            <a:ext cx="9143999" cy="5568001"/>
          </a:xfrm>
          <a:prstGeom prst="line">
            <a:avLst/>
          </a:prstGeom>
          <a:ln>
            <a:solidFill>
              <a:srgbClr val="C0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552105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256606" y="638292"/>
            <a:ext cx="3550298" cy="5970865"/>
          </a:xfrm>
          <a:prstGeom prst="rect">
            <a:avLst/>
          </a:prstGeom>
        </p:spPr>
        <p:txBody>
          <a:bodyPr wrap="square">
            <a:spAutoFit/>
          </a:bodyPr>
          <a:lstStyle/>
          <a:p>
            <a:r>
              <a:rPr lang="en-US" sz="2800" b="1" dirty="0">
                <a:solidFill>
                  <a:srgbClr val="2985BD"/>
                </a:solidFill>
                <a:latin typeface="Calibri" pitchFamily="34" charset="0"/>
                <a:cs typeface="ＭＳ Ｐゴシック" charset="0"/>
              </a:rPr>
              <a:t>19-20 September 2011: UN General Assembly HLM. New York</a:t>
            </a:r>
          </a:p>
          <a:p>
            <a:r>
              <a:rPr lang="en-US" b="1" dirty="0" smtClean="0"/>
              <a:t> </a:t>
            </a:r>
          </a:p>
          <a:p>
            <a:r>
              <a:rPr lang="en-US" dirty="0"/>
              <a:t>2</a:t>
            </a:r>
            <a:r>
              <a:rPr lang="en-US" baseline="30000" dirty="0"/>
              <a:t>nd</a:t>
            </a:r>
            <a:r>
              <a:rPr lang="en-US" dirty="0"/>
              <a:t> time in the history of the UN that the GA meets on a health issue</a:t>
            </a:r>
          </a:p>
          <a:p>
            <a:endParaRPr lang="en-US" dirty="0" smtClean="0"/>
          </a:p>
          <a:p>
            <a:r>
              <a:rPr lang="en-US" dirty="0" smtClean="0"/>
              <a:t>Countries adopted </a:t>
            </a:r>
            <a:r>
              <a:rPr lang="en-US" dirty="0"/>
              <a:t>a </a:t>
            </a:r>
            <a:r>
              <a:rPr lang="en-US" dirty="0" smtClean="0"/>
              <a:t>13-page action-oriented </a:t>
            </a:r>
            <a:r>
              <a:rPr lang="en-US" dirty="0"/>
              <a:t>outcome document to shape global agendas for generations to come</a:t>
            </a:r>
            <a:r>
              <a:rPr lang="en-US" dirty="0" smtClean="0"/>
              <a:t>.</a:t>
            </a:r>
          </a:p>
          <a:p>
            <a:endParaRPr lang="en-US" dirty="0"/>
          </a:p>
          <a:p>
            <a:r>
              <a:rPr lang="en-US" dirty="0" smtClean="0"/>
              <a:t>Articulated roles and responsibilities for Member States and others including WHO</a:t>
            </a:r>
            <a:endParaRPr lang="en-US" b="1"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5256607" cy="6741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939184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US" sz="2800" b="1" dirty="0" smtClean="0">
                <a:solidFill>
                  <a:srgbClr val="2985BD"/>
                </a:solidFill>
                <a:latin typeface="Calibri" pitchFamily="34" charset="0"/>
                <a:ea typeface="ＭＳ Ｐゴシック" pitchFamily="34" charset="-128"/>
              </a:rPr>
              <a:t>The Political Declaration…</a:t>
            </a:r>
            <a:endParaRPr lang="en-US" sz="2800" b="1" dirty="0">
              <a:solidFill>
                <a:srgbClr val="2985BD"/>
              </a:solidFill>
              <a:latin typeface="Calibri" pitchFamily="34" charset="0"/>
              <a:ea typeface="ＭＳ Ｐゴシック" pitchFamily="34" charset="-128"/>
            </a:endParaRPr>
          </a:p>
        </p:txBody>
      </p:sp>
      <p:sp>
        <p:nvSpPr>
          <p:cNvPr id="3" name="Content Placeholder 2"/>
          <p:cNvSpPr>
            <a:spLocks noGrp="1"/>
          </p:cNvSpPr>
          <p:nvPr>
            <p:ph idx="1"/>
          </p:nvPr>
        </p:nvSpPr>
        <p:spPr>
          <a:xfrm>
            <a:off x="457200" y="1436053"/>
            <a:ext cx="8229600" cy="4857750"/>
          </a:xfrm>
        </p:spPr>
        <p:txBody>
          <a:bodyPr>
            <a:normAutofit fontScale="70000" lnSpcReduction="20000"/>
          </a:bodyPr>
          <a:lstStyle/>
          <a:p>
            <a:pPr eaLnBrk="1" hangingPunct="1">
              <a:defRPr/>
            </a:pPr>
            <a:r>
              <a:rPr lang="en-US" dirty="0" smtClean="0">
                <a:latin typeface="Calibri" pitchFamily="34" charset="0"/>
                <a:cs typeface="Calibri" pitchFamily="34" charset="0"/>
              </a:rPr>
              <a:t>A </a:t>
            </a:r>
            <a:r>
              <a:rPr lang="en-US" dirty="0">
                <a:latin typeface="Calibri" pitchFamily="34" charset="0"/>
                <a:cs typeface="Calibri" pitchFamily="34" charset="0"/>
              </a:rPr>
              <a:t>whole-of-government and a whole-of-society </a:t>
            </a:r>
            <a:r>
              <a:rPr lang="en-US" dirty="0" smtClean="0">
                <a:latin typeface="Calibri" pitchFamily="34" charset="0"/>
                <a:cs typeface="Calibri" pitchFamily="34" charset="0"/>
              </a:rPr>
              <a:t>effort</a:t>
            </a:r>
          </a:p>
          <a:p>
            <a:pPr eaLnBrk="1" hangingPunct="1">
              <a:defRPr/>
            </a:pPr>
            <a:endParaRPr lang="en-US" dirty="0">
              <a:latin typeface="Calibri" pitchFamily="34" charset="0"/>
              <a:cs typeface="Calibri" pitchFamily="34" charset="0"/>
            </a:endParaRPr>
          </a:p>
          <a:p>
            <a:pPr eaLnBrk="1" hangingPunct="1">
              <a:defRPr/>
            </a:pPr>
            <a:r>
              <a:rPr lang="en-US" dirty="0" smtClean="0">
                <a:latin typeface="Calibri" pitchFamily="34" charset="0"/>
                <a:cs typeface="Calibri" pitchFamily="34" charset="0"/>
              </a:rPr>
              <a:t>Reducing </a:t>
            </a:r>
            <a:r>
              <a:rPr lang="en-US" dirty="0">
                <a:latin typeface="Calibri" pitchFamily="34" charset="0"/>
                <a:cs typeface="Calibri" pitchFamily="34" charset="0"/>
              </a:rPr>
              <a:t>risk factors and create health-promoting </a:t>
            </a:r>
            <a:r>
              <a:rPr lang="en-US" dirty="0" smtClean="0">
                <a:latin typeface="Calibri" pitchFamily="34" charset="0"/>
                <a:cs typeface="Calibri" pitchFamily="34" charset="0"/>
              </a:rPr>
              <a:t>environments</a:t>
            </a:r>
          </a:p>
          <a:p>
            <a:pPr eaLnBrk="1" hangingPunct="1">
              <a:defRPr/>
            </a:pPr>
            <a:endParaRPr lang="en-US" u="sng" dirty="0" smtClean="0">
              <a:latin typeface="Calibri" pitchFamily="34" charset="0"/>
              <a:cs typeface="Calibri" pitchFamily="34" charset="0"/>
            </a:endParaRPr>
          </a:p>
          <a:p>
            <a:pPr eaLnBrk="1" hangingPunct="1">
              <a:defRPr/>
            </a:pPr>
            <a:r>
              <a:rPr lang="en-US" dirty="0" smtClean="0">
                <a:latin typeface="Calibri" pitchFamily="34" charset="0"/>
                <a:cs typeface="Calibri" pitchFamily="34" charset="0"/>
              </a:rPr>
              <a:t>Strengthening </a:t>
            </a:r>
            <a:r>
              <a:rPr lang="en-US" dirty="0">
                <a:latin typeface="Calibri" pitchFamily="34" charset="0"/>
                <a:cs typeface="Calibri" pitchFamily="34" charset="0"/>
              </a:rPr>
              <a:t>national policies and health </a:t>
            </a:r>
            <a:r>
              <a:rPr lang="en-US" dirty="0" smtClean="0">
                <a:latin typeface="Calibri" pitchFamily="34" charset="0"/>
                <a:cs typeface="Calibri" pitchFamily="34" charset="0"/>
              </a:rPr>
              <a:t>systems</a:t>
            </a:r>
          </a:p>
          <a:p>
            <a:pPr eaLnBrk="1" hangingPunct="1">
              <a:defRPr/>
            </a:pPr>
            <a:endParaRPr lang="en-US" dirty="0">
              <a:latin typeface="Calibri" pitchFamily="34" charset="0"/>
              <a:cs typeface="Calibri" pitchFamily="34" charset="0"/>
            </a:endParaRPr>
          </a:p>
          <a:p>
            <a:pPr eaLnBrk="1" hangingPunct="1">
              <a:defRPr/>
            </a:pPr>
            <a:r>
              <a:rPr lang="en-US" dirty="0" smtClean="0">
                <a:latin typeface="Calibri" pitchFamily="34" charset="0"/>
                <a:cs typeface="Calibri" pitchFamily="34" charset="0"/>
              </a:rPr>
              <a:t>Encouraging international </a:t>
            </a:r>
            <a:r>
              <a:rPr lang="en-US" dirty="0">
                <a:latin typeface="Calibri" pitchFamily="34" charset="0"/>
                <a:cs typeface="Calibri" pitchFamily="34" charset="0"/>
              </a:rPr>
              <a:t>cooperation, including collaborative partnerships</a:t>
            </a:r>
            <a:endParaRPr lang="en-US" u="sng" dirty="0" smtClean="0">
              <a:latin typeface="Calibri" pitchFamily="34" charset="0"/>
              <a:cs typeface="Calibri" pitchFamily="34" charset="0"/>
            </a:endParaRPr>
          </a:p>
          <a:p>
            <a:pPr eaLnBrk="1" hangingPunct="1">
              <a:defRPr/>
            </a:pPr>
            <a:endParaRPr lang="en-US" dirty="0" smtClean="0">
              <a:latin typeface="Calibri" pitchFamily="34" charset="0"/>
              <a:cs typeface="Calibri" pitchFamily="34" charset="0"/>
            </a:endParaRPr>
          </a:p>
          <a:p>
            <a:pPr eaLnBrk="1" hangingPunct="1">
              <a:defRPr/>
            </a:pPr>
            <a:r>
              <a:rPr lang="en-US" dirty="0" smtClean="0">
                <a:latin typeface="Calibri" pitchFamily="34" charset="0"/>
                <a:cs typeface="Calibri" pitchFamily="34" charset="0"/>
              </a:rPr>
              <a:t>Promoting research </a:t>
            </a:r>
            <a:r>
              <a:rPr lang="en-US" dirty="0">
                <a:latin typeface="Calibri" pitchFamily="34" charset="0"/>
                <a:cs typeface="Calibri" pitchFamily="34" charset="0"/>
              </a:rPr>
              <a:t>and </a:t>
            </a:r>
            <a:r>
              <a:rPr lang="en-US" dirty="0" smtClean="0">
                <a:latin typeface="Calibri" pitchFamily="34" charset="0"/>
                <a:cs typeface="Calibri" pitchFamily="34" charset="0"/>
              </a:rPr>
              <a:t>development</a:t>
            </a:r>
          </a:p>
          <a:p>
            <a:pPr eaLnBrk="1" hangingPunct="1">
              <a:defRPr/>
            </a:pPr>
            <a:endParaRPr lang="en-US" dirty="0">
              <a:latin typeface="Calibri" pitchFamily="34" charset="0"/>
              <a:cs typeface="Calibri" pitchFamily="34" charset="0"/>
            </a:endParaRPr>
          </a:p>
          <a:p>
            <a:pPr eaLnBrk="1" hangingPunct="1">
              <a:defRPr/>
            </a:pPr>
            <a:r>
              <a:rPr lang="en-US" dirty="0" smtClean="0">
                <a:latin typeface="Calibri" pitchFamily="34" charset="0"/>
                <a:cs typeface="Calibri" pitchFamily="34" charset="0"/>
              </a:rPr>
              <a:t>Strengthening monitoring and evaluation</a:t>
            </a:r>
          </a:p>
          <a:p>
            <a:pPr eaLnBrk="1" hangingPunct="1">
              <a:defRPr/>
            </a:pPr>
            <a:endParaRPr lang="en-US" dirty="0">
              <a:latin typeface="Calibri" pitchFamily="34" charset="0"/>
              <a:cs typeface="Calibri" pitchFamily="34" charset="0"/>
            </a:endParaRPr>
          </a:p>
          <a:p>
            <a:pPr eaLnBrk="1" hangingPunct="1">
              <a:defRPr/>
            </a:pPr>
            <a:r>
              <a:rPr lang="en-US" dirty="0" smtClean="0">
                <a:latin typeface="Calibri" pitchFamily="34" charset="0"/>
                <a:cs typeface="Calibri" pitchFamily="34" charset="0"/>
              </a:rPr>
              <a:t>Follow up and way forward</a:t>
            </a:r>
          </a:p>
        </p:txBody>
      </p:sp>
    </p:spTree>
    <p:extLst>
      <p:ext uri="{BB962C8B-B14F-4D97-AF65-F5344CB8AC3E}">
        <p14:creationId xmlns:p14="http://schemas.microsoft.com/office/powerpoint/2010/main" val="23954833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US" sz="2800" b="1" dirty="0" smtClean="0">
                <a:solidFill>
                  <a:srgbClr val="2985BD"/>
                </a:solidFill>
                <a:latin typeface="Calibri" pitchFamily="34" charset="0"/>
                <a:ea typeface="ＭＳ Ｐゴシック" pitchFamily="34" charset="-128"/>
              </a:rPr>
              <a:t>The Political Declaration…</a:t>
            </a:r>
            <a:endParaRPr lang="en-US" sz="2800" b="1" dirty="0">
              <a:solidFill>
                <a:srgbClr val="2985BD"/>
              </a:solidFill>
              <a:latin typeface="Calibri" pitchFamily="34" charset="0"/>
              <a:ea typeface="ＭＳ Ｐゴシック" pitchFamily="34" charset="-128"/>
            </a:endParaRPr>
          </a:p>
        </p:txBody>
      </p:sp>
      <p:sp>
        <p:nvSpPr>
          <p:cNvPr id="3" name="Content Placeholder 2"/>
          <p:cNvSpPr>
            <a:spLocks noGrp="1"/>
          </p:cNvSpPr>
          <p:nvPr>
            <p:ph idx="1"/>
          </p:nvPr>
        </p:nvSpPr>
        <p:spPr>
          <a:xfrm>
            <a:off x="457200" y="1436053"/>
            <a:ext cx="8229600" cy="4857750"/>
          </a:xfrm>
        </p:spPr>
        <p:txBody>
          <a:bodyPr>
            <a:normAutofit fontScale="92500" lnSpcReduction="10000"/>
          </a:bodyPr>
          <a:lstStyle/>
          <a:p>
            <a:pPr eaLnBrk="1" hangingPunct="1">
              <a:defRPr/>
            </a:pPr>
            <a:r>
              <a:rPr lang="en-US" dirty="0" smtClean="0">
                <a:latin typeface="Calibri" pitchFamily="34" charset="0"/>
                <a:cs typeface="Calibri" pitchFamily="34" charset="0"/>
              </a:rPr>
              <a:t>NCD agenda has to be led by governments</a:t>
            </a:r>
          </a:p>
          <a:p>
            <a:pPr eaLnBrk="1" hangingPunct="1">
              <a:defRPr/>
            </a:pPr>
            <a:endParaRPr lang="en-US" dirty="0">
              <a:latin typeface="Calibri" pitchFamily="34" charset="0"/>
              <a:cs typeface="Calibri" pitchFamily="34" charset="0"/>
            </a:endParaRPr>
          </a:p>
          <a:p>
            <a:pPr eaLnBrk="1" hangingPunct="1">
              <a:defRPr/>
            </a:pPr>
            <a:r>
              <a:rPr lang="en-US" dirty="0" smtClean="0">
                <a:latin typeface="Calibri" pitchFamily="34" charset="0"/>
                <a:cs typeface="Calibri" pitchFamily="34" charset="0"/>
              </a:rPr>
              <a:t>Roles and responsibilities for WHO and the wider the UN system, with specific actions</a:t>
            </a:r>
          </a:p>
          <a:p>
            <a:pPr eaLnBrk="1" hangingPunct="1">
              <a:defRPr/>
            </a:pPr>
            <a:endParaRPr lang="en-US" dirty="0">
              <a:latin typeface="Calibri" pitchFamily="34" charset="0"/>
              <a:cs typeface="Calibri" pitchFamily="34" charset="0"/>
            </a:endParaRPr>
          </a:p>
          <a:p>
            <a:pPr eaLnBrk="1" hangingPunct="1">
              <a:defRPr/>
            </a:pPr>
            <a:r>
              <a:rPr lang="en-US" dirty="0" smtClean="0">
                <a:latin typeface="Calibri" pitchFamily="34" charset="0"/>
                <a:cs typeface="Calibri" pitchFamily="34" charset="0"/>
              </a:rPr>
              <a:t>Roles and responsibilities for civil society and the private sector</a:t>
            </a:r>
          </a:p>
          <a:p>
            <a:pPr eaLnBrk="1" hangingPunct="1">
              <a:defRPr/>
            </a:pPr>
            <a:endParaRPr lang="en-US" dirty="0">
              <a:latin typeface="Calibri" pitchFamily="34" charset="0"/>
              <a:cs typeface="Calibri" pitchFamily="34" charset="0"/>
            </a:endParaRPr>
          </a:p>
          <a:p>
            <a:pPr eaLnBrk="1" hangingPunct="1">
              <a:defRPr/>
            </a:pPr>
            <a:r>
              <a:rPr lang="en-US" dirty="0" smtClean="0">
                <a:latin typeface="Calibri" pitchFamily="34" charset="0"/>
                <a:cs typeface="Calibri" pitchFamily="34" charset="0"/>
              </a:rPr>
              <a:t>“Ensured” that NCDs was in the system at the highest level for the future</a:t>
            </a:r>
          </a:p>
          <a:p>
            <a:pPr eaLnBrk="1" hangingPunct="1">
              <a:defRPr/>
            </a:pPr>
            <a:endParaRPr lang="en-US" dirty="0">
              <a:latin typeface="Calibri" pitchFamily="34" charset="0"/>
              <a:cs typeface="Calibri" pitchFamily="34" charset="0"/>
            </a:endParaRPr>
          </a:p>
        </p:txBody>
      </p:sp>
    </p:spTree>
    <p:extLst>
      <p:ext uri="{BB962C8B-B14F-4D97-AF65-F5344CB8AC3E}">
        <p14:creationId xmlns:p14="http://schemas.microsoft.com/office/powerpoint/2010/main" val="41721704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2133600" y="339022"/>
            <a:ext cx="4760736" cy="5955097"/>
          </a:xfrm>
          <a:prstGeom prst="rect">
            <a:avLst/>
          </a:prstGeom>
          <a:noFill/>
          <a:ln w="952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56784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0" y="274638"/>
            <a:ext cx="9144000" cy="700722"/>
          </a:xfrm>
        </p:spPr>
        <p:txBody>
          <a:bodyPr/>
          <a:lstStyle/>
          <a:p>
            <a:pPr eaLnBrk="1" hangingPunct="1"/>
            <a:r>
              <a:rPr lang="en-US" sz="2400" b="1" dirty="0" smtClean="0">
                <a:solidFill>
                  <a:srgbClr val="2985BD"/>
                </a:solidFill>
                <a:latin typeface="Calibri" pitchFamily="34" charset="0"/>
                <a:ea typeface="ＭＳ Ｐゴシック" pitchFamily="34" charset="-128"/>
              </a:rPr>
              <a:t>2014 Comprehensive review and assessment outcome document: national commitments, engaging with partners across all sectors…</a:t>
            </a:r>
            <a:endParaRPr lang="en-US" sz="2400" b="1" dirty="0">
              <a:solidFill>
                <a:srgbClr val="2985BD"/>
              </a:solidFill>
              <a:latin typeface="Calibri" pitchFamily="34" charset="0"/>
              <a:ea typeface="ＭＳ Ｐゴシック" pitchFamily="34" charset="-128"/>
            </a:endParaRPr>
          </a:p>
        </p:txBody>
      </p:sp>
      <p:sp>
        <p:nvSpPr>
          <p:cNvPr id="3" name="Content Placeholder 2"/>
          <p:cNvSpPr>
            <a:spLocks noGrp="1"/>
          </p:cNvSpPr>
          <p:nvPr>
            <p:ph idx="1"/>
          </p:nvPr>
        </p:nvSpPr>
        <p:spPr>
          <a:xfrm>
            <a:off x="0" y="1158240"/>
            <a:ext cx="9144000" cy="5699760"/>
          </a:xfrm>
        </p:spPr>
        <p:txBody>
          <a:bodyPr>
            <a:noAutofit/>
          </a:bodyPr>
          <a:lstStyle/>
          <a:p>
            <a:pPr eaLnBrk="1" hangingPunct="1">
              <a:spcBef>
                <a:spcPts val="0"/>
              </a:spcBef>
              <a:spcAft>
                <a:spcPts val="0"/>
              </a:spcAft>
              <a:defRPr/>
            </a:pPr>
            <a:r>
              <a:rPr lang="en-US" sz="1700" dirty="0" smtClean="0">
                <a:latin typeface="Calibri" pitchFamily="34" charset="0"/>
                <a:cs typeface="Calibri" pitchFamily="34" charset="0"/>
              </a:rPr>
              <a:t>Enhancing governance</a:t>
            </a:r>
          </a:p>
          <a:p>
            <a:pPr eaLnBrk="1" hangingPunct="1">
              <a:spcBef>
                <a:spcPts val="0"/>
              </a:spcBef>
              <a:spcAft>
                <a:spcPts val="0"/>
              </a:spcAft>
              <a:defRPr/>
            </a:pPr>
            <a:endParaRPr lang="en-US" sz="1700" dirty="0" smtClean="0">
              <a:latin typeface="Calibri" pitchFamily="34" charset="0"/>
              <a:cs typeface="Calibri" pitchFamily="34" charset="0"/>
            </a:endParaRPr>
          </a:p>
          <a:p>
            <a:pPr eaLnBrk="1" hangingPunct="1">
              <a:spcBef>
                <a:spcPts val="0"/>
              </a:spcBef>
              <a:spcAft>
                <a:spcPts val="0"/>
              </a:spcAft>
              <a:defRPr/>
            </a:pPr>
            <a:r>
              <a:rPr lang="en-US" sz="1700" dirty="0" smtClean="0">
                <a:latin typeface="Calibri" pitchFamily="34" charset="0"/>
                <a:cs typeface="Calibri" pitchFamily="34" charset="0"/>
              </a:rPr>
              <a:t>Reducing risk factors and underlying SDH</a:t>
            </a:r>
          </a:p>
          <a:p>
            <a:pPr eaLnBrk="1" hangingPunct="1">
              <a:spcBef>
                <a:spcPts val="0"/>
              </a:spcBef>
              <a:spcAft>
                <a:spcPts val="0"/>
              </a:spcAft>
              <a:defRPr/>
            </a:pPr>
            <a:endParaRPr lang="en-US" sz="1700" dirty="0" smtClean="0">
              <a:latin typeface="Calibri" pitchFamily="34" charset="0"/>
              <a:cs typeface="Calibri" pitchFamily="34" charset="0"/>
            </a:endParaRPr>
          </a:p>
          <a:p>
            <a:pPr eaLnBrk="1" hangingPunct="1">
              <a:spcBef>
                <a:spcPts val="0"/>
              </a:spcBef>
              <a:spcAft>
                <a:spcPts val="0"/>
              </a:spcAft>
              <a:defRPr/>
            </a:pPr>
            <a:r>
              <a:rPr lang="en-US" sz="1700" dirty="0" smtClean="0">
                <a:latin typeface="Calibri" pitchFamily="34" charset="0"/>
                <a:cs typeface="Calibri" pitchFamily="34" charset="0"/>
              </a:rPr>
              <a:t>Strengthening and orientating health systems</a:t>
            </a:r>
          </a:p>
          <a:p>
            <a:pPr eaLnBrk="1" hangingPunct="1">
              <a:spcBef>
                <a:spcPts val="0"/>
              </a:spcBef>
              <a:spcAft>
                <a:spcPts val="0"/>
              </a:spcAft>
              <a:defRPr/>
            </a:pPr>
            <a:endParaRPr lang="en-US" sz="1700" dirty="0" smtClean="0">
              <a:latin typeface="Calibri" pitchFamily="34" charset="0"/>
              <a:cs typeface="Calibri" pitchFamily="34" charset="0"/>
            </a:endParaRPr>
          </a:p>
          <a:p>
            <a:pPr eaLnBrk="1" hangingPunct="1">
              <a:spcBef>
                <a:spcPts val="0"/>
              </a:spcBef>
              <a:spcAft>
                <a:spcPts val="0"/>
              </a:spcAft>
              <a:defRPr/>
            </a:pPr>
            <a:r>
              <a:rPr lang="en-US" sz="1700" dirty="0" smtClean="0">
                <a:latin typeface="Calibri" pitchFamily="34" charset="0"/>
                <a:cs typeface="Calibri" pitchFamily="34" charset="0"/>
              </a:rPr>
              <a:t>Integrating HIV/AIDS and NCD </a:t>
            </a:r>
            <a:r>
              <a:rPr lang="en-US" sz="1700" dirty="0" err="1" smtClean="0">
                <a:latin typeface="Calibri" pitchFamily="34" charset="0"/>
                <a:cs typeface="Calibri" pitchFamily="34" charset="0"/>
              </a:rPr>
              <a:t>programmes</a:t>
            </a:r>
            <a:endParaRPr lang="en-US" sz="1700" dirty="0" smtClean="0">
              <a:latin typeface="Calibri" pitchFamily="34" charset="0"/>
              <a:cs typeface="Calibri" pitchFamily="34" charset="0"/>
            </a:endParaRPr>
          </a:p>
          <a:p>
            <a:pPr eaLnBrk="1" hangingPunct="1">
              <a:spcBef>
                <a:spcPts val="0"/>
              </a:spcBef>
              <a:spcAft>
                <a:spcPts val="0"/>
              </a:spcAft>
              <a:defRPr/>
            </a:pPr>
            <a:endParaRPr lang="en-US" sz="1700" dirty="0" smtClean="0">
              <a:latin typeface="Calibri" pitchFamily="34" charset="0"/>
              <a:cs typeface="Calibri" pitchFamily="34" charset="0"/>
            </a:endParaRPr>
          </a:p>
          <a:p>
            <a:pPr eaLnBrk="1" hangingPunct="1">
              <a:spcBef>
                <a:spcPts val="0"/>
              </a:spcBef>
              <a:spcAft>
                <a:spcPts val="0"/>
              </a:spcAft>
              <a:defRPr/>
            </a:pPr>
            <a:r>
              <a:rPr lang="en-US" sz="1700" dirty="0" smtClean="0">
                <a:latin typeface="Calibri" pitchFamily="34" charset="0"/>
                <a:cs typeface="Calibri" pitchFamily="34" charset="0"/>
              </a:rPr>
              <a:t>Including NCDs into SRH and CDC </a:t>
            </a:r>
            <a:r>
              <a:rPr lang="en-US" sz="1700" dirty="0" err="1" smtClean="0">
                <a:latin typeface="Calibri" pitchFamily="34" charset="0"/>
                <a:cs typeface="Calibri" pitchFamily="34" charset="0"/>
              </a:rPr>
              <a:t>programmes</a:t>
            </a:r>
            <a:endParaRPr lang="en-US" sz="1700" dirty="0">
              <a:latin typeface="Calibri" pitchFamily="34" charset="0"/>
              <a:cs typeface="Calibri" pitchFamily="34" charset="0"/>
            </a:endParaRPr>
          </a:p>
          <a:p>
            <a:pPr eaLnBrk="1" hangingPunct="1">
              <a:spcBef>
                <a:spcPts val="0"/>
              </a:spcBef>
              <a:spcAft>
                <a:spcPts val="0"/>
              </a:spcAft>
              <a:defRPr/>
            </a:pPr>
            <a:endParaRPr lang="en-US" sz="1700" dirty="0" smtClean="0">
              <a:latin typeface="Calibri" pitchFamily="34" charset="0"/>
              <a:cs typeface="Calibri" pitchFamily="34" charset="0"/>
            </a:endParaRPr>
          </a:p>
          <a:p>
            <a:pPr eaLnBrk="1" hangingPunct="1">
              <a:spcBef>
                <a:spcPts val="0"/>
              </a:spcBef>
              <a:spcAft>
                <a:spcPts val="0"/>
              </a:spcAft>
              <a:defRPr/>
            </a:pPr>
            <a:r>
              <a:rPr lang="en-US" sz="1700" dirty="0" smtClean="0">
                <a:latin typeface="Calibri" pitchFamily="34" charset="0"/>
                <a:cs typeface="Calibri" pitchFamily="34" charset="0"/>
              </a:rPr>
              <a:t>Consider GAP </a:t>
            </a:r>
            <a:r>
              <a:rPr lang="en-US" sz="1700" dirty="0" err="1" smtClean="0">
                <a:latin typeface="Calibri" pitchFamily="34" charset="0"/>
                <a:cs typeface="Calibri" pitchFamily="34" charset="0"/>
              </a:rPr>
              <a:t>Appx</a:t>
            </a:r>
            <a:r>
              <a:rPr lang="en-US" sz="1700" dirty="0" smtClean="0">
                <a:latin typeface="Calibri" pitchFamily="34" charset="0"/>
                <a:cs typeface="Calibri" pitchFamily="34" charset="0"/>
              </a:rPr>
              <a:t> 1 to ensure a comprehensive approach to NCDs</a:t>
            </a:r>
          </a:p>
          <a:p>
            <a:pPr eaLnBrk="1" hangingPunct="1">
              <a:spcBef>
                <a:spcPts val="0"/>
              </a:spcBef>
              <a:spcAft>
                <a:spcPts val="0"/>
              </a:spcAft>
              <a:defRPr/>
            </a:pPr>
            <a:endParaRPr lang="en-US" sz="1700" dirty="0" smtClean="0">
              <a:latin typeface="Calibri" pitchFamily="34" charset="0"/>
              <a:cs typeface="Calibri" pitchFamily="34" charset="0"/>
            </a:endParaRPr>
          </a:p>
          <a:p>
            <a:pPr eaLnBrk="1" hangingPunct="1">
              <a:spcBef>
                <a:spcPts val="0"/>
              </a:spcBef>
              <a:spcAft>
                <a:spcPts val="0"/>
              </a:spcAft>
              <a:defRPr/>
            </a:pPr>
            <a:r>
              <a:rPr lang="en-US" sz="1700" dirty="0" smtClean="0">
                <a:latin typeface="Calibri" pitchFamily="34" charset="0"/>
                <a:cs typeface="Calibri" pitchFamily="34" charset="0"/>
              </a:rPr>
              <a:t>Monitor NCD trends and progress </a:t>
            </a:r>
          </a:p>
          <a:p>
            <a:pPr eaLnBrk="1" hangingPunct="1">
              <a:spcBef>
                <a:spcPts val="0"/>
              </a:spcBef>
              <a:spcAft>
                <a:spcPts val="0"/>
              </a:spcAft>
              <a:defRPr/>
            </a:pPr>
            <a:endParaRPr lang="en-US" sz="1700" dirty="0" smtClean="0">
              <a:latin typeface="Calibri" pitchFamily="34" charset="0"/>
              <a:cs typeface="Calibri" pitchFamily="34" charset="0"/>
            </a:endParaRPr>
          </a:p>
          <a:p>
            <a:pPr eaLnBrk="1" hangingPunct="1">
              <a:spcBef>
                <a:spcPts val="0"/>
              </a:spcBef>
              <a:spcAft>
                <a:spcPts val="0"/>
              </a:spcAft>
              <a:defRPr/>
            </a:pPr>
            <a:r>
              <a:rPr lang="en-US" sz="1700" dirty="0" smtClean="0">
                <a:latin typeface="Calibri" pitchFamily="34" charset="0"/>
                <a:cs typeface="Calibri" pitchFamily="34" charset="0"/>
              </a:rPr>
              <a:t>Strengthen international cooperation </a:t>
            </a:r>
            <a:r>
              <a:rPr lang="en-US" sz="1700" dirty="0" err="1" smtClean="0">
                <a:latin typeface="Calibri" pitchFamily="34" charset="0"/>
                <a:cs typeface="Calibri" pitchFamily="34" charset="0"/>
              </a:rPr>
              <a:t>wrt</a:t>
            </a:r>
            <a:r>
              <a:rPr lang="en-US" sz="1700" dirty="0" smtClean="0">
                <a:latin typeface="Calibri" pitchFamily="34" charset="0"/>
                <a:cs typeface="Calibri" pitchFamily="34" charset="0"/>
              </a:rPr>
              <a:t> plans and best practice in health promotion, legislation, regulation, health systems</a:t>
            </a:r>
          </a:p>
          <a:p>
            <a:pPr eaLnBrk="1" hangingPunct="1">
              <a:spcBef>
                <a:spcPts val="0"/>
              </a:spcBef>
              <a:spcAft>
                <a:spcPts val="0"/>
              </a:spcAft>
              <a:defRPr/>
            </a:pPr>
            <a:endParaRPr lang="en-US" sz="1700" dirty="0" smtClean="0">
              <a:latin typeface="Calibri" pitchFamily="34" charset="0"/>
              <a:cs typeface="Calibri" pitchFamily="34" charset="0"/>
            </a:endParaRPr>
          </a:p>
          <a:p>
            <a:pPr eaLnBrk="1" hangingPunct="1">
              <a:spcBef>
                <a:spcPts val="0"/>
              </a:spcBef>
              <a:spcAft>
                <a:spcPts val="0"/>
              </a:spcAft>
              <a:defRPr/>
            </a:pPr>
            <a:r>
              <a:rPr lang="en-US" sz="1700" dirty="0" smtClean="0">
                <a:latin typeface="Calibri" pitchFamily="34" charset="0"/>
                <a:cs typeface="Calibri" pitchFamily="34" charset="0"/>
              </a:rPr>
              <a:t>Strengthen N-S, S-S and triangular cooperation</a:t>
            </a:r>
          </a:p>
          <a:p>
            <a:pPr eaLnBrk="1" hangingPunct="1">
              <a:spcBef>
                <a:spcPts val="0"/>
              </a:spcBef>
              <a:spcAft>
                <a:spcPts val="0"/>
              </a:spcAft>
              <a:defRPr/>
            </a:pPr>
            <a:endParaRPr lang="en-US" sz="1700" dirty="0" smtClean="0">
              <a:latin typeface="Calibri" pitchFamily="34" charset="0"/>
              <a:cs typeface="Calibri" pitchFamily="34" charset="0"/>
            </a:endParaRPr>
          </a:p>
          <a:p>
            <a:pPr eaLnBrk="1" hangingPunct="1">
              <a:spcBef>
                <a:spcPts val="0"/>
              </a:spcBef>
              <a:spcAft>
                <a:spcPts val="0"/>
              </a:spcAft>
              <a:defRPr/>
            </a:pPr>
            <a:r>
              <a:rPr lang="en-US" sz="1700" dirty="0" smtClean="0">
                <a:latin typeface="Calibri" pitchFamily="34" charset="0"/>
                <a:cs typeface="Calibri" pitchFamily="34" charset="0"/>
              </a:rPr>
              <a:t>Continue to explore adequate, predictable and sustained resources through domestic, bilateral, regional and multilateral channels, including traditional and voluntary financing mechanisms. </a:t>
            </a:r>
          </a:p>
          <a:p>
            <a:pPr eaLnBrk="1" hangingPunct="1">
              <a:spcBef>
                <a:spcPts val="0"/>
              </a:spcBef>
              <a:spcAft>
                <a:spcPts val="0"/>
              </a:spcAft>
              <a:defRPr/>
            </a:pPr>
            <a:endParaRPr lang="en-US" sz="1700" dirty="0" smtClean="0">
              <a:latin typeface="Calibri" pitchFamily="34" charset="0"/>
              <a:cs typeface="Calibri" pitchFamily="34" charset="0"/>
            </a:endParaRPr>
          </a:p>
        </p:txBody>
      </p:sp>
    </p:spTree>
    <p:extLst>
      <p:ext uri="{BB962C8B-B14F-4D97-AF65-F5344CB8AC3E}">
        <p14:creationId xmlns:p14="http://schemas.microsoft.com/office/powerpoint/2010/main" val="27842331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Line 5"/>
          <p:cNvSpPr>
            <a:spLocks noChangeShapeType="1"/>
          </p:cNvSpPr>
          <p:nvPr/>
        </p:nvSpPr>
        <p:spPr bwMode="auto">
          <a:xfrm>
            <a:off x="886114" y="3831205"/>
            <a:ext cx="1957693" cy="17909"/>
          </a:xfrm>
          <a:prstGeom prst="line">
            <a:avLst/>
          </a:prstGeom>
          <a:noFill/>
          <a:ln w="127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47" tIns="40074" rIns="80147" bIns="40074"/>
          <a:lstStyle/>
          <a:p>
            <a:endParaRPr lang="en-GB" dirty="0"/>
          </a:p>
        </p:txBody>
      </p:sp>
      <p:sp>
        <p:nvSpPr>
          <p:cNvPr id="66" name="Line 5"/>
          <p:cNvSpPr>
            <a:spLocks noChangeShapeType="1"/>
          </p:cNvSpPr>
          <p:nvPr/>
        </p:nvSpPr>
        <p:spPr bwMode="auto">
          <a:xfrm>
            <a:off x="899592" y="4507824"/>
            <a:ext cx="6755095" cy="0"/>
          </a:xfrm>
          <a:prstGeom prst="line">
            <a:avLst/>
          </a:prstGeom>
          <a:noFill/>
          <a:ln w="12700">
            <a:solidFill>
              <a:srgbClr val="C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47" tIns="40074" rIns="80147" bIns="40074"/>
          <a:lstStyle/>
          <a:p>
            <a:endParaRPr lang="en-GB" dirty="0"/>
          </a:p>
        </p:txBody>
      </p:sp>
      <p:sp>
        <p:nvSpPr>
          <p:cNvPr id="55" name="Line 5"/>
          <p:cNvSpPr>
            <a:spLocks noChangeShapeType="1"/>
          </p:cNvSpPr>
          <p:nvPr/>
        </p:nvSpPr>
        <p:spPr bwMode="auto">
          <a:xfrm>
            <a:off x="755575" y="5517232"/>
            <a:ext cx="3142615" cy="0"/>
          </a:xfrm>
          <a:prstGeom prst="line">
            <a:avLst/>
          </a:prstGeom>
          <a:noFill/>
          <a:ln w="127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47" tIns="40074" rIns="80147" bIns="40074"/>
          <a:lstStyle/>
          <a:p>
            <a:endParaRPr lang="en-GB" dirty="0"/>
          </a:p>
        </p:txBody>
      </p:sp>
      <p:sp>
        <p:nvSpPr>
          <p:cNvPr id="2" name="Rectangle 1"/>
          <p:cNvSpPr/>
          <p:nvPr/>
        </p:nvSpPr>
        <p:spPr bwMode="auto">
          <a:xfrm>
            <a:off x="0" y="5819744"/>
            <a:ext cx="9144000" cy="1065640"/>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cs typeface="Arial" charset="0"/>
            </a:endParaRPr>
          </a:p>
        </p:txBody>
      </p:sp>
      <p:sp>
        <p:nvSpPr>
          <p:cNvPr id="69" name="Line 3"/>
          <p:cNvSpPr>
            <a:spLocks noChangeShapeType="1"/>
          </p:cNvSpPr>
          <p:nvPr/>
        </p:nvSpPr>
        <p:spPr bwMode="auto">
          <a:xfrm>
            <a:off x="776302" y="2852936"/>
            <a:ext cx="4458720" cy="1297"/>
          </a:xfrm>
          <a:prstGeom prst="line">
            <a:avLst/>
          </a:prstGeom>
          <a:noFill/>
          <a:ln w="12700">
            <a:solidFill>
              <a:srgbClr val="04589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47" tIns="40074" rIns="80147" bIns="40074"/>
          <a:lstStyle/>
          <a:p>
            <a:endParaRPr lang="en-GB" dirty="0"/>
          </a:p>
        </p:txBody>
      </p:sp>
      <p:sp>
        <p:nvSpPr>
          <p:cNvPr id="70" name="Line 4"/>
          <p:cNvSpPr>
            <a:spLocks noChangeShapeType="1"/>
          </p:cNvSpPr>
          <p:nvPr/>
        </p:nvSpPr>
        <p:spPr bwMode="auto">
          <a:xfrm>
            <a:off x="819501" y="3355694"/>
            <a:ext cx="5073987" cy="1298"/>
          </a:xfrm>
          <a:prstGeom prst="line">
            <a:avLst/>
          </a:prstGeom>
          <a:noFill/>
          <a:ln w="12700">
            <a:solidFill>
              <a:srgbClr val="04589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47" tIns="40074" rIns="80147" bIns="40074"/>
          <a:lstStyle/>
          <a:p>
            <a:endParaRPr lang="en-GB" dirty="0"/>
          </a:p>
        </p:txBody>
      </p:sp>
      <p:sp>
        <p:nvSpPr>
          <p:cNvPr id="71" name="Line 5"/>
          <p:cNvSpPr>
            <a:spLocks noChangeShapeType="1"/>
          </p:cNvSpPr>
          <p:nvPr/>
        </p:nvSpPr>
        <p:spPr bwMode="auto">
          <a:xfrm>
            <a:off x="733714" y="3903213"/>
            <a:ext cx="3262222" cy="29843"/>
          </a:xfrm>
          <a:prstGeom prst="line">
            <a:avLst/>
          </a:prstGeom>
          <a:noFill/>
          <a:ln w="127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47" tIns="40074" rIns="80147" bIns="40074"/>
          <a:lstStyle/>
          <a:p>
            <a:endParaRPr lang="en-GB" dirty="0"/>
          </a:p>
        </p:txBody>
      </p:sp>
      <p:sp>
        <p:nvSpPr>
          <p:cNvPr id="72" name="Line 6"/>
          <p:cNvSpPr>
            <a:spLocks noChangeShapeType="1"/>
          </p:cNvSpPr>
          <p:nvPr/>
        </p:nvSpPr>
        <p:spPr bwMode="auto">
          <a:xfrm>
            <a:off x="678122" y="2276872"/>
            <a:ext cx="3815963" cy="1298"/>
          </a:xfrm>
          <a:prstGeom prst="line">
            <a:avLst/>
          </a:prstGeom>
          <a:noFill/>
          <a:ln w="12700">
            <a:solidFill>
              <a:srgbClr val="04589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47" tIns="40074" rIns="80147" bIns="40074"/>
          <a:lstStyle/>
          <a:p>
            <a:endParaRPr lang="en-GB" dirty="0"/>
          </a:p>
        </p:txBody>
      </p:sp>
      <p:sp>
        <p:nvSpPr>
          <p:cNvPr id="73" name="Line 7"/>
          <p:cNvSpPr>
            <a:spLocks noChangeShapeType="1"/>
          </p:cNvSpPr>
          <p:nvPr/>
        </p:nvSpPr>
        <p:spPr bwMode="auto">
          <a:xfrm>
            <a:off x="685976" y="1700808"/>
            <a:ext cx="2440121" cy="1297"/>
          </a:xfrm>
          <a:prstGeom prst="line">
            <a:avLst/>
          </a:prstGeom>
          <a:noFill/>
          <a:ln w="12700">
            <a:solidFill>
              <a:srgbClr val="04589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47" tIns="40074" rIns="80147" bIns="40074"/>
          <a:lstStyle/>
          <a:p>
            <a:endParaRPr lang="en-GB" dirty="0"/>
          </a:p>
        </p:txBody>
      </p:sp>
      <p:sp>
        <p:nvSpPr>
          <p:cNvPr id="74" name="Line 8"/>
          <p:cNvSpPr>
            <a:spLocks noChangeShapeType="1"/>
          </p:cNvSpPr>
          <p:nvPr/>
        </p:nvSpPr>
        <p:spPr bwMode="auto">
          <a:xfrm>
            <a:off x="680739" y="1176156"/>
            <a:ext cx="1015845" cy="1297"/>
          </a:xfrm>
          <a:prstGeom prst="line">
            <a:avLst/>
          </a:prstGeom>
          <a:noFill/>
          <a:ln w="12700">
            <a:solidFill>
              <a:srgbClr val="04589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47" tIns="40074" rIns="80147" bIns="40074"/>
          <a:lstStyle/>
          <a:p>
            <a:endParaRPr lang="en-GB" dirty="0"/>
          </a:p>
        </p:txBody>
      </p:sp>
      <p:sp>
        <p:nvSpPr>
          <p:cNvPr id="75" name="Line 9"/>
          <p:cNvSpPr>
            <a:spLocks noChangeShapeType="1"/>
          </p:cNvSpPr>
          <p:nvPr/>
        </p:nvSpPr>
        <p:spPr bwMode="auto">
          <a:xfrm>
            <a:off x="650632" y="651883"/>
            <a:ext cx="1972780" cy="1298"/>
          </a:xfrm>
          <a:prstGeom prst="line">
            <a:avLst/>
          </a:prstGeom>
          <a:noFill/>
          <a:ln w="12700">
            <a:solidFill>
              <a:srgbClr val="04589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47" tIns="40074" rIns="80147" bIns="40074"/>
          <a:lstStyle/>
          <a:p>
            <a:endParaRPr lang="en-GB" dirty="0"/>
          </a:p>
        </p:txBody>
      </p:sp>
      <p:sp>
        <p:nvSpPr>
          <p:cNvPr id="76" name="Line 10"/>
          <p:cNvSpPr>
            <a:spLocks noChangeShapeType="1"/>
          </p:cNvSpPr>
          <p:nvPr/>
        </p:nvSpPr>
        <p:spPr bwMode="auto">
          <a:xfrm>
            <a:off x="683568" y="690135"/>
            <a:ext cx="0" cy="5921950"/>
          </a:xfrm>
          <a:prstGeom prst="line">
            <a:avLst/>
          </a:prstGeom>
          <a:noFill/>
          <a:ln w="12700">
            <a:solidFill>
              <a:srgbClr val="04589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47" tIns="40074" rIns="80147" bIns="40074"/>
          <a:lstStyle/>
          <a:p>
            <a:endParaRPr lang="en-GB" dirty="0"/>
          </a:p>
        </p:txBody>
      </p:sp>
      <p:pic>
        <p:nvPicPr>
          <p:cNvPr id="77" name="Picture 11" descr="ncdap"/>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531912" y="1484784"/>
            <a:ext cx="955627" cy="1250885"/>
          </a:xfrm>
          <a:prstGeom prst="rect">
            <a:avLst/>
          </a:prstGeom>
          <a:noFill/>
          <a:ln w="12700">
            <a:solidFill>
              <a:srgbClr val="0066CC"/>
            </a:solidFill>
            <a:miter lim="800000"/>
            <a:headEnd/>
            <a:tailEnd/>
          </a:ln>
          <a:effectLst>
            <a:outerShdw dist="107763" dir="2700000" algn="ctr" rotWithShape="0">
              <a:srgbClr val="808080">
                <a:alpha val="50000"/>
              </a:srgbClr>
            </a:outerShdw>
          </a:effectLst>
          <a:extLst>
            <a:ext uri="{909E8E84-426E-40DD-AFC4-6F175D3DCCD1}">
              <a14:hiddenFill xmlns:a14="http://schemas.microsoft.com/office/drawing/2010/main">
                <a:solidFill>
                  <a:srgbClr val="FFFFFF"/>
                </a:solidFill>
              </a14:hiddenFill>
            </a:ext>
          </a:extLst>
        </p:spPr>
      </p:pic>
      <p:sp>
        <p:nvSpPr>
          <p:cNvPr id="78" name="Oval 12"/>
          <p:cNvSpPr>
            <a:spLocks noChangeArrowheads="1"/>
          </p:cNvSpPr>
          <p:nvPr/>
        </p:nvSpPr>
        <p:spPr bwMode="auto">
          <a:xfrm>
            <a:off x="387505" y="404664"/>
            <a:ext cx="544577" cy="508659"/>
          </a:xfrm>
          <a:prstGeom prst="ellipse">
            <a:avLst/>
          </a:prstGeom>
          <a:solidFill>
            <a:srgbClr val="045898"/>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60" tIns="45680" rIns="91360" bIns="45680" anchor="ctr"/>
          <a:lstStyle/>
          <a:p>
            <a:pPr algn="ctr" defTabSz="914179"/>
            <a:r>
              <a:rPr lang="en-GB" sz="1600" dirty="0">
                <a:solidFill>
                  <a:schemeClr val="bg1"/>
                </a:solidFill>
              </a:rPr>
              <a:t>2000</a:t>
            </a:r>
            <a:endParaRPr lang="en-US" sz="1600" dirty="0">
              <a:solidFill>
                <a:schemeClr val="bg1"/>
              </a:solidFill>
            </a:endParaRPr>
          </a:p>
        </p:txBody>
      </p:sp>
      <p:sp>
        <p:nvSpPr>
          <p:cNvPr id="79" name="Oval 13"/>
          <p:cNvSpPr>
            <a:spLocks noChangeArrowheads="1"/>
          </p:cNvSpPr>
          <p:nvPr/>
        </p:nvSpPr>
        <p:spPr bwMode="auto">
          <a:xfrm>
            <a:off x="387505" y="945087"/>
            <a:ext cx="544577" cy="509956"/>
          </a:xfrm>
          <a:prstGeom prst="ellipse">
            <a:avLst/>
          </a:prstGeom>
          <a:solidFill>
            <a:srgbClr val="045898"/>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60" tIns="45680" rIns="91360" bIns="45680" anchor="ctr"/>
          <a:lstStyle/>
          <a:p>
            <a:pPr algn="ctr" defTabSz="914179"/>
            <a:r>
              <a:rPr lang="en-GB" sz="1600" dirty="0">
                <a:solidFill>
                  <a:schemeClr val="bg1"/>
                </a:solidFill>
              </a:rPr>
              <a:t>2003</a:t>
            </a:r>
            <a:endParaRPr lang="en-US" sz="1600" dirty="0">
              <a:solidFill>
                <a:schemeClr val="bg1"/>
              </a:solidFill>
            </a:endParaRPr>
          </a:p>
        </p:txBody>
      </p:sp>
      <p:sp>
        <p:nvSpPr>
          <p:cNvPr id="80" name="Oval 14"/>
          <p:cNvSpPr>
            <a:spLocks noChangeArrowheads="1"/>
          </p:cNvSpPr>
          <p:nvPr/>
        </p:nvSpPr>
        <p:spPr bwMode="auto">
          <a:xfrm>
            <a:off x="387505" y="1486807"/>
            <a:ext cx="544577" cy="508659"/>
          </a:xfrm>
          <a:prstGeom prst="ellipse">
            <a:avLst/>
          </a:prstGeom>
          <a:solidFill>
            <a:srgbClr val="045898"/>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60" tIns="45680" rIns="91360" bIns="45680" anchor="ctr"/>
          <a:lstStyle/>
          <a:p>
            <a:pPr algn="ctr" defTabSz="914179"/>
            <a:r>
              <a:rPr lang="en-GB" sz="1600" dirty="0">
                <a:solidFill>
                  <a:schemeClr val="bg1"/>
                </a:solidFill>
              </a:rPr>
              <a:t>2004</a:t>
            </a:r>
            <a:endParaRPr lang="en-US" sz="1600" dirty="0">
              <a:solidFill>
                <a:schemeClr val="bg1"/>
              </a:solidFill>
            </a:endParaRPr>
          </a:p>
        </p:txBody>
      </p:sp>
      <p:sp>
        <p:nvSpPr>
          <p:cNvPr id="81" name="Oval 15"/>
          <p:cNvSpPr>
            <a:spLocks noChangeArrowheads="1"/>
          </p:cNvSpPr>
          <p:nvPr/>
        </p:nvSpPr>
        <p:spPr bwMode="auto">
          <a:xfrm>
            <a:off x="387505" y="2027230"/>
            <a:ext cx="544577" cy="508659"/>
          </a:xfrm>
          <a:prstGeom prst="ellipse">
            <a:avLst/>
          </a:prstGeom>
          <a:solidFill>
            <a:srgbClr val="045898"/>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60" tIns="45680" rIns="91360" bIns="45680" anchor="ctr"/>
          <a:lstStyle/>
          <a:p>
            <a:pPr algn="ctr" defTabSz="914179"/>
            <a:r>
              <a:rPr lang="en-GB" sz="1600" dirty="0">
                <a:solidFill>
                  <a:schemeClr val="bg1"/>
                </a:solidFill>
              </a:rPr>
              <a:t>2008</a:t>
            </a:r>
            <a:endParaRPr lang="en-US" sz="1600" dirty="0">
              <a:solidFill>
                <a:schemeClr val="bg1"/>
              </a:solidFill>
            </a:endParaRPr>
          </a:p>
        </p:txBody>
      </p:sp>
      <p:sp>
        <p:nvSpPr>
          <p:cNvPr id="82" name="Rectangle 16"/>
          <p:cNvSpPr>
            <a:spLocks noChangeArrowheads="1"/>
          </p:cNvSpPr>
          <p:nvPr/>
        </p:nvSpPr>
        <p:spPr bwMode="auto">
          <a:xfrm>
            <a:off x="1194462" y="492367"/>
            <a:ext cx="5290076" cy="273793"/>
          </a:xfrm>
          <a:prstGeom prst="rect">
            <a:avLst/>
          </a:prstGeom>
          <a:solidFill>
            <a:srgbClr val="04589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60" tIns="45680" rIns="91360" bIns="45680" anchor="ctr"/>
          <a:lstStyle/>
          <a:p>
            <a:pPr algn="ctr" defTabSz="914179"/>
            <a:r>
              <a:rPr lang="en-GB" sz="1200" dirty="0">
                <a:solidFill>
                  <a:schemeClr val="bg1"/>
                </a:solidFill>
                <a:latin typeface="Calibri" panose="020F0502020204030204" pitchFamily="34" charset="0"/>
                <a:cs typeface="Calibri" panose="020F0502020204030204" pitchFamily="34" charset="0"/>
              </a:rPr>
              <a:t>Global Strategy for the Prevention and Control of </a:t>
            </a:r>
            <a:r>
              <a:rPr lang="en-GB" sz="1200" dirty="0" smtClean="0">
                <a:solidFill>
                  <a:schemeClr val="bg1"/>
                </a:solidFill>
                <a:latin typeface="Calibri" panose="020F0502020204030204" pitchFamily="34" charset="0"/>
                <a:cs typeface="Calibri" panose="020F0502020204030204" pitchFamily="34" charset="0"/>
              </a:rPr>
              <a:t>NCDs</a:t>
            </a:r>
            <a:endParaRPr lang="en-US" sz="1200" dirty="0">
              <a:solidFill>
                <a:schemeClr val="bg1"/>
              </a:solidFill>
              <a:latin typeface="Calibri" panose="020F0502020204030204" pitchFamily="34" charset="0"/>
              <a:cs typeface="Calibri" panose="020F0502020204030204" pitchFamily="34" charset="0"/>
            </a:endParaRPr>
          </a:p>
        </p:txBody>
      </p:sp>
      <p:sp>
        <p:nvSpPr>
          <p:cNvPr id="83" name="Text Box 17"/>
          <p:cNvSpPr txBox="1">
            <a:spLocks noChangeArrowheads="1"/>
          </p:cNvSpPr>
          <p:nvPr/>
        </p:nvSpPr>
        <p:spPr bwMode="auto">
          <a:xfrm>
            <a:off x="3355187" y="980728"/>
            <a:ext cx="2781790" cy="412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60" tIns="45680" rIns="91360" bIns="45680">
            <a:spAutoFit/>
          </a:bodyPr>
          <a:lstStyle>
            <a:lvl1pPr defTabSz="1042988" eaLnBrk="0" hangingPunct="0">
              <a:defRPr sz="1000" b="1">
                <a:solidFill>
                  <a:srgbClr val="000066"/>
                </a:solidFill>
                <a:latin typeface="Arial" charset="0"/>
                <a:cs typeface="Arial" charset="0"/>
              </a:defRPr>
            </a:lvl1pPr>
            <a:lvl2pPr marL="742950" indent="-285750" defTabSz="1042988" eaLnBrk="0" hangingPunct="0">
              <a:defRPr sz="1000" b="1">
                <a:solidFill>
                  <a:srgbClr val="000066"/>
                </a:solidFill>
                <a:latin typeface="Arial" charset="0"/>
                <a:cs typeface="Arial" charset="0"/>
              </a:defRPr>
            </a:lvl2pPr>
            <a:lvl3pPr marL="1143000" indent="-228600" defTabSz="1042988" eaLnBrk="0" hangingPunct="0">
              <a:defRPr sz="1000" b="1">
                <a:solidFill>
                  <a:srgbClr val="000066"/>
                </a:solidFill>
                <a:latin typeface="Arial" charset="0"/>
                <a:cs typeface="Arial" charset="0"/>
              </a:defRPr>
            </a:lvl3pPr>
            <a:lvl4pPr marL="1600200" indent="-228600" defTabSz="1042988" eaLnBrk="0" hangingPunct="0">
              <a:defRPr sz="1000" b="1">
                <a:solidFill>
                  <a:srgbClr val="000066"/>
                </a:solidFill>
                <a:latin typeface="Arial" charset="0"/>
                <a:cs typeface="Arial" charset="0"/>
              </a:defRPr>
            </a:lvl4pPr>
            <a:lvl5pPr marL="2057400" indent="-228600" defTabSz="1042988" eaLnBrk="0" hangingPunct="0">
              <a:defRPr sz="1000" b="1">
                <a:solidFill>
                  <a:srgbClr val="000066"/>
                </a:solidFill>
                <a:latin typeface="Arial" charset="0"/>
                <a:cs typeface="Arial" charset="0"/>
              </a:defRPr>
            </a:lvl5pPr>
            <a:lvl6pPr marL="2514600" indent="-228600" algn="r" defTabSz="1042988" rtl="1" eaLnBrk="0" fontAlgn="base" hangingPunct="0">
              <a:spcBef>
                <a:spcPct val="0"/>
              </a:spcBef>
              <a:spcAft>
                <a:spcPct val="0"/>
              </a:spcAft>
              <a:defRPr sz="1000" b="1">
                <a:solidFill>
                  <a:srgbClr val="000066"/>
                </a:solidFill>
                <a:latin typeface="Arial" charset="0"/>
                <a:cs typeface="Arial" charset="0"/>
              </a:defRPr>
            </a:lvl6pPr>
            <a:lvl7pPr marL="2971800" indent="-228600" algn="r" defTabSz="1042988" rtl="1" eaLnBrk="0" fontAlgn="base" hangingPunct="0">
              <a:spcBef>
                <a:spcPct val="0"/>
              </a:spcBef>
              <a:spcAft>
                <a:spcPct val="0"/>
              </a:spcAft>
              <a:defRPr sz="1000" b="1">
                <a:solidFill>
                  <a:srgbClr val="000066"/>
                </a:solidFill>
                <a:latin typeface="Arial" charset="0"/>
                <a:cs typeface="Arial" charset="0"/>
              </a:defRPr>
            </a:lvl7pPr>
            <a:lvl8pPr marL="3429000" indent="-228600" algn="r" defTabSz="1042988" rtl="1" eaLnBrk="0" fontAlgn="base" hangingPunct="0">
              <a:spcBef>
                <a:spcPct val="0"/>
              </a:spcBef>
              <a:spcAft>
                <a:spcPct val="0"/>
              </a:spcAft>
              <a:defRPr sz="1000" b="1">
                <a:solidFill>
                  <a:srgbClr val="000066"/>
                </a:solidFill>
                <a:latin typeface="Arial" charset="0"/>
                <a:cs typeface="Arial" charset="0"/>
              </a:defRPr>
            </a:lvl8pPr>
            <a:lvl9pPr marL="3886200" indent="-228600" algn="r" defTabSz="1042988" rtl="1" eaLnBrk="0" fontAlgn="base" hangingPunct="0">
              <a:spcBef>
                <a:spcPct val="0"/>
              </a:spcBef>
              <a:spcAft>
                <a:spcPct val="0"/>
              </a:spcAft>
              <a:defRPr sz="1000" b="1">
                <a:solidFill>
                  <a:srgbClr val="000066"/>
                </a:solidFill>
                <a:latin typeface="Arial" charset="0"/>
                <a:cs typeface="Arial" charset="0"/>
              </a:defRPr>
            </a:lvl9pPr>
          </a:lstStyle>
          <a:p>
            <a:pPr algn="l" rtl="0" eaLnBrk="1" hangingPunct="1"/>
            <a:r>
              <a:rPr lang="en-GB" sz="1200" b="0" dirty="0">
                <a:solidFill>
                  <a:srgbClr val="045898"/>
                </a:solidFill>
                <a:latin typeface="Calibri" panose="020F0502020204030204" pitchFamily="34" charset="0"/>
                <a:cs typeface="Calibri" panose="020F0502020204030204" pitchFamily="34" charset="0"/>
              </a:rPr>
              <a:t>Global Strategy on Diet, </a:t>
            </a:r>
          </a:p>
          <a:p>
            <a:pPr algn="l" rtl="0" eaLnBrk="1" hangingPunct="1"/>
            <a:r>
              <a:rPr lang="en-GB" sz="1200" b="0" dirty="0">
                <a:solidFill>
                  <a:srgbClr val="045898"/>
                </a:solidFill>
                <a:latin typeface="Calibri" panose="020F0502020204030204" pitchFamily="34" charset="0"/>
                <a:cs typeface="Calibri" panose="020F0502020204030204" pitchFamily="34" charset="0"/>
              </a:rPr>
              <a:t>Physical Activity and Health</a:t>
            </a:r>
            <a:endParaRPr lang="en-US" sz="1200" b="0" dirty="0">
              <a:solidFill>
                <a:srgbClr val="045898"/>
              </a:solidFill>
              <a:latin typeface="Calibri" panose="020F0502020204030204" pitchFamily="34" charset="0"/>
              <a:cs typeface="Calibri" panose="020F0502020204030204" pitchFamily="34" charset="0"/>
            </a:endParaRPr>
          </a:p>
        </p:txBody>
      </p:sp>
      <p:sp>
        <p:nvSpPr>
          <p:cNvPr id="84" name="Text Box 18"/>
          <p:cNvSpPr txBox="1">
            <a:spLocks noChangeArrowheads="1"/>
          </p:cNvSpPr>
          <p:nvPr/>
        </p:nvSpPr>
        <p:spPr bwMode="auto">
          <a:xfrm>
            <a:off x="4533059" y="1484784"/>
            <a:ext cx="3135285" cy="415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60" tIns="45680" rIns="91360" bIns="45680">
            <a:spAutoFit/>
          </a:bodyPr>
          <a:lstStyle>
            <a:lvl1pPr defTabSz="1042988" eaLnBrk="0" hangingPunct="0">
              <a:defRPr sz="1000" b="1">
                <a:solidFill>
                  <a:srgbClr val="000066"/>
                </a:solidFill>
                <a:latin typeface="Arial" charset="0"/>
                <a:cs typeface="Arial" charset="0"/>
              </a:defRPr>
            </a:lvl1pPr>
            <a:lvl2pPr marL="742950" indent="-285750" defTabSz="1042988" eaLnBrk="0" hangingPunct="0">
              <a:defRPr sz="1000" b="1">
                <a:solidFill>
                  <a:srgbClr val="000066"/>
                </a:solidFill>
                <a:latin typeface="Arial" charset="0"/>
                <a:cs typeface="Arial" charset="0"/>
              </a:defRPr>
            </a:lvl2pPr>
            <a:lvl3pPr marL="1143000" indent="-228600" defTabSz="1042988" eaLnBrk="0" hangingPunct="0">
              <a:defRPr sz="1000" b="1">
                <a:solidFill>
                  <a:srgbClr val="000066"/>
                </a:solidFill>
                <a:latin typeface="Arial" charset="0"/>
                <a:cs typeface="Arial" charset="0"/>
              </a:defRPr>
            </a:lvl3pPr>
            <a:lvl4pPr marL="1600200" indent="-228600" defTabSz="1042988" eaLnBrk="0" hangingPunct="0">
              <a:defRPr sz="1000" b="1">
                <a:solidFill>
                  <a:srgbClr val="000066"/>
                </a:solidFill>
                <a:latin typeface="Arial" charset="0"/>
                <a:cs typeface="Arial" charset="0"/>
              </a:defRPr>
            </a:lvl4pPr>
            <a:lvl5pPr marL="2057400" indent="-228600" defTabSz="1042988" eaLnBrk="0" hangingPunct="0">
              <a:defRPr sz="1000" b="1">
                <a:solidFill>
                  <a:srgbClr val="000066"/>
                </a:solidFill>
                <a:latin typeface="Arial" charset="0"/>
                <a:cs typeface="Arial" charset="0"/>
              </a:defRPr>
            </a:lvl5pPr>
            <a:lvl6pPr marL="2514600" indent="-228600" algn="r" defTabSz="1042988" rtl="1" eaLnBrk="0" fontAlgn="base" hangingPunct="0">
              <a:spcBef>
                <a:spcPct val="0"/>
              </a:spcBef>
              <a:spcAft>
                <a:spcPct val="0"/>
              </a:spcAft>
              <a:defRPr sz="1000" b="1">
                <a:solidFill>
                  <a:srgbClr val="000066"/>
                </a:solidFill>
                <a:latin typeface="Arial" charset="0"/>
                <a:cs typeface="Arial" charset="0"/>
              </a:defRPr>
            </a:lvl6pPr>
            <a:lvl7pPr marL="2971800" indent="-228600" algn="r" defTabSz="1042988" rtl="1" eaLnBrk="0" fontAlgn="base" hangingPunct="0">
              <a:spcBef>
                <a:spcPct val="0"/>
              </a:spcBef>
              <a:spcAft>
                <a:spcPct val="0"/>
              </a:spcAft>
              <a:defRPr sz="1000" b="1">
                <a:solidFill>
                  <a:srgbClr val="000066"/>
                </a:solidFill>
                <a:latin typeface="Arial" charset="0"/>
                <a:cs typeface="Arial" charset="0"/>
              </a:defRPr>
            </a:lvl7pPr>
            <a:lvl8pPr marL="3429000" indent="-228600" algn="r" defTabSz="1042988" rtl="1" eaLnBrk="0" fontAlgn="base" hangingPunct="0">
              <a:spcBef>
                <a:spcPct val="0"/>
              </a:spcBef>
              <a:spcAft>
                <a:spcPct val="0"/>
              </a:spcAft>
              <a:defRPr sz="1000" b="1">
                <a:solidFill>
                  <a:srgbClr val="000066"/>
                </a:solidFill>
                <a:latin typeface="Arial" charset="0"/>
                <a:cs typeface="Arial" charset="0"/>
              </a:defRPr>
            </a:lvl8pPr>
            <a:lvl9pPr marL="3886200" indent="-228600" algn="r" defTabSz="1042988" rtl="1" eaLnBrk="0" fontAlgn="base" hangingPunct="0">
              <a:spcBef>
                <a:spcPct val="0"/>
              </a:spcBef>
              <a:spcAft>
                <a:spcPct val="0"/>
              </a:spcAft>
              <a:defRPr sz="1000" b="1">
                <a:solidFill>
                  <a:srgbClr val="000066"/>
                </a:solidFill>
                <a:latin typeface="Arial" charset="0"/>
                <a:cs typeface="Arial" charset="0"/>
              </a:defRPr>
            </a:lvl9pPr>
          </a:lstStyle>
          <a:p>
            <a:pPr algn="l" rtl="0" eaLnBrk="1" hangingPunct="1"/>
            <a:r>
              <a:rPr lang="en-GB" sz="1200" b="0" dirty="0" smtClean="0">
                <a:solidFill>
                  <a:srgbClr val="045898"/>
                </a:solidFill>
                <a:latin typeface="Calibri" panose="020F0502020204030204" pitchFamily="34" charset="0"/>
                <a:cs typeface="Calibri" panose="020F0502020204030204" pitchFamily="34" charset="0"/>
              </a:rPr>
              <a:t>2008-2013 Action </a:t>
            </a:r>
            <a:r>
              <a:rPr lang="en-GB" sz="1200" b="0" dirty="0">
                <a:solidFill>
                  <a:srgbClr val="045898"/>
                </a:solidFill>
                <a:latin typeface="Calibri" panose="020F0502020204030204" pitchFamily="34" charset="0"/>
                <a:cs typeface="Calibri" panose="020F0502020204030204" pitchFamily="34" charset="0"/>
              </a:rPr>
              <a:t>Plan on the Global Strategy for the </a:t>
            </a:r>
            <a:br>
              <a:rPr lang="en-GB" sz="1200" b="0" dirty="0">
                <a:solidFill>
                  <a:srgbClr val="045898"/>
                </a:solidFill>
                <a:latin typeface="Calibri" panose="020F0502020204030204" pitchFamily="34" charset="0"/>
                <a:cs typeface="Calibri" panose="020F0502020204030204" pitchFamily="34" charset="0"/>
              </a:rPr>
            </a:br>
            <a:r>
              <a:rPr lang="en-GB" sz="1200" b="0" dirty="0">
                <a:solidFill>
                  <a:srgbClr val="045898"/>
                </a:solidFill>
                <a:latin typeface="Calibri" panose="020F0502020204030204" pitchFamily="34" charset="0"/>
                <a:cs typeface="Calibri" panose="020F0502020204030204" pitchFamily="34" charset="0"/>
              </a:rPr>
              <a:t>Prevention and Control of NCDs</a:t>
            </a:r>
            <a:endParaRPr lang="en-US" sz="1200" b="0" dirty="0">
              <a:solidFill>
                <a:srgbClr val="045898"/>
              </a:solidFill>
              <a:latin typeface="Calibri" panose="020F0502020204030204" pitchFamily="34" charset="0"/>
              <a:cs typeface="Calibri" panose="020F0502020204030204" pitchFamily="34" charset="0"/>
            </a:endParaRPr>
          </a:p>
        </p:txBody>
      </p:sp>
      <p:sp>
        <p:nvSpPr>
          <p:cNvPr id="85" name="Oval 19"/>
          <p:cNvSpPr>
            <a:spLocks noChangeArrowheads="1"/>
          </p:cNvSpPr>
          <p:nvPr/>
        </p:nvSpPr>
        <p:spPr bwMode="auto">
          <a:xfrm>
            <a:off x="387505" y="3109373"/>
            <a:ext cx="544577" cy="508659"/>
          </a:xfrm>
          <a:prstGeom prst="ellipse">
            <a:avLst/>
          </a:prstGeom>
          <a:solidFill>
            <a:srgbClr val="045898"/>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60" tIns="45680" rIns="91360" bIns="45680" anchor="ctr"/>
          <a:lstStyle/>
          <a:p>
            <a:pPr algn="ctr" defTabSz="914179"/>
            <a:r>
              <a:rPr lang="en-GB" sz="1600" dirty="0">
                <a:solidFill>
                  <a:schemeClr val="bg1"/>
                </a:solidFill>
              </a:rPr>
              <a:t>2010</a:t>
            </a:r>
            <a:endParaRPr lang="en-US" sz="1600" dirty="0">
              <a:solidFill>
                <a:schemeClr val="bg1"/>
              </a:solidFill>
            </a:endParaRPr>
          </a:p>
        </p:txBody>
      </p:sp>
      <p:sp>
        <p:nvSpPr>
          <p:cNvPr id="86" name="Oval 20"/>
          <p:cNvSpPr>
            <a:spLocks noChangeArrowheads="1"/>
          </p:cNvSpPr>
          <p:nvPr/>
        </p:nvSpPr>
        <p:spPr bwMode="auto">
          <a:xfrm>
            <a:off x="387505" y="2567653"/>
            <a:ext cx="544577" cy="509956"/>
          </a:xfrm>
          <a:prstGeom prst="ellipse">
            <a:avLst/>
          </a:prstGeom>
          <a:solidFill>
            <a:srgbClr val="045898"/>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60" tIns="45680" rIns="91360" bIns="45680" anchor="ctr"/>
          <a:lstStyle/>
          <a:p>
            <a:pPr algn="ctr" defTabSz="914179"/>
            <a:r>
              <a:rPr lang="en-GB" sz="1600" dirty="0">
                <a:solidFill>
                  <a:schemeClr val="bg1"/>
                </a:solidFill>
              </a:rPr>
              <a:t>2009</a:t>
            </a:r>
            <a:endParaRPr lang="en-US" sz="1600" dirty="0">
              <a:solidFill>
                <a:schemeClr val="bg1"/>
              </a:solidFill>
            </a:endParaRPr>
          </a:p>
        </p:txBody>
      </p:sp>
      <p:sp>
        <p:nvSpPr>
          <p:cNvPr id="87" name="Oval 21"/>
          <p:cNvSpPr>
            <a:spLocks noChangeArrowheads="1"/>
          </p:cNvSpPr>
          <p:nvPr/>
        </p:nvSpPr>
        <p:spPr bwMode="auto">
          <a:xfrm>
            <a:off x="387505" y="3649796"/>
            <a:ext cx="544577" cy="508659"/>
          </a:xfrm>
          <a:prstGeom prst="ellipse">
            <a:avLst/>
          </a:prstGeom>
          <a:solidFill>
            <a:srgbClr val="008000"/>
          </a:solidFill>
          <a:ln>
            <a:noFill/>
          </a:ln>
          <a:effectLst/>
          <a:extLst/>
        </p:spPr>
        <p:txBody>
          <a:bodyPr wrap="none" lIns="91360" tIns="45680" rIns="91360" bIns="45680" anchor="ctr"/>
          <a:lstStyle/>
          <a:p>
            <a:pPr algn="ctr" defTabSz="914179"/>
            <a:r>
              <a:rPr lang="en-GB" sz="1600" dirty="0">
                <a:solidFill>
                  <a:schemeClr val="bg1"/>
                </a:solidFill>
              </a:rPr>
              <a:t>2011</a:t>
            </a:r>
            <a:endParaRPr lang="en-US" sz="1600" dirty="0">
              <a:solidFill>
                <a:schemeClr val="bg1"/>
              </a:solidFill>
            </a:endParaRPr>
          </a:p>
        </p:txBody>
      </p:sp>
      <p:pic>
        <p:nvPicPr>
          <p:cNvPr id="88" name="Picture 22" descr="alcohol"/>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642008" y="1988840"/>
            <a:ext cx="853519" cy="1206767"/>
          </a:xfrm>
          <a:prstGeom prst="rect">
            <a:avLst/>
          </a:prstGeom>
          <a:noFill/>
          <a:ln>
            <a:noFill/>
          </a:ln>
          <a:effectLst>
            <a:outerShdw dist="107763" dir="27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 name="Picture 23" descr="gs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623817" y="2708920"/>
            <a:ext cx="860721" cy="1085439"/>
          </a:xfrm>
          <a:prstGeom prst="rect">
            <a:avLst/>
          </a:prstGeom>
          <a:noFill/>
          <a:ln>
            <a:noFill/>
          </a:ln>
          <a:effectLst>
            <a:outerShdw dist="107763" dir="27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 name="Picture 24" descr="fctc"/>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1136298" y="1009862"/>
            <a:ext cx="1289442" cy="474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 name="Text Box 26"/>
          <p:cNvSpPr txBox="1">
            <a:spLocks noChangeArrowheads="1"/>
          </p:cNvSpPr>
          <p:nvPr/>
        </p:nvSpPr>
        <p:spPr bwMode="auto">
          <a:xfrm>
            <a:off x="5525639" y="1988840"/>
            <a:ext cx="1917799" cy="415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60" tIns="45680" rIns="91360" bIns="45680">
            <a:spAutoFit/>
          </a:bodyPr>
          <a:lstStyle>
            <a:lvl1pPr defTabSz="1042988" eaLnBrk="0" hangingPunct="0">
              <a:defRPr sz="1000" b="1">
                <a:solidFill>
                  <a:srgbClr val="000066"/>
                </a:solidFill>
                <a:latin typeface="Arial" charset="0"/>
                <a:cs typeface="Arial" charset="0"/>
              </a:defRPr>
            </a:lvl1pPr>
            <a:lvl2pPr marL="742950" indent="-285750" defTabSz="1042988" eaLnBrk="0" hangingPunct="0">
              <a:defRPr sz="1000" b="1">
                <a:solidFill>
                  <a:srgbClr val="000066"/>
                </a:solidFill>
                <a:latin typeface="Arial" charset="0"/>
                <a:cs typeface="Arial" charset="0"/>
              </a:defRPr>
            </a:lvl2pPr>
            <a:lvl3pPr marL="1143000" indent="-228600" defTabSz="1042988" eaLnBrk="0" hangingPunct="0">
              <a:defRPr sz="1000" b="1">
                <a:solidFill>
                  <a:srgbClr val="000066"/>
                </a:solidFill>
                <a:latin typeface="Arial" charset="0"/>
                <a:cs typeface="Arial" charset="0"/>
              </a:defRPr>
            </a:lvl3pPr>
            <a:lvl4pPr marL="1600200" indent="-228600" defTabSz="1042988" eaLnBrk="0" hangingPunct="0">
              <a:defRPr sz="1000" b="1">
                <a:solidFill>
                  <a:srgbClr val="000066"/>
                </a:solidFill>
                <a:latin typeface="Arial" charset="0"/>
                <a:cs typeface="Arial" charset="0"/>
              </a:defRPr>
            </a:lvl4pPr>
            <a:lvl5pPr marL="2057400" indent="-228600" defTabSz="1042988" eaLnBrk="0" hangingPunct="0">
              <a:defRPr sz="1000" b="1">
                <a:solidFill>
                  <a:srgbClr val="000066"/>
                </a:solidFill>
                <a:latin typeface="Arial" charset="0"/>
                <a:cs typeface="Arial" charset="0"/>
              </a:defRPr>
            </a:lvl5pPr>
            <a:lvl6pPr marL="2514600" indent="-228600" algn="r" defTabSz="1042988" rtl="1" eaLnBrk="0" fontAlgn="base" hangingPunct="0">
              <a:spcBef>
                <a:spcPct val="0"/>
              </a:spcBef>
              <a:spcAft>
                <a:spcPct val="0"/>
              </a:spcAft>
              <a:defRPr sz="1000" b="1">
                <a:solidFill>
                  <a:srgbClr val="000066"/>
                </a:solidFill>
                <a:latin typeface="Arial" charset="0"/>
                <a:cs typeface="Arial" charset="0"/>
              </a:defRPr>
            </a:lvl6pPr>
            <a:lvl7pPr marL="2971800" indent="-228600" algn="r" defTabSz="1042988" rtl="1" eaLnBrk="0" fontAlgn="base" hangingPunct="0">
              <a:spcBef>
                <a:spcPct val="0"/>
              </a:spcBef>
              <a:spcAft>
                <a:spcPct val="0"/>
              </a:spcAft>
              <a:defRPr sz="1000" b="1">
                <a:solidFill>
                  <a:srgbClr val="000066"/>
                </a:solidFill>
                <a:latin typeface="Arial" charset="0"/>
                <a:cs typeface="Arial" charset="0"/>
              </a:defRPr>
            </a:lvl7pPr>
            <a:lvl8pPr marL="3429000" indent="-228600" algn="r" defTabSz="1042988" rtl="1" eaLnBrk="0" fontAlgn="base" hangingPunct="0">
              <a:spcBef>
                <a:spcPct val="0"/>
              </a:spcBef>
              <a:spcAft>
                <a:spcPct val="0"/>
              </a:spcAft>
              <a:defRPr sz="1000" b="1">
                <a:solidFill>
                  <a:srgbClr val="000066"/>
                </a:solidFill>
                <a:latin typeface="Arial" charset="0"/>
                <a:cs typeface="Arial" charset="0"/>
              </a:defRPr>
            </a:lvl8pPr>
            <a:lvl9pPr marL="3886200" indent="-228600" algn="r" defTabSz="1042988" rtl="1" eaLnBrk="0" fontAlgn="base" hangingPunct="0">
              <a:spcBef>
                <a:spcPct val="0"/>
              </a:spcBef>
              <a:spcAft>
                <a:spcPct val="0"/>
              </a:spcAft>
              <a:defRPr sz="1000" b="1">
                <a:solidFill>
                  <a:srgbClr val="000066"/>
                </a:solidFill>
                <a:latin typeface="Arial" charset="0"/>
                <a:cs typeface="Arial" charset="0"/>
              </a:defRPr>
            </a:lvl9pPr>
          </a:lstStyle>
          <a:p>
            <a:pPr algn="l" rtl="0" eaLnBrk="1" hangingPunct="1"/>
            <a:r>
              <a:rPr lang="en-GB" sz="1200" b="0" dirty="0">
                <a:solidFill>
                  <a:srgbClr val="045898"/>
                </a:solidFill>
                <a:latin typeface="Calibri" panose="020F0502020204030204" pitchFamily="34" charset="0"/>
                <a:cs typeface="Calibri" panose="020F0502020204030204" pitchFamily="34" charset="0"/>
              </a:rPr>
              <a:t>Global Strategy to Reduce the Harmful Use of Alcohol</a:t>
            </a:r>
            <a:endParaRPr lang="en-US" sz="1200" b="0" dirty="0">
              <a:solidFill>
                <a:srgbClr val="045898"/>
              </a:solidFill>
              <a:latin typeface="Calibri" panose="020F0502020204030204" pitchFamily="34" charset="0"/>
              <a:cs typeface="Calibri" panose="020F0502020204030204" pitchFamily="34" charset="0"/>
            </a:endParaRPr>
          </a:p>
        </p:txBody>
      </p:sp>
      <p:sp>
        <p:nvSpPr>
          <p:cNvPr id="93" name="Text Box 27"/>
          <p:cNvSpPr txBox="1">
            <a:spLocks noChangeArrowheads="1"/>
          </p:cNvSpPr>
          <p:nvPr/>
        </p:nvSpPr>
        <p:spPr bwMode="auto">
          <a:xfrm>
            <a:off x="6625264" y="2708920"/>
            <a:ext cx="1907176" cy="461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360" tIns="45680" rIns="91360" bIns="45680">
            <a:spAutoFit/>
          </a:bodyPr>
          <a:lstStyle>
            <a:lvl1pPr defTabSz="1042988" eaLnBrk="0" hangingPunct="0">
              <a:defRPr sz="1000" b="1">
                <a:solidFill>
                  <a:srgbClr val="000066"/>
                </a:solidFill>
                <a:latin typeface="Arial" charset="0"/>
                <a:cs typeface="Arial" charset="0"/>
              </a:defRPr>
            </a:lvl1pPr>
            <a:lvl2pPr marL="742950" indent="-285750" defTabSz="1042988" eaLnBrk="0" hangingPunct="0">
              <a:defRPr sz="1000" b="1">
                <a:solidFill>
                  <a:srgbClr val="000066"/>
                </a:solidFill>
                <a:latin typeface="Arial" charset="0"/>
                <a:cs typeface="Arial" charset="0"/>
              </a:defRPr>
            </a:lvl2pPr>
            <a:lvl3pPr marL="1143000" indent="-228600" defTabSz="1042988" eaLnBrk="0" hangingPunct="0">
              <a:defRPr sz="1000" b="1">
                <a:solidFill>
                  <a:srgbClr val="000066"/>
                </a:solidFill>
                <a:latin typeface="Arial" charset="0"/>
                <a:cs typeface="Arial" charset="0"/>
              </a:defRPr>
            </a:lvl3pPr>
            <a:lvl4pPr marL="1600200" indent="-228600" defTabSz="1042988" eaLnBrk="0" hangingPunct="0">
              <a:defRPr sz="1000" b="1">
                <a:solidFill>
                  <a:srgbClr val="000066"/>
                </a:solidFill>
                <a:latin typeface="Arial" charset="0"/>
                <a:cs typeface="Arial" charset="0"/>
              </a:defRPr>
            </a:lvl4pPr>
            <a:lvl5pPr marL="2057400" indent="-228600" defTabSz="1042988" eaLnBrk="0" hangingPunct="0">
              <a:defRPr sz="1000" b="1">
                <a:solidFill>
                  <a:srgbClr val="000066"/>
                </a:solidFill>
                <a:latin typeface="Arial" charset="0"/>
                <a:cs typeface="Arial" charset="0"/>
              </a:defRPr>
            </a:lvl5pPr>
            <a:lvl6pPr marL="2514600" indent="-228600" algn="r" defTabSz="1042988" rtl="1" eaLnBrk="0" fontAlgn="base" hangingPunct="0">
              <a:spcBef>
                <a:spcPct val="0"/>
              </a:spcBef>
              <a:spcAft>
                <a:spcPct val="0"/>
              </a:spcAft>
              <a:defRPr sz="1000" b="1">
                <a:solidFill>
                  <a:srgbClr val="000066"/>
                </a:solidFill>
                <a:latin typeface="Arial" charset="0"/>
                <a:cs typeface="Arial" charset="0"/>
              </a:defRPr>
            </a:lvl6pPr>
            <a:lvl7pPr marL="2971800" indent="-228600" algn="r" defTabSz="1042988" rtl="1" eaLnBrk="0" fontAlgn="base" hangingPunct="0">
              <a:spcBef>
                <a:spcPct val="0"/>
              </a:spcBef>
              <a:spcAft>
                <a:spcPct val="0"/>
              </a:spcAft>
              <a:defRPr sz="1000" b="1">
                <a:solidFill>
                  <a:srgbClr val="000066"/>
                </a:solidFill>
                <a:latin typeface="Arial" charset="0"/>
                <a:cs typeface="Arial" charset="0"/>
              </a:defRPr>
            </a:lvl7pPr>
            <a:lvl8pPr marL="3429000" indent="-228600" algn="r" defTabSz="1042988" rtl="1" eaLnBrk="0" fontAlgn="base" hangingPunct="0">
              <a:spcBef>
                <a:spcPct val="0"/>
              </a:spcBef>
              <a:spcAft>
                <a:spcPct val="0"/>
              </a:spcAft>
              <a:defRPr sz="1000" b="1">
                <a:solidFill>
                  <a:srgbClr val="000066"/>
                </a:solidFill>
                <a:latin typeface="Arial" charset="0"/>
                <a:cs typeface="Arial" charset="0"/>
              </a:defRPr>
            </a:lvl8pPr>
            <a:lvl9pPr marL="3886200" indent="-228600" algn="r" defTabSz="1042988" rtl="1" eaLnBrk="0" fontAlgn="base" hangingPunct="0">
              <a:spcBef>
                <a:spcPct val="0"/>
              </a:spcBef>
              <a:spcAft>
                <a:spcPct val="0"/>
              </a:spcAft>
              <a:defRPr sz="1000" b="1">
                <a:solidFill>
                  <a:srgbClr val="000066"/>
                </a:solidFill>
                <a:latin typeface="Arial" charset="0"/>
                <a:cs typeface="Arial" charset="0"/>
              </a:defRPr>
            </a:lvl9pPr>
          </a:lstStyle>
          <a:p>
            <a:pPr algn="l" rtl="0" eaLnBrk="1" hangingPunct="1"/>
            <a:r>
              <a:rPr lang="en-GB" sz="1200" b="0" dirty="0" smtClean="0">
                <a:solidFill>
                  <a:srgbClr val="045898"/>
                </a:solidFill>
                <a:latin typeface="Calibri" panose="020F0502020204030204" pitchFamily="34" charset="0"/>
                <a:cs typeface="Calibri" panose="020F0502020204030204" pitchFamily="34" charset="0"/>
              </a:rPr>
              <a:t>First WHO Global </a:t>
            </a:r>
            <a:r>
              <a:rPr lang="en-GB" sz="1200" b="0" dirty="0">
                <a:solidFill>
                  <a:srgbClr val="045898"/>
                </a:solidFill>
                <a:latin typeface="Calibri" panose="020F0502020204030204" pitchFamily="34" charset="0"/>
                <a:cs typeface="Calibri" panose="020F0502020204030204" pitchFamily="34" charset="0"/>
              </a:rPr>
              <a:t>Status Report on NCDs</a:t>
            </a:r>
            <a:endParaRPr lang="en-US" sz="1200" b="0" dirty="0">
              <a:solidFill>
                <a:srgbClr val="045898"/>
              </a:solidFill>
              <a:latin typeface="Calibri" panose="020F0502020204030204" pitchFamily="34" charset="0"/>
              <a:cs typeface="Calibri" panose="020F0502020204030204" pitchFamily="34" charset="0"/>
            </a:endParaRPr>
          </a:p>
        </p:txBody>
      </p:sp>
      <p:pic>
        <p:nvPicPr>
          <p:cNvPr id="95" name="Picture 29" descr="global_strategy_frontcove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2441451" y="1052736"/>
            <a:ext cx="870536" cy="1073115"/>
          </a:xfrm>
          <a:prstGeom prst="rect">
            <a:avLst/>
          </a:prstGeom>
          <a:noFill/>
          <a:ln w="12700">
            <a:solidFill>
              <a:srgbClr val="0066CC"/>
            </a:solidFill>
            <a:miter lim="800000"/>
            <a:headEnd/>
            <a:tailEnd/>
          </a:ln>
          <a:effectLst>
            <a:outerShdw dist="107763" dir="2700000" algn="ctr" rotWithShape="0">
              <a:srgbClr val="808080">
                <a:alpha val="50000"/>
              </a:srgbClr>
            </a:outerShdw>
          </a:effectLst>
          <a:extLst>
            <a:ext uri="{909E8E84-426E-40DD-AFC4-6F175D3DCCD1}">
              <a14:hiddenFill xmlns:a14="http://schemas.microsoft.com/office/drawing/2010/main">
                <a:solidFill>
                  <a:srgbClr val="FFFFFF"/>
                </a:solidFill>
              </a14:hiddenFill>
            </a:ext>
          </a:extLst>
        </p:spPr>
      </p:pic>
      <p:sp>
        <p:nvSpPr>
          <p:cNvPr id="96" name="Oval 31"/>
          <p:cNvSpPr>
            <a:spLocks noChangeArrowheads="1"/>
          </p:cNvSpPr>
          <p:nvPr/>
        </p:nvSpPr>
        <p:spPr bwMode="auto">
          <a:xfrm>
            <a:off x="387505" y="4190219"/>
            <a:ext cx="545886" cy="509957"/>
          </a:xfrm>
          <a:prstGeom prst="ellipse">
            <a:avLst/>
          </a:prstGeom>
          <a:solidFill>
            <a:srgbClr val="045898"/>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60" tIns="45680" rIns="91360" bIns="45680" anchor="ctr"/>
          <a:lstStyle/>
          <a:p>
            <a:pPr algn="ctr" defTabSz="914179"/>
            <a:r>
              <a:rPr lang="en-GB" sz="1600" dirty="0" smtClean="0">
                <a:solidFill>
                  <a:schemeClr val="bg1"/>
                </a:solidFill>
              </a:rPr>
              <a:t>2013</a:t>
            </a:r>
            <a:endParaRPr lang="en-US" sz="1600" dirty="0">
              <a:solidFill>
                <a:schemeClr val="bg1"/>
              </a:solidFill>
            </a:endParaRPr>
          </a:p>
        </p:txBody>
      </p:sp>
      <p:pic>
        <p:nvPicPr>
          <p:cNvPr id="97" name="Picture 32" descr="logo230"/>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1186662" y="3420212"/>
            <a:ext cx="1657145" cy="584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 name="Line 5"/>
          <p:cNvSpPr>
            <a:spLocks noChangeShapeType="1"/>
          </p:cNvSpPr>
          <p:nvPr/>
        </p:nvSpPr>
        <p:spPr bwMode="auto">
          <a:xfrm>
            <a:off x="899592" y="4453591"/>
            <a:ext cx="6524445" cy="1297"/>
          </a:xfrm>
          <a:prstGeom prst="line">
            <a:avLst/>
          </a:prstGeom>
          <a:noFill/>
          <a:ln w="12700">
            <a:solidFill>
              <a:srgbClr val="04589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47" tIns="40074" rIns="80147" bIns="40074"/>
          <a:lstStyle/>
          <a:p>
            <a:endParaRPr lang="en-GB" dirty="0"/>
          </a:p>
        </p:txBody>
      </p:sp>
      <p:pic>
        <p:nvPicPr>
          <p:cNvPr id="99" name="Picture 98"/>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704480" y="4365104"/>
            <a:ext cx="808049" cy="1168675"/>
          </a:xfrm>
          <a:prstGeom prst="rect">
            <a:avLst/>
          </a:prstGeom>
          <a:ln>
            <a:solidFill>
              <a:srgbClr val="25B2E2"/>
            </a:solidFill>
          </a:ln>
          <a:effectLst>
            <a:outerShdw blurRad="50800" dist="38100" dir="2700000" algn="tl" rotWithShape="0">
              <a:prstClr val="black">
                <a:alpha val="40000"/>
              </a:prstClr>
            </a:outerShdw>
          </a:effectLst>
        </p:spPr>
      </p:pic>
      <p:sp>
        <p:nvSpPr>
          <p:cNvPr id="101" name="Text Box 28"/>
          <p:cNvSpPr txBox="1">
            <a:spLocks noChangeArrowheads="1"/>
          </p:cNvSpPr>
          <p:nvPr/>
        </p:nvSpPr>
        <p:spPr bwMode="auto">
          <a:xfrm>
            <a:off x="1186662" y="4005064"/>
            <a:ext cx="1657145" cy="276918"/>
          </a:xfrm>
          <a:prstGeom prst="rect">
            <a:avLst/>
          </a:prstGeom>
          <a:solidFill>
            <a:srgbClr val="04589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360" tIns="45680" rIns="91360" bIns="45680">
            <a:spAutoFit/>
          </a:bodyPr>
          <a:lstStyle>
            <a:lvl1pPr defTabSz="1042988" eaLnBrk="0" hangingPunct="0">
              <a:defRPr sz="1000" b="1">
                <a:solidFill>
                  <a:srgbClr val="000066"/>
                </a:solidFill>
                <a:latin typeface="Arial" charset="0"/>
                <a:cs typeface="Arial" charset="0"/>
              </a:defRPr>
            </a:lvl1pPr>
            <a:lvl2pPr marL="742950" indent="-285750" defTabSz="1042988" eaLnBrk="0" hangingPunct="0">
              <a:defRPr sz="1000" b="1">
                <a:solidFill>
                  <a:srgbClr val="000066"/>
                </a:solidFill>
                <a:latin typeface="Arial" charset="0"/>
                <a:cs typeface="Arial" charset="0"/>
              </a:defRPr>
            </a:lvl2pPr>
            <a:lvl3pPr marL="1143000" indent="-228600" defTabSz="1042988" eaLnBrk="0" hangingPunct="0">
              <a:defRPr sz="1000" b="1">
                <a:solidFill>
                  <a:srgbClr val="000066"/>
                </a:solidFill>
                <a:latin typeface="Arial" charset="0"/>
                <a:cs typeface="Arial" charset="0"/>
              </a:defRPr>
            </a:lvl3pPr>
            <a:lvl4pPr marL="1600200" indent="-228600" defTabSz="1042988" eaLnBrk="0" hangingPunct="0">
              <a:defRPr sz="1000" b="1">
                <a:solidFill>
                  <a:srgbClr val="000066"/>
                </a:solidFill>
                <a:latin typeface="Arial" charset="0"/>
                <a:cs typeface="Arial" charset="0"/>
              </a:defRPr>
            </a:lvl4pPr>
            <a:lvl5pPr marL="2057400" indent="-228600" defTabSz="1042988" eaLnBrk="0" hangingPunct="0">
              <a:defRPr sz="1000" b="1">
                <a:solidFill>
                  <a:srgbClr val="000066"/>
                </a:solidFill>
                <a:latin typeface="Arial" charset="0"/>
                <a:cs typeface="Arial" charset="0"/>
              </a:defRPr>
            </a:lvl5pPr>
            <a:lvl6pPr marL="2514600" indent="-228600" algn="r" defTabSz="1042988" rtl="1" eaLnBrk="0" fontAlgn="base" hangingPunct="0">
              <a:spcBef>
                <a:spcPct val="0"/>
              </a:spcBef>
              <a:spcAft>
                <a:spcPct val="0"/>
              </a:spcAft>
              <a:defRPr sz="1000" b="1">
                <a:solidFill>
                  <a:srgbClr val="000066"/>
                </a:solidFill>
                <a:latin typeface="Arial" charset="0"/>
                <a:cs typeface="Arial" charset="0"/>
              </a:defRPr>
            </a:lvl6pPr>
            <a:lvl7pPr marL="2971800" indent="-228600" algn="r" defTabSz="1042988" rtl="1" eaLnBrk="0" fontAlgn="base" hangingPunct="0">
              <a:spcBef>
                <a:spcPct val="0"/>
              </a:spcBef>
              <a:spcAft>
                <a:spcPct val="0"/>
              </a:spcAft>
              <a:defRPr sz="1000" b="1">
                <a:solidFill>
                  <a:srgbClr val="000066"/>
                </a:solidFill>
                <a:latin typeface="Arial" charset="0"/>
                <a:cs typeface="Arial" charset="0"/>
              </a:defRPr>
            </a:lvl7pPr>
            <a:lvl8pPr marL="3429000" indent="-228600" algn="r" defTabSz="1042988" rtl="1" eaLnBrk="0" fontAlgn="base" hangingPunct="0">
              <a:spcBef>
                <a:spcPct val="0"/>
              </a:spcBef>
              <a:spcAft>
                <a:spcPct val="0"/>
              </a:spcAft>
              <a:defRPr sz="1000" b="1">
                <a:solidFill>
                  <a:srgbClr val="000066"/>
                </a:solidFill>
                <a:latin typeface="Arial" charset="0"/>
                <a:cs typeface="Arial" charset="0"/>
              </a:defRPr>
            </a:lvl8pPr>
            <a:lvl9pPr marL="3886200" indent="-228600" algn="r" defTabSz="1042988" rtl="1" eaLnBrk="0" fontAlgn="base" hangingPunct="0">
              <a:spcBef>
                <a:spcPct val="0"/>
              </a:spcBef>
              <a:spcAft>
                <a:spcPct val="0"/>
              </a:spcAft>
              <a:defRPr sz="1000" b="1">
                <a:solidFill>
                  <a:srgbClr val="000066"/>
                </a:solidFill>
                <a:latin typeface="Arial" charset="0"/>
                <a:cs typeface="Arial" charset="0"/>
              </a:defRPr>
            </a:lvl9pPr>
          </a:lstStyle>
          <a:p>
            <a:pPr algn="l" rtl="0" eaLnBrk="1" hangingPunct="1"/>
            <a:r>
              <a:rPr lang="en-GB" sz="1200" dirty="0" smtClean="0">
                <a:solidFill>
                  <a:schemeClr val="bg1"/>
                </a:solidFill>
              </a:rPr>
              <a:t>Moscow  </a:t>
            </a:r>
            <a:r>
              <a:rPr lang="en-GB" sz="1100" dirty="0" smtClean="0">
                <a:solidFill>
                  <a:schemeClr val="bg1"/>
                </a:solidFill>
              </a:rPr>
              <a:t>Declaration</a:t>
            </a:r>
            <a:endParaRPr lang="en-US" sz="1200" dirty="0">
              <a:solidFill>
                <a:schemeClr val="bg1"/>
              </a:solidFill>
            </a:endParaRPr>
          </a:p>
        </p:txBody>
      </p:sp>
      <p:sp>
        <p:nvSpPr>
          <p:cNvPr id="38" name="Oval 31"/>
          <p:cNvSpPr>
            <a:spLocks noChangeArrowheads="1"/>
          </p:cNvSpPr>
          <p:nvPr/>
        </p:nvSpPr>
        <p:spPr bwMode="auto">
          <a:xfrm>
            <a:off x="395536" y="5815382"/>
            <a:ext cx="545886" cy="509957"/>
          </a:xfrm>
          <a:prstGeom prst="ellipse">
            <a:avLst/>
          </a:prstGeom>
          <a:solidFill>
            <a:srgbClr val="045898"/>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60" tIns="45680" rIns="91360" bIns="45680" anchor="ctr"/>
          <a:lstStyle/>
          <a:p>
            <a:pPr algn="ctr" defTabSz="914179"/>
            <a:r>
              <a:rPr lang="en-GB" sz="1600" dirty="0" smtClean="0">
                <a:solidFill>
                  <a:schemeClr val="bg1"/>
                </a:solidFill>
              </a:rPr>
              <a:t>2025</a:t>
            </a:r>
            <a:endParaRPr lang="en-US" sz="1600" dirty="0">
              <a:solidFill>
                <a:schemeClr val="bg1"/>
              </a:solidFill>
            </a:endParaRPr>
          </a:p>
        </p:txBody>
      </p:sp>
      <p:sp>
        <p:nvSpPr>
          <p:cNvPr id="42" name="Text Box 27"/>
          <p:cNvSpPr txBox="1">
            <a:spLocks noChangeArrowheads="1"/>
          </p:cNvSpPr>
          <p:nvPr/>
        </p:nvSpPr>
        <p:spPr bwMode="auto">
          <a:xfrm>
            <a:off x="1137788" y="5877272"/>
            <a:ext cx="2110170" cy="480180"/>
          </a:xfrm>
          <a:prstGeom prst="rect">
            <a:avLst/>
          </a:prstGeom>
          <a:noFill/>
          <a:ln w="9525">
            <a:solidFill>
              <a:schemeClr val="bg1"/>
            </a:solidFill>
            <a:miter lim="800000"/>
            <a:headEnd/>
            <a:tailEnd/>
          </a:ln>
          <a:effectLst/>
          <a:extLst/>
        </p:spPr>
        <p:txBody>
          <a:bodyPr wrap="square" lIns="91360" tIns="45680" rIns="91360" bIns="45680">
            <a:noAutofit/>
          </a:bodyPr>
          <a:lstStyle>
            <a:lvl1pPr defTabSz="1042988" eaLnBrk="0" hangingPunct="0">
              <a:defRPr sz="1000" b="1">
                <a:solidFill>
                  <a:srgbClr val="000066"/>
                </a:solidFill>
                <a:latin typeface="Arial" charset="0"/>
                <a:cs typeface="Arial" charset="0"/>
              </a:defRPr>
            </a:lvl1pPr>
            <a:lvl2pPr marL="742950" indent="-285750" defTabSz="1042988" eaLnBrk="0" hangingPunct="0">
              <a:defRPr sz="1000" b="1">
                <a:solidFill>
                  <a:srgbClr val="000066"/>
                </a:solidFill>
                <a:latin typeface="Arial" charset="0"/>
                <a:cs typeface="Arial" charset="0"/>
              </a:defRPr>
            </a:lvl2pPr>
            <a:lvl3pPr marL="1143000" indent="-228600" defTabSz="1042988" eaLnBrk="0" hangingPunct="0">
              <a:defRPr sz="1000" b="1">
                <a:solidFill>
                  <a:srgbClr val="000066"/>
                </a:solidFill>
                <a:latin typeface="Arial" charset="0"/>
                <a:cs typeface="Arial" charset="0"/>
              </a:defRPr>
            </a:lvl3pPr>
            <a:lvl4pPr marL="1600200" indent="-228600" defTabSz="1042988" eaLnBrk="0" hangingPunct="0">
              <a:defRPr sz="1000" b="1">
                <a:solidFill>
                  <a:srgbClr val="000066"/>
                </a:solidFill>
                <a:latin typeface="Arial" charset="0"/>
                <a:cs typeface="Arial" charset="0"/>
              </a:defRPr>
            </a:lvl4pPr>
            <a:lvl5pPr marL="2057400" indent="-228600" defTabSz="1042988" eaLnBrk="0" hangingPunct="0">
              <a:defRPr sz="1000" b="1">
                <a:solidFill>
                  <a:srgbClr val="000066"/>
                </a:solidFill>
                <a:latin typeface="Arial" charset="0"/>
                <a:cs typeface="Arial" charset="0"/>
              </a:defRPr>
            </a:lvl5pPr>
            <a:lvl6pPr marL="2514600" indent="-228600" algn="r" defTabSz="1042988" rtl="1" eaLnBrk="0" fontAlgn="base" hangingPunct="0">
              <a:spcBef>
                <a:spcPct val="0"/>
              </a:spcBef>
              <a:spcAft>
                <a:spcPct val="0"/>
              </a:spcAft>
              <a:defRPr sz="1000" b="1">
                <a:solidFill>
                  <a:srgbClr val="000066"/>
                </a:solidFill>
                <a:latin typeface="Arial" charset="0"/>
                <a:cs typeface="Arial" charset="0"/>
              </a:defRPr>
            </a:lvl6pPr>
            <a:lvl7pPr marL="2971800" indent="-228600" algn="r" defTabSz="1042988" rtl="1" eaLnBrk="0" fontAlgn="base" hangingPunct="0">
              <a:spcBef>
                <a:spcPct val="0"/>
              </a:spcBef>
              <a:spcAft>
                <a:spcPct val="0"/>
              </a:spcAft>
              <a:defRPr sz="1000" b="1">
                <a:solidFill>
                  <a:srgbClr val="000066"/>
                </a:solidFill>
                <a:latin typeface="Arial" charset="0"/>
                <a:cs typeface="Arial" charset="0"/>
              </a:defRPr>
            </a:lvl7pPr>
            <a:lvl8pPr marL="3429000" indent="-228600" algn="r" defTabSz="1042988" rtl="1" eaLnBrk="0" fontAlgn="base" hangingPunct="0">
              <a:spcBef>
                <a:spcPct val="0"/>
              </a:spcBef>
              <a:spcAft>
                <a:spcPct val="0"/>
              </a:spcAft>
              <a:defRPr sz="1000" b="1">
                <a:solidFill>
                  <a:srgbClr val="000066"/>
                </a:solidFill>
                <a:latin typeface="Arial" charset="0"/>
                <a:cs typeface="Arial" charset="0"/>
              </a:defRPr>
            </a:lvl8pPr>
            <a:lvl9pPr marL="3886200" indent="-228600" algn="r" defTabSz="1042988" rtl="1" eaLnBrk="0" fontAlgn="base" hangingPunct="0">
              <a:spcBef>
                <a:spcPct val="0"/>
              </a:spcBef>
              <a:spcAft>
                <a:spcPct val="0"/>
              </a:spcAft>
              <a:defRPr sz="1000" b="1">
                <a:solidFill>
                  <a:srgbClr val="000066"/>
                </a:solidFill>
                <a:latin typeface="Arial" charset="0"/>
                <a:cs typeface="Arial" charset="0"/>
              </a:defRPr>
            </a:lvl9pPr>
          </a:lstStyle>
          <a:p>
            <a:pPr algn="l" rtl="0" eaLnBrk="1" hangingPunct="1"/>
            <a:r>
              <a:rPr lang="en-GB" sz="1200" dirty="0" smtClean="0">
                <a:solidFill>
                  <a:srgbClr val="045898"/>
                </a:solidFill>
                <a:latin typeface="Calibri" panose="020F0502020204030204" pitchFamily="34" charset="0"/>
                <a:cs typeface="Calibri" panose="020F0502020204030204" pitchFamily="34" charset="0"/>
              </a:rPr>
              <a:t>Attainment of the 9 global targets for NCDs by 2025</a:t>
            </a:r>
            <a:endParaRPr lang="en-US" sz="1200" dirty="0">
              <a:solidFill>
                <a:srgbClr val="045898"/>
              </a:solidFill>
              <a:latin typeface="Calibri" panose="020F0502020204030204" pitchFamily="34" charset="0"/>
              <a:cs typeface="Calibri" panose="020F0502020204030204" pitchFamily="34" charset="0"/>
            </a:endParaRPr>
          </a:p>
        </p:txBody>
      </p:sp>
      <p:sp>
        <p:nvSpPr>
          <p:cNvPr id="43" name="Oval 31"/>
          <p:cNvSpPr>
            <a:spLocks noChangeArrowheads="1"/>
          </p:cNvSpPr>
          <p:nvPr/>
        </p:nvSpPr>
        <p:spPr bwMode="auto">
          <a:xfrm>
            <a:off x="387505" y="4731940"/>
            <a:ext cx="545886" cy="509957"/>
          </a:xfrm>
          <a:prstGeom prst="ellipse">
            <a:avLst/>
          </a:prstGeom>
          <a:solidFill>
            <a:srgbClr val="008000"/>
          </a:solidFill>
          <a:ln>
            <a:noFill/>
          </a:ln>
          <a:effectLst/>
          <a:extLst/>
        </p:spPr>
        <p:txBody>
          <a:bodyPr wrap="none" lIns="91360" tIns="45680" rIns="91360" bIns="45680" anchor="ctr"/>
          <a:lstStyle/>
          <a:p>
            <a:pPr algn="ctr" defTabSz="914179"/>
            <a:r>
              <a:rPr lang="en-GB" sz="1600" dirty="0" smtClean="0">
                <a:solidFill>
                  <a:schemeClr val="bg1"/>
                </a:solidFill>
              </a:rPr>
              <a:t>2014</a:t>
            </a:r>
            <a:endParaRPr lang="en-US" sz="1600" dirty="0">
              <a:solidFill>
                <a:schemeClr val="bg1"/>
              </a:solidFill>
            </a:endParaRPr>
          </a:p>
        </p:txBody>
      </p:sp>
      <p:sp>
        <p:nvSpPr>
          <p:cNvPr id="44" name="Line 5"/>
          <p:cNvSpPr>
            <a:spLocks noChangeShapeType="1"/>
          </p:cNvSpPr>
          <p:nvPr/>
        </p:nvSpPr>
        <p:spPr bwMode="auto">
          <a:xfrm>
            <a:off x="921591" y="4941168"/>
            <a:ext cx="555954" cy="0"/>
          </a:xfrm>
          <a:prstGeom prst="line">
            <a:avLst/>
          </a:prstGeom>
          <a:noFill/>
          <a:ln w="127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47" tIns="40074" rIns="80147" bIns="40074"/>
          <a:lstStyle/>
          <a:p>
            <a:endParaRPr lang="en-GB" dirty="0"/>
          </a:p>
        </p:txBody>
      </p:sp>
      <p:pic>
        <p:nvPicPr>
          <p:cNvPr id="5" name="Picture 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71703" y="4653136"/>
            <a:ext cx="584291" cy="589567"/>
          </a:xfrm>
          <a:prstGeom prst="rect">
            <a:avLst/>
          </a:prstGeom>
        </p:spPr>
      </p:pic>
      <p:pic>
        <p:nvPicPr>
          <p:cNvPr id="41" name="Picture 2"/>
          <p:cNvPicPr>
            <a:picLocks noChangeAspect="1"/>
          </p:cNvPicPr>
          <p:nvPr/>
        </p:nvPicPr>
        <p:blipFill>
          <a:blip r:embed="rId11" cstate="email">
            <a:extLst>
              <a:ext uri="{28A0092B-C50C-407E-A947-70E740481C1C}">
                <a14:useLocalDpi xmlns:a14="http://schemas.microsoft.com/office/drawing/2010/main"/>
              </a:ext>
            </a:extLst>
          </a:blip>
          <a:srcRect/>
          <a:stretch>
            <a:fillRect/>
          </a:stretch>
        </p:blipFill>
        <p:spPr bwMode="auto">
          <a:xfrm>
            <a:off x="3595278" y="5805264"/>
            <a:ext cx="681861" cy="504172"/>
          </a:xfrm>
          <a:prstGeom prst="rect">
            <a:avLst/>
          </a:prstGeom>
          <a:noFill/>
          <a:ln w="9525">
            <a:solidFill>
              <a:srgbClr val="2985BD"/>
            </a:solidFill>
            <a:miter lim="800000"/>
            <a:headEnd/>
            <a:tailEnd/>
          </a:ln>
          <a:extLst>
            <a:ext uri="{909E8E84-426E-40DD-AFC4-6F175D3DCCD1}">
              <a14:hiddenFill xmlns:a14="http://schemas.microsoft.com/office/drawing/2010/main">
                <a:solidFill>
                  <a:srgbClr val="FFFFFF"/>
                </a:solidFill>
              </a14:hiddenFill>
            </a:ext>
          </a:extLst>
        </p:spPr>
      </p:pic>
      <p:sp>
        <p:nvSpPr>
          <p:cNvPr id="49" name="Oval 31"/>
          <p:cNvSpPr>
            <a:spLocks noChangeArrowheads="1"/>
          </p:cNvSpPr>
          <p:nvPr/>
        </p:nvSpPr>
        <p:spPr bwMode="auto">
          <a:xfrm>
            <a:off x="395536" y="6357107"/>
            <a:ext cx="545886" cy="509957"/>
          </a:xfrm>
          <a:prstGeom prst="ellipse">
            <a:avLst/>
          </a:prstGeom>
          <a:solidFill>
            <a:srgbClr val="008000"/>
          </a:solidFill>
          <a:ln>
            <a:noFill/>
          </a:ln>
          <a:effectLst/>
          <a:extLst/>
        </p:spPr>
        <p:txBody>
          <a:bodyPr wrap="none" lIns="91360" tIns="45680" rIns="91360" bIns="45680" anchor="ctr"/>
          <a:lstStyle/>
          <a:p>
            <a:pPr algn="ctr" defTabSz="914179"/>
            <a:r>
              <a:rPr lang="en-GB" sz="1600" dirty="0" smtClean="0">
                <a:solidFill>
                  <a:schemeClr val="bg1"/>
                </a:solidFill>
              </a:rPr>
              <a:t>2030</a:t>
            </a:r>
            <a:endParaRPr lang="en-US" sz="1600" dirty="0">
              <a:solidFill>
                <a:schemeClr val="bg1"/>
              </a:solidFill>
            </a:endParaRPr>
          </a:p>
        </p:txBody>
      </p:sp>
      <p:sp>
        <p:nvSpPr>
          <p:cNvPr id="50" name="Oval 31"/>
          <p:cNvSpPr>
            <a:spLocks noChangeArrowheads="1"/>
          </p:cNvSpPr>
          <p:nvPr/>
        </p:nvSpPr>
        <p:spPr bwMode="auto">
          <a:xfrm>
            <a:off x="395536" y="5273661"/>
            <a:ext cx="545886" cy="509957"/>
          </a:xfrm>
          <a:prstGeom prst="ellipse">
            <a:avLst/>
          </a:prstGeom>
          <a:solidFill>
            <a:srgbClr val="045898"/>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60" tIns="45680" rIns="91360" bIns="45680" anchor="ctr"/>
          <a:lstStyle/>
          <a:p>
            <a:pPr algn="ctr" defTabSz="914179"/>
            <a:r>
              <a:rPr lang="en-GB" sz="1600" dirty="0" smtClean="0">
                <a:solidFill>
                  <a:schemeClr val="bg1"/>
                </a:solidFill>
              </a:rPr>
              <a:t>2015</a:t>
            </a:r>
            <a:endParaRPr lang="en-US" sz="1600" dirty="0">
              <a:solidFill>
                <a:schemeClr val="bg1"/>
              </a:solidFill>
            </a:endParaRPr>
          </a:p>
        </p:txBody>
      </p:sp>
      <p:pic>
        <p:nvPicPr>
          <p:cNvPr id="51" name="Picture 50"/>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275856" y="3385496"/>
            <a:ext cx="899478" cy="907600"/>
          </a:xfrm>
          <a:prstGeom prst="rect">
            <a:avLst/>
          </a:prstGeom>
        </p:spPr>
      </p:pic>
      <p:sp>
        <p:nvSpPr>
          <p:cNvPr id="94" name="Text Box 28"/>
          <p:cNvSpPr txBox="1">
            <a:spLocks noChangeArrowheads="1"/>
          </p:cNvSpPr>
          <p:nvPr/>
        </p:nvSpPr>
        <p:spPr bwMode="auto">
          <a:xfrm>
            <a:off x="4213516" y="3795813"/>
            <a:ext cx="2912453" cy="276918"/>
          </a:xfrm>
          <a:prstGeom prst="rect">
            <a:avLst/>
          </a:prstGeom>
          <a:solidFill>
            <a:srgbClr val="FF0000"/>
          </a:solidFill>
          <a:ln>
            <a:noFill/>
          </a:ln>
          <a:effectLst/>
          <a:extLst/>
        </p:spPr>
        <p:txBody>
          <a:bodyPr wrap="square" lIns="91360" tIns="45680" rIns="91360" bIns="45680">
            <a:spAutoFit/>
          </a:bodyPr>
          <a:lstStyle>
            <a:lvl1pPr defTabSz="1042988" eaLnBrk="0" hangingPunct="0">
              <a:defRPr sz="1000" b="1">
                <a:solidFill>
                  <a:srgbClr val="000066"/>
                </a:solidFill>
                <a:latin typeface="Arial" charset="0"/>
                <a:cs typeface="Arial" charset="0"/>
              </a:defRPr>
            </a:lvl1pPr>
            <a:lvl2pPr marL="742950" indent="-285750" defTabSz="1042988" eaLnBrk="0" hangingPunct="0">
              <a:defRPr sz="1000" b="1">
                <a:solidFill>
                  <a:srgbClr val="000066"/>
                </a:solidFill>
                <a:latin typeface="Arial" charset="0"/>
                <a:cs typeface="Arial" charset="0"/>
              </a:defRPr>
            </a:lvl2pPr>
            <a:lvl3pPr marL="1143000" indent="-228600" defTabSz="1042988" eaLnBrk="0" hangingPunct="0">
              <a:defRPr sz="1000" b="1">
                <a:solidFill>
                  <a:srgbClr val="000066"/>
                </a:solidFill>
                <a:latin typeface="Arial" charset="0"/>
                <a:cs typeface="Arial" charset="0"/>
              </a:defRPr>
            </a:lvl3pPr>
            <a:lvl4pPr marL="1600200" indent="-228600" defTabSz="1042988" eaLnBrk="0" hangingPunct="0">
              <a:defRPr sz="1000" b="1">
                <a:solidFill>
                  <a:srgbClr val="000066"/>
                </a:solidFill>
                <a:latin typeface="Arial" charset="0"/>
                <a:cs typeface="Arial" charset="0"/>
              </a:defRPr>
            </a:lvl4pPr>
            <a:lvl5pPr marL="2057400" indent="-228600" defTabSz="1042988" eaLnBrk="0" hangingPunct="0">
              <a:defRPr sz="1000" b="1">
                <a:solidFill>
                  <a:srgbClr val="000066"/>
                </a:solidFill>
                <a:latin typeface="Arial" charset="0"/>
                <a:cs typeface="Arial" charset="0"/>
              </a:defRPr>
            </a:lvl5pPr>
            <a:lvl6pPr marL="2514600" indent="-228600" algn="r" defTabSz="1042988" rtl="1" eaLnBrk="0" fontAlgn="base" hangingPunct="0">
              <a:spcBef>
                <a:spcPct val="0"/>
              </a:spcBef>
              <a:spcAft>
                <a:spcPct val="0"/>
              </a:spcAft>
              <a:defRPr sz="1000" b="1">
                <a:solidFill>
                  <a:srgbClr val="000066"/>
                </a:solidFill>
                <a:latin typeface="Arial" charset="0"/>
                <a:cs typeface="Arial" charset="0"/>
              </a:defRPr>
            </a:lvl6pPr>
            <a:lvl7pPr marL="2971800" indent="-228600" algn="r" defTabSz="1042988" rtl="1" eaLnBrk="0" fontAlgn="base" hangingPunct="0">
              <a:spcBef>
                <a:spcPct val="0"/>
              </a:spcBef>
              <a:spcAft>
                <a:spcPct val="0"/>
              </a:spcAft>
              <a:defRPr sz="1000" b="1">
                <a:solidFill>
                  <a:srgbClr val="000066"/>
                </a:solidFill>
                <a:latin typeface="Arial" charset="0"/>
                <a:cs typeface="Arial" charset="0"/>
              </a:defRPr>
            </a:lvl7pPr>
            <a:lvl8pPr marL="3429000" indent="-228600" algn="r" defTabSz="1042988" rtl="1" eaLnBrk="0" fontAlgn="base" hangingPunct="0">
              <a:spcBef>
                <a:spcPct val="0"/>
              </a:spcBef>
              <a:spcAft>
                <a:spcPct val="0"/>
              </a:spcAft>
              <a:defRPr sz="1000" b="1">
                <a:solidFill>
                  <a:srgbClr val="000066"/>
                </a:solidFill>
                <a:latin typeface="Arial" charset="0"/>
                <a:cs typeface="Arial" charset="0"/>
              </a:defRPr>
            </a:lvl8pPr>
            <a:lvl9pPr marL="3886200" indent="-228600" algn="r" defTabSz="1042988" rtl="1" eaLnBrk="0" fontAlgn="base" hangingPunct="0">
              <a:spcBef>
                <a:spcPct val="0"/>
              </a:spcBef>
              <a:spcAft>
                <a:spcPct val="0"/>
              </a:spcAft>
              <a:defRPr sz="1000" b="1">
                <a:solidFill>
                  <a:srgbClr val="000066"/>
                </a:solidFill>
                <a:latin typeface="Arial" charset="0"/>
                <a:cs typeface="Arial" charset="0"/>
              </a:defRPr>
            </a:lvl9pPr>
          </a:lstStyle>
          <a:p>
            <a:pPr algn="l" rtl="0" eaLnBrk="1" hangingPunct="1"/>
            <a:r>
              <a:rPr lang="en-GB" sz="1200" dirty="0" smtClean="0">
                <a:solidFill>
                  <a:schemeClr val="bg1"/>
                </a:solidFill>
              </a:rPr>
              <a:t>UN Political </a:t>
            </a:r>
            <a:r>
              <a:rPr lang="en-GB" sz="1200" dirty="0">
                <a:solidFill>
                  <a:schemeClr val="bg1"/>
                </a:solidFill>
              </a:rPr>
              <a:t>Declaration on NCDs</a:t>
            </a:r>
            <a:endParaRPr lang="en-US" sz="1200" dirty="0">
              <a:solidFill>
                <a:schemeClr val="bg1"/>
              </a:solidFill>
            </a:endParaRPr>
          </a:p>
        </p:txBody>
      </p:sp>
      <p:sp>
        <p:nvSpPr>
          <p:cNvPr id="52" name="Text Box 27"/>
          <p:cNvSpPr txBox="1">
            <a:spLocks noChangeArrowheads="1"/>
          </p:cNvSpPr>
          <p:nvPr/>
        </p:nvSpPr>
        <p:spPr bwMode="auto">
          <a:xfrm>
            <a:off x="1043607" y="5301208"/>
            <a:ext cx="2916249" cy="480180"/>
          </a:xfrm>
          <a:prstGeom prst="rect">
            <a:avLst/>
          </a:prstGeom>
          <a:noFill/>
          <a:ln w="9525">
            <a:solidFill>
              <a:schemeClr val="bg1"/>
            </a:solidFill>
            <a:miter lim="800000"/>
            <a:headEnd/>
            <a:tailEnd/>
          </a:ln>
          <a:effectLst/>
          <a:extLst/>
        </p:spPr>
        <p:txBody>
          <a:bodyPr wrap="square" lIns="91360" tIns="45680" rIns="91360" bIns="45680">
            <a:noAutofit/>
          </a:bodyPr>
          <a:lstStyle>
            <a:lvl1pPr defTabSz="1042988" eaLnBrk="0" hangingPunct="0">
              <a:defRPr sz="1000" b="1">
                <a:solidFill>
                  <a:srgbClr val="000066"/>
                </a:solidFill>
                <a:latin typeface="Arial" charset="0"/>
                <a:cs typeface="Arial" charset="0"/>
              </a:defRPr>
            </a:lvl1pPr>
            <a:lvl2pPr marL="742950" indent="-285750" defTabSz="1042988" eaLnBrk="0" hangingPunct="0">
              <a:defRPr sz="1000" b="1">
                <a:solidFill>
                  <a:srgbClr val="000066"/>
                </a:solidFill>
                <a:latin typeface="Arial" charset="0"/>
                <a:cs typeface="Arial" charset="0"/>
              </a:defRPr>
            </a:lvl2pPr>
            <a:lvl3pPr marL="1143000" indent="-228600" defTabSz="1042988" eaLnBrk="0" hangingPunct="0">
              <a:defRPr sz="1000" b="1">
                <a:solidFill>
                  <a:srgbClr val="000066"/>
                </a:solidFill>
                <a:latin typeface="Arial" charset="0"/>
                <a:cs typeface="Arial" charset="0"/>
              </a:defRPr>
            </a:lvl3pPr>
            <a:lvl4pPr marL="1600200" indent="-228600" defTabSz="1042988" eaLnBrk="0" hangingPunct="0">
              <a:defRPr sz="1000" b="1">
                <a:solidFill>
                  <a:srgbClr val="000066"/>
                </a:solidFill>
                <a:latin typeface="Arial" charset="0"/>
                <a:cs typeface="Arial" charset="0"/>
              </a:defRPr>
            </a:lvl4pPr>
            <a:lvl5pPr marL="2057400" indent="-228600" defTabSz="1042988" eaLnBrk="0" hangingPunct="0">
              <a:defRPr sz="1000" b="1">
                <a:solidFill>
                  <a:srgbClr val="000066"/>
                </a:solidFill>
                <a:latin typeface="Arial" charset="0"/>
                <a:cs typeface="Arial" charset="0"/>
              </a:defRPr>
            </a:lvl5pPr>
            <a:lvl6pPr marL="2514600" indent="-228600" algn="r" defTabSz="1042988" rtl="1" eaLnBrk="0" fontAlgn="base" hangingPunct="0">
              <a:spcBef>
                <a:spcPct val="0"/>
              </a:spcBef>
              <a:spcAft>
                <a:spcPct val="0"/>
              </a:spcAft>
              <a:defRPr sz="1000" b="1">
                <a:solidFill>
                  <a:srgbClr val="000066"/>
                </a:solidFill>
                <a:latin typeface="Arial" charset="0"/>
                <a:cs typeface="Arial" charset="0"/>
              </a:defRPr>
            </a:lvl6pPr>
            <a:lvl7pPr marL="2971800" indent="-228600" algn="r" defTabSz="1042988" rtl="1" eaLnBrk="0" fontAlgn="base" hangingPunct="0">
              <a:spcBef>
                <a:spcPct val="0"/>
              </a:spcBef>
              <a:spcAft>
                <a:spcPct val="0"/>
              </a:spcAft>
              <a:defRPr sz="1000" b="1">
                <a:solidFill>
                  <a:srgbClr val="000066"/>
                </a:solidFill>
                <a:latin typeface="Arial" charset="0"/>
                <a:cs typeface="Arial" charset="0"/>
              </a:defRPr>
            </a:lvl7pPr>
            <a:lvl8pPr marL="3429000" indent="-228600" algn="r" defTabSz="1042988" rtl="1" eaLnBrk="0" fontAlgn="base" hangingPunct="0">
              <a:spcBef>
                <a:spcPct val="0"/>
              </a:spcBef>
              <a:spcAft>
                <a:spcPct val="0"/>
              </a:spcAft>
              <a:defRPr sz="1000" b="1">
                <a:solidFill>
                  <a:srgbClr val="000066"/>
                </a:solidFill>
                <a:latin typeface="Arial" charset="0"/>
                <a:cs typeface="Arial" charset="0"/>
              </a:defRPr>
            </a:lvl8pPr>
            <a:lvl9pPr marL="3886200" indent="-228600" algn="r" defTabSz="1042988" rtl="1" eaLnBrk="0" fontAlgn="base" hangingPunct="0">
              <a:spcBef>
                <a:spcPct val="0"/>
              </a:spcBef>
              <a:spcAft>
                <a:spcPct val="0"/>
              </a:spcAft>
              <a:defRPr sz="1000" b="1">
                <a:solidFill>
                  <a:srgbClr val="000066"/>
                </a:solidFill>
                <a:latin typeface="Arial" charset="0"/>
                <a:cs typeface="Arial" charset="0"/>
              </a:defRPr>
            </a:lvl9pPr>
          </a:lstStyle>
          <a:p>
            <a:pPr algn="l" rtl="0" eaLnBrk="1" hangingPunct="1"/>
            <a:r>
              <a:rPr lang="en-GB" sz="1200" dirty="0" smtClean="0">
                <a:solidFill>
                  <a:srgbClr val="045898"/>
                </a:solidFill>
                <a:latin typeface="Calibri" panose="020F0502020204030204" pitchFamily="34" charset="0"/>
                <a:cs typeface="Calibri" panose="020F0502020204030204" pitchFamily="34" charset="0"/>
              </a:rPr>
              <a:t>Country Framework for Action to engage sectors beyond health on NCDS</a:t>
            </a:r>
            <a:endParaRPr lang="en-US" sz="1200" dirty="0">
              <a:solidFill>
                <a:srgbClr val="045898"/>
              </a:solidFill>
              <a:latin typeface="Calibri" panose="020F0502020204030204" pitchFamily="34" charset="0"/>
              <a:cs typeface="Calibri" panose="020F0502020204030204" pitchFamily="34" charset="0"/>
            </a:endParaRPr>
          </a:p>
        </p:txBody>
      </p:sp>
      <p:sp>
        <p:nvSpPr>
          <p:cNvPr id="53" name="Text Box 27"/>
          <p:cNvSpPr txBox="1">
            <a:spLocks noChangeArrowheads="1"/>
          </p:cNvSpPr>
          <p:nvPr/>
        </p:nvSpPr>
        <p:spPr bwMode="auto">
          <a:xfrm>
            <a:off x="1171703" y="6344408"/>
            <a:ext cx="4142913" cy="480180"/>
          </a:xfrm>
          <a:prstGeom prst="rect">
            <a:avLst/>
          </a:prstGeom>
          <a:noFill/>
          <a:ln w="9525">
            <a:solidFill>
              <a:schemeClr val="bg1"/>
            </a:solidFill>
            <a:miter lim="800000"/>
            <a:headEnd/>
            <a:tailEnd/>
          </a:ln>
          <a:effectLst/>
          <a:extLst/>
        </p:spPr>
        <p:txBody>
          <a:bodyPr wrap="square" lIns="91360" tIns="45680" rIns="91360" bIns="45680">
            <a:noAutofit/>
          </a:bodyPr>
          <a:lstStyle>
            <a:lvl1pPr defTabSz="1042988" eaLnBrk="0" hangingPunct="0">
              <a:defRPr sz="1000" b="1">
                <a:solidFill>
                  <a:srgbClr val="000066"/>
                </a:solidFill>
                <a:latin typeface="Arial" charset="0"/>
                <a:cs typeface="Arial" charset="0"/>
              </a:defRPr>
            </a:lvl1pPr>
            <a:lvl2pPr marL="742950" indent="-285750" defTabSz="1042988" eaLnBrk="0" hangingPunct="0">
              <a:defRPr sz="1000" b="1">
                <a:solidFill>
                  <a:srgbClr val="000066"/>
                </a:solidFill>
                <a:latin typeface="Arial" charset="0"/>
                <a:cs typeface="Arial" charset="0"/>
              </a:defRPr>
            </a:lvl2pPr>
            <a:lvl3pPr marL="1143000" indent="-228600" defTabSz="1042988" eaLnBrk="0" hangingPunct="0">
              <a:defRPr sz="1000" b="1">
                <a:solidFill>
                  <a:srgbClr val="000066"/>
                </a:solidFill>
                <a:latin typeface="Arial" charset="0"/>
                <a:cs typeface="Arial" charset="0"/>
              </a:defRPr>
            </a:lvl3pPr>
            <a:lvl4pPr marL="1600200" indent="-228600" defTabSz="1042988" eaLnBrk="0" hangingPunct="0">
              <a:defRPr sz="1000" b="1">
                <a:solidFill>
                  <a:srgbClr val="000066"/>
                </a:solidFill>
                <a:latin typeface="Arial" charset="0"/>
                <a:cs typeface="Arial" charset="0"/>
              </a:defRPr>
            </a:lvl4pPr>
            <a:lvl5pPr marL="2057400" indent="-228600" defTabSz="1042988" eaLnBrk="0" hangingPunct="0">
              <a:defRPr sz="1000" b="1">
                <a:solidFill>
                  <a:srgbClr val="000066"/>
                </a:solidFill>
                <a:latin typeface="Arial" charset="0"/>
                <a:cs typeface="Arial" charset="0"/>
              </a:defRPr>
            </a:lvl5pPr>
            <a:lvl6pPr marL="2514600" indent="-228600" algn="r" defTabSz="1042988" rtl="1" eaLnBrk="0" fontAlgn="base" hangingPunct="0">
              <a:spcBef>
                <a:spcPct val="0"/>
              </a:spcBef>
              <a:spcAft>
                <a:spcPct val="0"/>
              </a:spcAft>
              <a:defRPr sz="1000" b="1">
                <a:solidFill>
                  <a:srgbClr val="000066"/>
                </a:solidFill>
                <a:latin typeface="Arial" charset="0"/>
                <a:cs typeface="Arial" charset="0"/>
              </a:defRPr>
            </a:lvl6pPr>
            <a:lvl7pPr marL="2971800" indent="-228600" algn="r" defTabSz="1042988" rtl="1" eaLnBrk="0" fontAlgn="base" hangingPunct="0">
              <a:spcBef>
                <a:spcPct val="0"/>
              </a:spcBef>
              <a:spcAft>
                <a:spcPct val="0"/>
              </a:spcAft>
              <a:defRPr sz="1000" b="1">
                <a:solidFill>
                  <a:srgbClr val="000066"/>
                </a:solidFill>
                <a:latin typeface="Arial" charset="0"/>
                <a:cs typeface="Arial" charset="0"/>
              </a:defRPr>
            </a:lvl7pPr>
            <a:lvl8pPr marL="3429000" indent="-228600" algn="r" defTabSz="1042988" rtl="1" eaLnBrk="0" fontAlgn="base" hangingPunct="0">
              <a:spcBef>
                <a:spcPct val="0"/>
              </a:spcBef>
              <a:spcAft>
                <a:spcPct val="0"/>
              </a:spcAft>
              <a:defRPr sz="1000" b="1">
                <a:solidFill>
                  <a:srgbClr val="000066"/>
                </a:solidFill>
                <a:latin typeface="Arial" charset="0"/>
                <a:cs typeface="Arial" charset="0"/>
              </a:defRPr>
            </a:lvl8pPr>
            <a:lvl9pPr marL="3886200" indent="-228600" algn="r" defTabSz="1042988" rtl="1" eaLnBrk="0" fontAlgn="base" hangingPunct="0">
              <a:spcBef>
                <a:spcPct val="0"/>
              </a:spcBef>
              <a:spcAft>
                <a:spcPct val="0"/>
              </a:spcAft>
              <a:defRPr sz="1000" b="1">
                <a:solidFill>
                  <a:srgbClr val="000066"/>
                </a:solidFill>
                <a:latin typeface="Arial" charset="0"/>
                <a:cs typeface="Arial" charset="0"/>
              </a:defRPr>
            </a:lvl9pPr>
          </a:lstStyle>
          <a:p>
            <a:pPr algn="l" rtl="0" eaLnBrk="1" hangingPunct="1"/>
            <a:r>
              <a:rPr lang="en-GB" sz="1200" dirty="0" smtClean="0">
                <a:solidFill>
                  <a:srgbClr val="008000"/>
                </a:solidFill>
                <a:latin typeface="Calibri" panose="020F0502020204030204" pitchFamily="34" charset="0"/>
                <a:cs typeface="Calibri" panose="020F0502020204030204" pitchFamily="34" charset="0"/>
              </a:rPr>
              <a:t>Attainment of the 9 global targets for NCDs by 2030 (</a:t>
            </a:r>
            <a:br>
              <a:rPr lang="en-GB" sz="1200" dirty="0" smtClean="0">
                <a:solidFill>
                  <a:srgbClr val="008000"/>
                </a:solidFill>
                <a:latin typeface="Calibri" panose="020F0502020204030204" pitchFamily="34" charset="0"/>
                <a:cs typeface="Calibri" panose="020F0502020204030204" pitchFamily="34" charset="0"/>
              </a:rPr>
            </a:br>
            <a:r>
              <a:rPr lang="en-GB" sz="1200" dirty="0" smtClean="0">
                <a:solidFill>
                  <a:srgbClr val="008000"/>
                </a:solidFill>
                <a:latin typeface="Calibri" panose="020F0502020204030204" pitchFamily="34" charset="0"/>
                <a:cs typeface="Calibri" panose="020F0502020204030204" pitchFamily="34" charset="0"/>
              </a:rPr>
              <a:t>as part of the post-2015 development agenda)</a:t>
            </a:r>
            <a:endParaRPr lang="en-US" sz="1200" dirty="0">
              <a:solidFill>
                <a:srgbClr val="008000"/>
              </a:solidFill>
              <a:latin typeface="Calibri" panose="020F0502020204030204" pitchFamily="34" charset="0"/>
              <a:cs typeface="Calibri" panose="020F0502020204030204" pitchFamily="34" charset="0"/>
            </a:endParaRPr>
          </a:p>
        </p:txBody>
      </p:sp>
      <p:sp>
        <p:nvSpPr>
          <p:cNvPr id="54" name="Text Box 27"/>
          <p:cNvSpPr txBox="1">
            <a:spLocks noChangeArrowheads="1"/>
          </p:cNvSpPr>
          <p:nvPr/>
        </p:nvSpPr>
        <p:spPr bwMode="auto">
          <a:xfrm>
            <a:off x="3898191" y="5301209"/>
            <a:ext cx="2762041" cy="241205"/>
          </a:xfrm>
          <a:prstGeom prst="rect">
            <a:avLst/>
          </a:prstGeom>
          <a:solidFill>
            <a:srgbClr val="FFFFFF"/>
          </a:solidFill>
          <a:ln w="9525">
            <a:solidFill>
              <a:schemeClr val="bg1"/>
            </a:solidFill>
            <a:miter lim="800000"/>
            <a:headEnd/>
            <a:tailEnd/>
          </a:ln>
          <a:effectLst/>
          <a:extLst/>
        </p:spPr>
        <p:txBody>
          <a:bodyPr wrap="square" lIns="91360" tIns="45680" rIns="91360" bIns="45680">
            <a:noAutofit/>
          </a:bodyPr>
          <a:lstStyle>
            <a:lvl1pPr defTabSz="1042988" eaLnBrk="0" hangingPunct="0">
              <a:defRPr sz="1000" b="1">
                <a:solidFill>
                  <a:srgbClr val="000066"/>
                </a:solidFill>
                <a:latin typeface="Arial" charset="0"/>
                <a:cs typeface="Arial" charset="0"/>
              </a:defRPr>
            </a:lvl1pPr>
            <a:lvl2pPr marL="742950" indent="-285750" defTabSz="1042988" eaLnBrk="0" hangingPunct="0">
              <a:defRPr sz="1000" b="1">
                <a:solidFill>
                  <a:srgbClr val="000066"/>
                </a:solidFill>
                <a:latin typeface="Arial" charset="0"/>
                <a:cs typeface="Arial" charset="0"/>
              </a:defRPr>
            </a:lvl2pPr>
            <a:lvl3pPr marL="1143000" indent="-228600" defTabSz="1042988" eaLnBrk="0" hangingPunct="0">
              <a:defRPr sz="1000" b="1">
                <a:solidFill>
                  <a:srgbClr val="000066"/>
                </a:solidFill>
                <a:latin typeface="Arial" charset="0"/>
                <a:cs typeface="Arial" charset="0"/>
              </a:defRPr>
            </a:lvl3pPr>
            <a:lvl4pPr marL="1600200" indent="-228600" defTabSz="1042988" eaLnBrk="0" hangingPunct="0">
              <a:defRPr sz="1000" b="1">
                <a:solidFill>
                  <a:srgbClr val="000066"/>
                </a:solidFill>
                <a:latin typeface="Arial" charset="0"/>
                <a:cs typeface="Arial" charset="0"/>
              </a:defRPr>
            </a:lvl4pPr>
            <a:lvl5pPr marL="2057400" indent="-228600" defTabSz="1042988" eaLnBrk="0" hangingPunct="0">
              <a:defRPr sz="1000" b="1">
                <a:solidFill>
                  <a:srgbClr val="000066"/>
                </a:solidFill>
                <a:latin typeface="Arial" charset="0"/>
                <a:cs typeface="Arial" charset="0"/>
              </a:defRPr>
            </a:lvl5pPr>
            <a:lvl6pPr marL="2514600" indent="-228600" algn="r" defTabSz="1042988" rtl="1" eaLnBrk="0" fontAlgn="base" hangingPunct="0">
              <a:spcBef>
                <a:spcPct val="0"/>
              </a:spcBef>
              <a:spcAft>
                <a:spcPct val="0"/>
              </a:spcAft>
              <a:defRPr sz="1000" b="1">
                <a:solidFill>
                  <a:srgbClr val="000066"/>
                </a:solidFill>
                <a:latin typeface="Arial" charset="0"/>
                <a:cs typeface="Arial" charset="0"/>
              </a:defRPr>
            </a:lvl6pPr>
            <a:lvl7pPr marL="2971800" indent="-228600" algn="r" defTabSz="1042988" rtl="1" eaLnBrk="0" fontAlgn="base" hangingPunct="0">
              <a:spcBef>
                <a:spcPct val="0"/>
              </a:spcBef>
              <a:spcAft>
                <a:spcPct val="0"/>
              </a:spcAft>
              <a:defRPr sz="1000" b="1">
                <a:solidFill>
                  <a:srgbClr val="000066"/>
                </a:solidFill>
                <a:latin typeface="Arial" charset="0"/>
                <a:cs typeface="Arial" charset="0"/>
              </a:defRPr>
            </a:lvl7pPr>
            <a:lvl8pPr marL="3429000" indent="-228600" algn="r" defTabSz="1042988" rtl="1" eaLnBrk="0" fontAlgn="base" hangingPunct="0">
              <a:spcBef>
                <a:spcPct val="0"/>
              </a:spcBef>
              <a:spcAft>
                <a:spcPct val="0"/>
              </a:spcAft>
              <a:defRPr sz="1000" b="1">
                <a:solidFill>
                  <a:srgbClr val="000066"/>
                </a:solidFill>
                <a:latin typeface="Arial" charset="0"/>
                <a:cs typeface="Arial" charset="0"/>
              </a:defRPr>
            </a:lvl8pPr>
            <a:lvl9pPr marL="3886200" indent="-228600" algn="r" defTabSz="1042988" rtl="1" eaLnBrk="0" fontAlgn="base" hangingPunct="0">
              <a:spcBef>
                <a:spcPct val="0"/>
              </a:spcBef>
              <a:spcAft>
                <a:spcPct val="0"/>
              </a:spcAft>
              <a:defRPr sz="1000" b="1">
                <a:solidFill>
                  <a:srgbClr val="000066"/>
                </a:solidFill>
                <a:latin typeface="Arial" charset="0"/>
                <a:cs typeface="Arial" charset="0"/>
              </a:defRPr>
            </a:lvl9pPr>
          </a:lstStyle>
          <a:p>
            <a:pPr algn="l" rtl="0" eaLnBrk="1" hangingPunct="1"/>
            <a:r>
              <a:rPr lang="en-GB" sz="1200" dirty="0" smtClean="0">
                <a:solidFill>
                  <a:srgbClr val="008000"/>
                </a:solidFill>
                <a:latin typeface="Calibri" panose="020F0502020204030204" pitchFamily="34" charset="0"/>
                <a:cs typeface="Calibri" panose="020F0502020204030204" pitchFamily="34" charset="0"/>
              </a:rPr>
              <a:t>Adoption of the </a:t>
            </a:r>
            <a:br>
              <a:rPr lang="en-GB" sz="1200" dirty="0" smtClean="0">
                <a:solidFill>
                  <a:srgbClr val="008000"/>
                </a:solidFill>
                <a:latin typeface="Calibri" panose="020F0502020204030204" pitchFamily="34" charset="0"/>
                <a:cs typeface="Calibri" panose="020F0502020204030204" pitchFamily="34" charset="0"/>
              </a:rPr>
            </a:br>
            <a:r>
              <a:rPr lang="en-GB" sz="1200" dirty="0" smtClean="0">
                <a:solidFill>
                  <a:srgbClr val="008000"/>
                </a:solidFill>
                <a:latin typeface="Calibri" panose="020F0502020204030204" pitchFamily="34" charset="0"/>
                <a:cs typeface="Calibri" panose="020F0502020204030204" pitchFamily="34" charset="0"/>
              </a:rPr>
              <a:t>Post-2015 development agenda</a:t>
            </a:r>
            <a:endParaRPr lang="en-US" sz="1200" dirty="0">
              <a:solidFill>
                <a:srgbClr val="008000"/>
              </a:solidFill>
              <a:latin typeface="Calibri" panose="020F0502020204030204" pitchFamily="34" charset="0"/>
              <a:cs typeface="Calibri" panose="020F0502020204030204" pitchFamily="34" charset="0"/>
            </a:endParaRPr>
          </a:p>
        </p:txBody>
      </p:sp>
      <p:sp>
        <p:nvSpPr>
          <p:cNvPr id="57" name="Oval 31"/>
          <p:cNvSpPr>
            <a:spLocks noChangeArrowheads="1"/>
          </p:cNvSpPr>
          <p:nvPr/>
        </p:nvSpPr>
        <p:spPr bwMode="auto">
          <a:xfrm>
            <a:off x="6530934" y="6128786"/>
            <a:ext cx="243136" cy="211027"/>
          </a:xfrm>
          <a:prstGeom prst="ellipse">
            <a:avLst/>
          </a:prstGeom>
          <a:solidFill>
            <a:srgbClr val="008000"/>
          </a:solidFill>
          <a:ln>
            <a:noFill/>
          </a:ln>
          <a:effectLst/>
          <a:extLst/>
        </p:spPr>
        <p:txBody>
          <a:bodyPr wrap="none" lIns="91360" tIns="45680" rIns="91360" bIns="45680" anchor="ctr"/>
          <a:lstStyle/>
          <a:p>
            <a:pPr algn="ctr" defTabSz="914179"/>
            <a:endParaRPr lang="en-US" sz="1600" dirty="0">
              <a:solidFill>
                <a:schemeClr val="bg1"/>
              </a:solidFill>
            </a:endParaRPr>
          </a:p>
        </p:txBody>
      </p:sp>
      <p:sp>
        <p:nvSpPr>
          <p:cNvPr id="58" name="Oval 31"/>
          <p:cNvSpPr>
            <a:spLocks noChangeArrowheads="1"/>
          </p:cNvSpPr>
          <p:nvPr/>
        </p:nvSpPr>
        <p:spPr bwMode="auto">
          <a:xfrm>
            <a:off x="6530934" y="5799239"/>
            <a:ext cx="243136" cy="211027"/>
          </a:xfrm>
          <a:prstGeom prst="ellipse">
            <a:avLst/>
          </a:prstGeom>
          <a:solidFill>
            <a:srgbClr val="045898"/>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60" tIns="45680" rIns="91360" bIns="45680" anchor="ctr"/>
          <a:lstStyle/>
          <a:p>
            <a:pPr algn="ctr" defTabSz="914179"/>
            <a:endParaRPr lang="en-US" sz="1600" dirty="0">
              <a:solidFill>
                <a:schemeClr val="bg1"/>
              </a:solidFill>
            </a:endParaRPr>
          </a:p>
        </p:txBody>
      </p:sp>
      <p:sp>
        <p:nvSpPr>
          <p:cNvPr id="59" name="Text Box 27"/>
          <p:cNvSpPr txBox="1">
            <a:spLocks noChangeArrowheads="1"/>
          </p:cNvSpPr>
          <p:nvPr/>
        </p:nvSpPr>
        <p:spPr bwMode="auto">
          <a:xfrm>
            <a:off x="6782310" y="5757132"/>
            <a:ext cx="2110170" cy="480180"/>
          </a:xfrm>
          <a:prstGeom prst="rect">
            <a:avLst/>
          </a:prstGeom>
          <a:noFill/>
          <a:ln w="9525">
            <a:solidFill>
              <a:schemeClr val="bg1"/>
            </a:solidFill>
            <a:miter lim="800000"/>
            <a:headEnd/>
            <a:tailEnd/>
          </a:ln>
          <a:effectLst/>
          <a:extLst/>
        </p:spPr>
        <p:txBody>
          <a:bodyPr wrap="square" lIns="91360" tIns="45680" rIns="91360" bIns="45680">
            <a:noAutofit/>
          </a:bodyPr>
          <a:lstStyle>
            <a:lvl1pPr defTabSz="1042988" eaLnBrk="0" hangingPunct="0">
              <a:defRPr sz="1000" b="1">
                <a:solidFill>
                  <a:srgbClr val="000066"/>
                </a:solidFill>
                <a:latin typeface="Arial" charset="0"/>
                <a:cs typeface="Arial" charset="0"/>
              </a:defRPr>
            </a:lvl1pPr>
            <a:lvl2pPr marL="742950" indent="-285750" defTabSz="1042988" eaLnBrk="0" hangingPunct="0">
              <a:defRPr sz="1000" b="1">
                <a:solidFill>
                  <a:srgbClr val="000066"/>
                </a:solidFill>
                <a:latin typeface="Arial" charset="0"/>
                <a:cs typeface="Arial" charset="0"/>
              </a:defRPr>
            </a:lvl2pPr>
            <a:lvl3pPr marL="1143000" indent="-228600" defTabSz="1042988" eaLnBrk="0" hangingPunct="0">
              <a:defRPr sz="1000" b="1">
                <a:solidFill>
                  <a:srgbClr val="000066"/>
                </a:solidFill>
                <a:latin typeface="Arial" charset="0"/>
                <a:cs typeface="Arial" charset="0"/>
              </a:defRPr>
            </a:lvl3pPr>
            <a:lvl4pPr marL="1600200" indent="-228600" defTabSz="1042988" eaLnBrk="0" hangingPunct="0">
              <a:defRPr sz="1000" b="1">
                <a:solidFill>
                  <a:srgbClr val="000066"/>
                </a:solidFill>
                <a:latin typeface="Arial" charset="0"/>
                <a:cs typeface="Arial" charset="0"/>
              </a:defRPr>
            </a:lvl4pPr>
            <a:lvl5pPr marL="2057400" indent="-228600" defTabSz="1042988" eaLnBrk="0" hangingPunct="0">
              <a:defRPr sz="1000" b="1">
                <a:solidFill>
                  <a:srgbClr val="000066"/>
                </a:solidFill>
                <a:latin typeface="Arial" charset="0"/>
                <a:cs typeface="Arial" charset="0"/>
              </a:defRPr>
            </a:lvl5pPr>
            <a:lvl6pPr marL="2514600" indent="-228600" algn="r" defTabSz="1042988" rtl="1" eaLnBrk="0" fontAlgn="base" hangingPunct="0">
              <a:spcBef>
                <a:spcPct val="0"/>
              </a:spcBef>
              <a:spcAft>
                <a:spcPct val="0"/>
              </a:spcAft>
              <a:defRPr sz="1000" b="1">
                <a:solidFill>
                  <a:srgbClr val="000066"/>
                </a:solidFill>
                <a:latin typeface="Arial" charset="0"/>
                <a:cs typeface="Arial" charset="0"/>
              </a:defRPr>
            </a:lvl6pPr>
            <a:lvl7pPr marL="2971800" indent="-228600" algn="r" defTabSz="1042988" rtl="1" eaLnBrk="0" fontAlgn="base" hangingPunct="0">
              <a:spcBef>
                <a:spcPct val="0"/>
              </a:spcBef>
              <a:spcAft>
                <a:spcPct val="0"/>
              </a:spcAft>
              <a:defRPr sz="1000" b="1">
                <a:solidFill>
                  <a:srgbClr val="000066"/>
                </a:solidFill>
                <a:latin typeface="Arial" charset="0"/>
                <a:cs typeface="Arial" charset="0"/>
              </a:defRPr>
            </a:lvl7pPr>
            <a:lvl8pPr marL="3429000" indent="-228600" algn="r" defTabSz="1042988" rtl="1" eaLnBrk="0" fontAlgn="base" hangingPunct="0">
              <a:spcBef>
                <a:spcPct val="0"/>
              </a:spcBef>
              <a:spcAft>
                <a:spcPct val="0"/>
              </a:spcAft>
              <a:defRPr sz="1000" b="1">
                <a:solidFill>
                  <a:srgbClr val="000066"/>
                </a:solidFill>
                <a:latin typeface="Arial" charset="0"/>
                <a:cs typeface="Arial" charset="0"/>
              </a:defRPr>
            </a:lvl8pPr>
            <a:lvl9pPr marL="3886200" indent="-228600" algn="r" defTabSz="1042988" rtl="1" eaLnBrk="0" fontAlgn="base" hangingPunct="0">
              <a:spcBef>
                <a:spcPct val="0"/>
              </a:spcBef>
              <a:spcAft>
                <a:spcPct val="0"/>
              </a:spcAft>
              <a:defRPr sz="1000" b="1">
                <a:solidFill>
                  <a:srgbClr val="000066"/>
                </a:solidFill>
                <a:latin typeface="Arial" charset="0"/>
                <a:cs typeface="Arial" charset="0"/>
              </a:defRPr>
            </a:lvl9pPr>
          </a:lstStyle>
          <a:p>
            <a:pPr algn="l" rtl="0" eaLnBrk="1" hangingPunct="1"/>
            <a:r>
              <a:rPr lang="en-GB" sz="1400" dirty="0" smtClean="0">
                <a:solidFill>
                  <a:srgbClr val="045898"/>
                </a:solidFill>
                <a:latin typeface="Calibri" panose="020F0502020204030204" pitchFamily="34" charset="0"/>
                <a:cs typeface="Calibri" panose="020F0502020204030204" pitchFamily="34" charset="0"/>
              </a:rPr>
              <a:t>World Health Assembly</a:t>
            </a:r>
            <a:endParaRPr lang="en-US" sz="1400" dirty="0">
              <a:solidFill>
                <a:srgbClr val="045898"/>
              </a:solidFill>
              <a:latin typeface="Calibri" panose="020F0502020204030204" pitchFamily="34" charset="0"/>
              <a:cs typeface="Calibri" panose="020F0502020204030204" pitchFamily="34" charset="0"/>
            </a:endParaRPr>
          </a:p>
        </p:txBody>
      </p:sp>
      <p:sp>
        <p:nvSpPr>
          <p:cNvPr id="60" name="Text Box 27"/>
          <p:cNvSpPr txBox="1">
            <a:spLocks noChangeArrowheads="1"/>
          </p:cNvSpPr>
          <p:nvPr/>
        </p:nvSpPr>
        <p:spPr bwMode="auto">
          <a:xfrm>
            <a:off x="6782310" y="6117172"/>
            <a:ext cx="2110170" cy="480180"/>
          </a:xfrm>
          <a:prstGeom prst="rect">
            <a:avLst/>
          </a:prstGeom>
          <a:noFill/>
          <a:ln w="9525">
            <a:solidFill>
              <a:schemeClr val="bg1"/>
            </a:solidFill>
            <a:miter lim="800000"/>
            <a:headEnd/>
            <a:tailEnd/>
          </a:ln>
          <a:effectLst/>
          <a:extLst/>
        </p:spPr>
        <p:txBody>
          <a:bodyPr wrap="square" lIns="91360" tIns="45680" rIns="91360" bIns="45680">
            <a:noAutofit/>
          </a:bodyPr>
          <a:lstStyle>
            <a:lvl1pPr defTabSz="1042988" eaLnBrk="0" hangingPunct="0">
              <a:defRPr sz="1000" b="1">
                <a:solidFill>
                  <a:srgbClr val="000066"/>
                </a:solidFill>
                <a:latin typeface="Arial" charset="0"/>
                <a:cs typeface="Arial" charset="0"/>
              </a:defRPr>
            </a:lvl1pPr>
            <a:lvl2pPr marL="742950" indent="-285750" defTabSz="1042988" eaLnBrk="0" hangingPunct="0">
              <a:defRPr sz="1000" b="1">
                <a:solidFill>
                  <a:srgbClr val="000066"/>
                </a:solidFill>
                <a:latin typeface="Arial" charset="0"/>
                <a:cs typeface="Arial" charset="0"/>
              </a:defRPr>
            </a:lvl2pPr>
            <a:lvl3pPr marL="1143000" indent="-228600" defTabSz="1042988" eaLnBrk="0" hangingPunct="0">
              <a:defRPr sz="1000" b="1">
                <a:solidFill>
                  <a:srgbClr val="000066"/>
                </a:solidFill>
                <a:latin typeface="Arial" charset="0"/>
                <a:cs typeface="Arial" charset="0"/>
              </a:defRPr>
            </a:lvl3pPr>
            <a:lvl4pPr marL="1600200" indent="-228600" defTabSz="1042988" eaLnBrk="0" hangingPunct="0">
              <a:defRPr sz="1000" b="1">
                <a:solidFill>
                  <a:srgbClr val="000066"/>
                </a:solidFill>
                <a:latin typeface="Arial" charset="0"/>
                <a:cs typeface="Arial" charset="0"/>
              </a:defRPr>
            </a:lvl4pPr>
            <a:lvl5pPr marL="2057400" indent="-228600" defTabSz="1042988" eaLnBrk="0" hangingPunct="0">
              <a:defRPr sz="1000" b="1">
                <a:solidFill>
                  <a:srgbClr val="000066"/>
                </a:solidFill>
                <a:latin typeface="Arial" charset="0"/>
                <a:cs typeface="Arial" charset="0"/>
              </a:defRPr>
            </a:lvl5pPr>
            <a:lvl6pPr marL="2514600" indent="-228600" algn="r" defTabSz="1042988" rtl="1" eaLnBrk="0" fontAlgn="base" hangingPunct="0">
              <a:spcBef>
                <a:spcPct val="0"/>
              </a:spcBef>
              <a:spcAft>
                <a:spcPct val="0"/>
              </a:spcAft>
              <a:defRPr sz="1000" b="1">
                <a:solidFill>
                  <a:srgbClr val="000066"/>
                </a:solidFill>
                <a:latin typeface="Arial" charset="0"/>
                <a:cs typeface="Arial" charset="0"/>
              </a:defRPr>
            </a:lvl6pPr>
            <a:lvl7pPr marL="2971800" indent="-228600" algn="r" defTabSz="1042988" rtl="1" eaLnBrk="0" fontAlgn="base" hangingPunct="0">
              <a:spcBef>
                <a:spcPct val="0"/>
              </a:spcBef>
              <a:spcAft>
                <a:spcPct val="0"/>
              </a:spcAft>
              <a:defRPr sz="1000" b="1">
                <a:solidFill>
                  <a:srgbClr val="000066"/>
                </a:solidFill>
                <a:latin typeface="Arial" charset="0"/>
                <a:cs typeface="Arial" charset="0"/>
              </a:defRPr>
            </a:lvl7pPr>
            <a:lvl8pPr marL="3429000" indent="-228600" algn="r" defTabSz="1042988" rtl="1" eaLnBrk="0" fontAlgn="base" hangingPunct="0">
              <a:spcBef>
                <a:spcPct val="0"/>
              </a:spcBef>
              <a:spcAft>
                <a:spcPct val="0"/>
              </a:spcAft>
              <a:defRPr sz="1000" b="1">
                <a:solidFill>
                  <a:srgbClr val="000066"/>
                </a:solidFill>
                <a:latin typeface="Arial" charset="0"/>
                <a:cs typeface="Arial" charset="0"/>
              </a:defRPr>
            </a:lvl8pPr>
            <a:lvl9pPr marL="3886200" indent="-228600" algn="r" defTabSz="1042988" rtl="1" eaLnBrk="0" fontAlgn="base" hangingPunct="0">
              <a:spcBef>
                <a:spcPct val="0"/>
              </a:spcBef>
              <a:spcAft>
                <a:spcPct val="0"/>
              </a:spcAft>
              <a:defRPr sz="1000" b="1">
                <a:solidFill>
                  <a:srgbClr val="000066"/>
                </a:solidFill>
                <a:latin typeface="Arial" charset="0"/>
                <a:cs typeface="Arial" charset="0"/>
              </a:defRPr>
            </a:lvl9pPr>
          </a:lstStyle>
          <a:p>
            <a:pPr algn="l" rtl="0" eaLnBrk="1" hangingPunct="1"/>
            <a:r>
              <a:rPr lang="en-GB" sz="1400" dirty="0" smtClean="0">
                <a:solidFill>
                  <a:srgbClr val="008000"/>
                </a:solidFill>
                <a:latin typeface="Calibri" panose="020F0502020204030204" pitchFamily="34" charset="0"/>
                <a:cs typeface="Calibri" panose="020F0502020204030204" pitchFamily="34" charset="0"/>
              </a:rPr>
              <a:t>UN General Assembly</a:t>
            </a:r>
            <a:endParaRPr lang="en-US" sz="1400" dirty="0">
              <a:solidFill>
                <a:srgbClr val="008000"/>
              </a:solidFill>
              <a:latin typeface="Calibri" panose="020F0502020204030204" pitchFamily="34" charset="0"/>
              <a:cs typeface="Calibri" panose="020F0502020204030204" pitchFamily="34" charset="0"/>
            </a:endParaRPr>
          </a:p>
        </p:txBody>
      </p:sp>
      <p:sp>
        <p:nvSpPr>
          <p:cNvPr id="62" name="Oval 31"/>
          <p:cNvSpPr>
            <a:spLocks noChangeArrowheads="1"/>
          </p:cNvSpPr>
          <p:nvPr/>
        </p:nvSpPr>
        <p:spPr bwMode="auto">
          <a:xfrm>
            <a:off x="6530934" y="6458333"/>
            <a:ext cx="243136" cy="211027"/>
          </a:xfrm>
          <a:prstGeom prst="ellipse">
            <a:avLst/>
          </a:prstGeom>
          <a:solidFill>
            <a:srgbClr val="C00000"/>
          </a:solidFill>
          <a:ln>
            <a:noFill/>
          </a:ln>
          <a:effectLst/>
          <a:extLst/>
        </p:spPr>
        <p:txBody>
          <a:bodyPr wrap="none" lIns="91360" tIns="45680" rIns="91360" bIns="45680" anchor="ctr"/>
          <a:lstStyle/>
          <a:p>
            <a:pPr algn="ctr" defTabSz="914179"/>
            <a:endParaRPr lang="en-US" sz="1600" dirty="0">
              <a:solidFill>
                <a:schemeClr val="bg1"/>
              </a:solidFill>
            </a:endParaRPr>
          </a:p>
        </p:txBody>
      </p:sp>
      <p:sp>
        <p:nvSpPr>
          <p:cNvPr id="63" name="Text Box 27"/>
          <p:cNvSpPr txBox="1">
            <a:spLocks noChangeArrowheads="1"/>
          </p:cNvSpPr>
          <p:nvPr/>
        </p:nvSpPr>
        <p:spPr bwMode="auto">
          <a:xfrm>
            <a:off x="6782310" y="6477212"/>
            <a:ext cx="2110170" cy="480180"/>
          </a:xfrm>
          <a:prstGeom prst="rect">
            <a:avLst/>
          </a:prstGeom>
          <a:noFill/>
          <a:ln w="9525">
            <a:solidFill>
              <a:schemeClr val="bg1"/>
            </a:solidFill>
            <a:miter lim="800000"/>
            <a:headEnd/>
            <a:tailEnd/>
          </a:ln>
          <a:effectLst/>
          <a:extLst/>
        </p:spPr>
        <p:txBody>
          <a:bodyPr wrap="square" lIns="91360" tIns="45680" rIns="91360" bIns="45680">
            <a:noAutofit/>
          </a:bodyPr>
          <a:lstStyle>
            <a:lvl1pPr defTabSz="1042988" eaLnBrk="0" hangingPunct="0">
              <a:defRPr sz="1000" b="1">
                <a:solidFill>
                  <a:srgbClr val="000066"/>
                </a:solidFill>
                <a:latin typeface="Arial" charset="0"/>
                <a:cs typeface="Arial" charset="0"/>
              </a:defRPr>
            </a:lvl1pPr>
            <a:lvl2pPr marL="742950" indent="-285750" defTabSz="1042988" eaLnBrk="0" hangingPunct="0">
              <a:defRPr sz="1000" b="1">
                <a:solidFill>
                  <a:srgbClr val="000066"/>
                </a:solidFill>
                <a:latin typeface="Arial" charset="0"/>
                <a:cs typeface="Arial" charset="0"/>
              </a:defRPr>
            </a:lvl2pPr>
            <a:lvl3pPr marL="1143000" indent="-228600" defTabSz="1042988" eaLnBrk="0" hangingPunct="0">
              <a:defRPr sz="1000" b="1">
                <a:solidFill>
                  <a:srgbClr val="000066"/>
                </a:solidFill>
                <a:latin typeface="Arial" charset="0"/>
                <a:cs typeface="Arial" charset="0"/>
              </a:defRPr>
            </a:lvl3pPr>
            <a:lvl4pPr marL="1600200" indent="-228600" defTabSz="1042988" eaLnBrk="0" hangingPunct="0">
              <a:defRPr sz="1000" b="1">
                <a:solidFill>
                  <a:srgbClr val="000066"/>
                </a:solidFill>
                <a:latin typeface="Arial" charset="0"/>
                <a:cs typeface="Arial" charset="0"/>
              </a:defRPr>
            </a:lvl4pPr>
            <a:lvl5pPr marL="2057400" indent="-228600" defTabSz="1042988" eaLnBrk="0" hangingPunct="0">
              <a:defRPr sz="1000" b="1">
                <a:solidFill>
                  <a:srgbClr val="000066"/>
                </a:solidFill>
                <a:latin typeface="Arial" charset="0"/>
                <a:cs typeface="Arial" charset="0"/>
              </a:defRPr>
            </a:lvl5pPr>
            <a:lvl6pPr marL="2514600" indent="-228600" algn="r" defTabSz="1042988" rtl="1" eaLnBrk="0" fontAlgn="base" hangingPunct="0">
              <a:spcBef>
                <a:spcPct val="0"/>
              </a:spcBef>
              <a:spcAft>
                <a:spcPct val="0"/>
              </a:spcAft>
              <a:defRPr sz="1000" b="1">
                <a:solidFill>
                  <a:srgbClr val="000066"/>
                </a:solidFill>
                <a:latin typeface="Arial" charset="0"/>
                <a:cs typeface="Arial" charset="0"/>
              </a:defRPr>
            </a:lvl6pPr>
            <a:lvl7pPr marL="2971800" indent="-228600" algn="r" defTabSz="1042988" rtl="1" eaLnBrk="0" fontAlgn="base" hangingPunct="0">
              <a:spcBef>
                <a:spcPct val="0"/>
              </a:spcBef>
              <a:spcAft>
                <a:spcPct val="0"/>
              </a:spcAft>
              <a:defRPr sz="1000" b="1">
                <a:solidFill>
                  <a:srgbClr val="000066"/>
                </a:solidFill>
                <a:latin typeface="Arial" charset="0"/>
                <a:cs typeface="Arial" charset="0"/>
              </a:defRPr>
            </a:lvl7pPr>
            <a:lvl8pPr marL="3429000" indent="-228600" algn="r" defTabSz="1042988" rtl="1" eaLnBrk="0" fontAlgn="base" hangingPunct="0">
              <a:spcBef>
                <a:spcPct val="0"/>
              </a:spcBef>
              <a:spcAft>
                <a:spcPct val="0"/>
              </a:spcAft>
              <a:defRPr sz="1000" b="1">
                <a:solidFill>
                  <a:srgbClr val="000066"/>
                </a:solidFill>
                <a:latin typeface="Arial" charset="0"/>
                <a:cs typeface="Arial" charset="0"/>
              </a:defRPr>
            </a:lvl8pPr>
            <a:lvl9pPr marL="3886200" indent="-228600" algn="r" defTabSz="1042988" rtl="1" eaLnBrk="0" fontAlgn="base" hangingPunct="0">
              <a:spcBef>
                <a:spcPct val="0"/>
              </a:spcBef>
              <a:spcAft>
                <a:spcPct val="0"/>
              </a:spcAft>
              <a:defRPr sz="1000" b="1">
                <a:solidFill>
                  <a:srgbClr val="000066"/>
                </a:solidFill>
                <a:latin typeface="Arial" charset="0"/>
                <a:cs typeface="Arial" charset="0"/>
              </a:defRPr>
            </a:lvl9pPr>
          </a:lstStyle>
          <a:p>
            <a:pPr algn="l" rtl="0" eaLnBrk="1" hangingPunct="1"/>
            <a:r>
              <a:rPr lang="en-GB" sz="1400" dirty="0" smtClean="0">
                <a:solidFill>
                  <a:srgbClr val="C00000"/>
                </a:solidFill>
                <a:latin typeface="Calibri" panose="020F0502020204030204" pitchFamily="34" charset="0"/>
                <a:cs typeface="Calibri" panose="020F0502020204030204" pitchFamily="34" charset="0"/>
              </a:rPr>
              <a:t>ECOSOC</a:t>
            </a:r>
            <a:endParaRPr lang="en-US" sz="1400" dirty="0">
              <a:solidFill>
                <a:srgbClr val="C00000"/>
              </a:solidFill>
              <a:latin typeface="Calibri" panose="020F0502020204030204" pitchFamily="34" charset="0"/>
              <a:cs typeface="Calibri" panose="020F0502020204030204" pitchFamily="34" charset="0"/>
            </a:endParaRPr>
          </a:p>
        </p:txBody>
      </p:sp>
      <p:sp>
        <p:nvSpPr>
          <p:cNvPr id="64" name="Text Box 27"/>
          <p:cNvSpPr txBox="1">
            <a:spLocks noChangeArrowheads="1"/>
          </p:cNvSpPr>
          <p:nvPr/>
        </p:nvSpPr>
        <p:spPr bwMode="auto">
          <a:xfrm>
            <a:off x="7621371" y="3645024"/>
            <a:ext cx="1055085" cy="480180"/>
          </a:xfrm>
          <a:prstGeom prst="rect">
            <a:avLst/>
          </a:prstGeom>
          <a:noFill/>
          <a:ln w="9525">
            <a:solidFill>
              <a:schemeClr val="bg1"/>
            </a:solidFill>
            <a:miter lim="800000"/>
            <a:headEnd/>
            <a:tailEnd/>
          </a:ln>
          <a:effectLst/>
          <a:extLst/>
        </p:spPr>
        <p:txBody>
          <a:bodyPr wrap="square" lIns="91360" tIns="45680" rIns="91360" bIns="45680">
            <a:noAutofit/>
          </a:bodyPr>
          <a:lstStyle>
            <a:lvl1pPr defTabSz="1042988" eaLnBrk="0" hangingPunct="0">
              <a:defRPr sz="1000" b="1">
                <a:solidFill>
                  <a:srgbClr val="000066"/>
                </a:solidFill>
                <a:latin typeface="Arial" charset="0"/>
                <a:cs typeface="Arial" charset="0"/>
              </a:defRPr>
            </a:lvl1pPr>
            <a:lvl2pPr marL="742950" indent="-285750" defTabSz="1042988" eaLnBrk="0" hangingPunct="0">
              <a:defRPr sz="1000" b="1">
                <a:solidFill>
                  <a:srgbClr val="000066"/>
                </a:solidFill>
                <a:latin typeface="Arial" charset="0"/>
                <a:cs typeface="Arial" charset="0"/>
              </a:defRPr>
            </a:lvl2pPr>
            <a:lvl3pPr marL="1143000" indent="-228600" defTabSz="1042988" eaLnBrk="0" hangingPunct="0">
              <a:defRPr sz="1000" b="1">
                <a:solidFill>
                  <a:srgbClr val="000066"/>
                </a:solidFill>
                <a:latin typeface="Arial" charset="0"/>
                <a:cs typeface="Arial" charset="0"/>
              </a:defRPr>
            </a:lvl3pPr>
            <a:lvl4pPr marL="1600200" indent="-228600" defTabSz="1042988" eaLnBrk="0" hangingPunct="0">
              <a:defRPr sz="1000" b="1">
                <a:solidFill>
                  <a:srgbClr val="000066"/>
                </a:solidFill>
                <a:latin typeface="Arial" charset="0"/>
                <a:cs typeface="Arial" charset="0"/>
              </a:defRPr>
            </a:lvl4pPr>
            <a:lvl5pPr marL="2057400" indent="-228600" defTabSz="1042988" eaLnBrk="0" hangingPunct="0">
              <a:defRPr sz="1000" b="1">
                <a:solidFill>
                  <a:srgbClr val="000066"/>
                </a:solidFill>
                <a:latin typeface="Arial" charset="0"/>
                <a:cs typeface="Arial" charset="0"/>
              </a:defRPr>
            </a:lvl5pPr>
            <a:lvl6pPr marL="2514600" indent="-228600" algn="r" defTabSz="1042988" rtl="1" eaLnBrk="0" fontAlgn="base" hangingPunct="0">
              <a:spcBef>
                <a:spcPct val="0"/>
              </a:spcBef>
              <a:spcAft>
                <a:spcPct val="0"/>
              </a:spcAft>
              <a:defRPr sz="1000" b="1">
                <a:solidFill>
                  <a:srgbClr val="000066"/>
                </a:solidFill>
                <a:latin typeface="Arial" charset="0"/>
                <a:cs typeface="Arial" charset="0"/>
              </a:defRPr>
            </a:lvl6pPr>
            <a:lvl7pPr marL="2971800" indent="-228600" algn="r" defTabSz="1042988" rtl="1" eaLnBrk="0" fontAlgn="base" hangingPunct="0">
              <a:spcBef>
                <a:spcPct val="0"/>
              </a:spcBef>
              <a:spcAft>
                <a:spcPct val="0"/>
              </a:spcAft>
              <a:defRPr sz="1000" b="1">
                <a:solidFill>
                  <a:srgbClr val="000066"/>
                </a:solidFill>
                <a:latin typeface="Arial" charset="0"/>
                <a:cs typeface="Arial" charset="0"/>
              </a:defRPr>
            </a:lvl7pPr>
            <a:lvl8pPr marL="3429000" indent="-228600" algn="r" defTabSz="1042988" rtl="1" eaLnBrk="0" fontAlgn="base" hangingPunct="0">
              <a:spcBef>
                <a:spcPct val="0"/>
              </a:spcBef>
              <a:spcAft>
                <a:spcPct val="0"/>
              </a:spcAft>
              <a:defRPr sz="1000" b="1">
                <a:solidFill>
                  <a:srgbClr val="000066"/>
                </a:solidFill>
                <a:latin typeface="Arial" charset="0"/>
                <a:cs typeface="Arial" charset="0"/>
              </a:defRPr>
            </a:lvl8pPr>
            <a:lvl9pPr marL="3886200" indent="-228600" algn="r" defTabSz="1042988" rtl="1" eaLnBrk="0" fontAlgn="base" hangingPunct="0">
              <a:spcBef>
                <a:spcPct val="0"/>
              </a:spcBef>
              <a:spcAft>
                <a:spcPct val="0"/>
              </a:spcAft>
              <a:defRPr sz="1000" b="1">
                <a:solidFill>
                  <a:srgbClr val="000066"/>
                </a:solidFill>
                <a:latin typeface="Arial" charset="0"/>
                <a:cs typeface="Arial" charset="0"/>
              </a:defRPr>
            </a:lvl9pPr>
          </a:lstStyle>
          <a:p>
            <a:pPr algn="l" rtl="0" eaLnBrk="1" hangingPunct="1"/>
            <a:r>
              <a:rPr lang="en-GB" sz="1400" dirty="0" smtClean="0">
                <a:solidFill>
                  <a:srgbClr val="C00000"/>
                </a:solidFill>
                <a:latin typeface="Calibri" panose="020F0502020204030204" pitchFamily="34" charset="0"/>
                <a:cs typeface="Calibri" panose="020F0502020204030204" pitchFamily="34" charset="0"/>
              </a:rPr>
              <a:t>UN Task Force on NCDs</a:t>
            </a:r>
            <a:endParaRPr lang="en-US" sz="1400" dirty="0">
              <a:solidFill>
                <a:srgbClr val="C00000"/>
              </a:solidFill>
              <a:latin typeface="Calibri" panose="020F0502020204030204" pitchFamily="34" charset="0"/>
              <a:cs typeface="Calibri" panose="020F0502020204030204" pitchFamily="34" charset="0"/>
            </a:endParaRPr>
          </a:p>
        </p:txBody>
      </p:sp>
      <p:pic>
        <p:nvPicPr>
          <p:cNvPr id="65" name="Picture 64"/>
          <p:cNvPicPr/>
          <p:nvPr/>
        </p:nvPicPr>
        <p:blipFill>
          <a:blip r:embed="rId13" cstate="print">
            <a:extLst>
              <a:ext uri="{28A0092B-C50C-407E-A947-70E740481C1C}">
                <a14:useLocalDpi xmlns:a14="http://schemas.microsoft.com/office/drawing/2010/main" val="0"/>
              </a:ext>
            </a:extLst>
          </a:blip>
          <a:stretch>
            <a:fillRect/>
          </a:stretch>
        </p:blipFill>
        <p:spPr>
          <a:xfrm>
            <a:off x="7654687" y="4365104"/>
            <a:ext cx="1025700" cy="1152128"/>
          </a:xfrm>
          <a:prstGeom prst="rect">
            <a:avLst/>
          </a:prstGeom>
          <a:ln>
            <a:solidFill>
              <a:srgbClr val="C00000"/>
            </a:solidFill>
          </a:ln>
        </p:spPr>
      </p:pic>
      <p:sp>
        <p:nvSpPr>
          <p:cNvPr id="61" name="Text Box 28"/>
          <p:cNvSpPr txBox="1">
            <a:spLocks noChangeArrowheads="1"/>
          </p:cNvSpPr>
          <p:nvPr/>
        </p:nvSpPr>
        <p:spPr bwMode="auto">
          <a:xfrm>
            <a:off x="1755993" y="4700176"/>
            <a:ext cx="2777065" cy="461584"/>
          </a:xfrm>
          <a:prstGeom prst="rect">
            <a:avLst/>
          </a:prstGeom>
          <a:solidFill>
            <a:srgbClr val="FF0000"/>
          </a:solidFill>
          <a:ln>
            <a:noFill/>
          </a:ln>
          <a:effectLst/>
          <a:extLst/>
        </p:spPr>
        <p:txBody>
          <a:bodyPr wrap="square" lIns="91360" tIns="45680" rIns="91360" bIns="45680">
            <a:spAutoFit/>
          </a:bodyPr>
          <a:lstStyle>
            <a:lvl1pPr defTabSz="1042988" eaLnBrk="0" hangingPunct="0">
              <a:defRPr sz="1000" b="1">
                <a:solidFill>
                  <a:srgbClr val="000066"/>
                </a:solidFill>
                <a:latin typeface="Arial" charset="0"/>
                <a:cs typeface="Arial" charset="0"/>
              </a:defRPr>
            </a:lvl1pPr>
            <a:lvl2pPr marL="742950" indent="-285750" defTabSz="1042988" eaLnBrk="0" hangingPunct="0">
              <a:defRPr sz="1000" b="1">
                <a:solidFill>
                  <a:srgbClr val="000066"/>
                </a:solidFill>
                <a:latin typeface="Arial" charset="0"/>
                <a:cs typeface="Arial" charset="0"/>
              </a:defRPr>
            </a:lvl2pPr>
            <a:lvl3pPr marL="1143000" indent="-228600" defTabSz="1042988" eaLnBrk="0" hangingPunct="0">
              <a:defRPr sz="1000" b="1">
                <a:solidFill>
                  <a:srgbClr val="000066"/>
                </a:solidFill>
                <a:latin typeface="Arial" charset="0"/>
                <a:cs typeface="Arial" charset="0"/>
              </a:defRPr>
            </a:lvl3pPr>
            <a:lvl4pPr marL="1600200" indent="-228600" defTabSz="1042988" eaLnBrk="0" hangingPunct="0">
              <a:defRPr sz="1000" b="1">
                <a:solidFill>
                  <a:srgbClr val="000066"/>
                </a:solidFill>
                <a:latin typeface="Arial" charset="0"/>
                <a:cs typeface="Arial" charset="0"/>
              </a:defRPr>
            </a:lvl4pPr>
            <a:lvl5pPr marL="2057400" indent="-228600" defTabSz="1042988" eaLnBrk="0" hangingPunct="0">
              <a:defRPr sz="1000" b="1">
                <a:solidFill>
                  <a:srgbClr val="000066"/>
                </a:solidFill>
                <a:latin typeface="Arial" charset="0"/>
                <a:cs typeface="Arial" charset="0"/>
              </a:defRPr>
            </a:lvl5pPr>
            <a:lvl6pPr marL="2514600" indent="-228600" algn="r" defTabSz="1042988" rtl="1" eaLnBrk="0" fontAlgn="base" hangingPunct="0">
              <a:spcBef>
                <a:spcPct val="0"/>
              </a:spcBef>
              <a:spcAft>
                <a:spcPct val="0"/>
              </a:spcAft>
              <a:defRPr sz="1000" b="1">
                <a:solidFill>
                  <a:srgbClr val="000066"/>
                </a:solidFill>
                <a:latin typeface="Arial" charset="0"/>
                <a:cs typeface="Arial" charset="0"/>
              </a:defRPr>
            </a:lvl6pPr>
            <a:lvl7pPr marL="2971800" indent="-228600" algn="r" defTabSz="1042988" rtl="1" eaLnBrk="0" fontAlgn="base" hangingPunct="0">
              <a:spcBef>
                <a:spcPct val="0"/>
              </a:spcBef>
              <a:spcAft>
                <a:spcPct val="0"/>
              </a:spcAft>
              <a:defRPr sz="1000" b="1">
                <a:solidFill>
                  <a:srgbClr val="000066"/>
                </a:solidFill>
                <a:latin typeface="Arial" charset="0"/>
                <a:cs typeface="Arial" charset="0"/>
              </a:defRPr>
            </a:lvl7pPr>
            <a:lvl8pPr marL="3429000" indent="-228600" algn="r" defTabSz="1042988" rtl="1" eaLnBrk="0" fontAlgn="base" hangingPunct="0">
              <a:spcBef>
                <a:spcPct val="0"/>
              </a:spcBef>
              <a:spcAft>
                <a:spcPct val="0"/>
              </a:spcAft>
              <a:defRPr sz="1000" b="1">
                <a:solidFill>
                  <a:srgbClr val="000066"/>
                </a:solidFill>
                <a:latin typeface="Arial" charset="0"/>
                <a:cs typeface="Arial" charset="0"/>
              </a:defRPr>
            </a:lvl8pPr>
            <a:lvl9pPr marL="3886200" indent="-228600" algn="r" defTabSz="1042988" rtl="1" eaLnBrk="0" fontAlgn="base" hangingPunct="0">
              <a:spcBef>
                <a:spcPct val="0"/>
              </a:spcBef>
              <a:spcAft>
                <a:spcPct val="0"/>
              </a:spcAft>
              <a:defRPr sz="1000" b="1">
                <a:solidFill>
                  <a:srgbClr val="000066"/>
                </a:solidFill>
                <a:latin typeface="Arial" charset="0"/>
                <a:cs typeface="Arial" charset="0"/>
              </a:defRPr>
            </a:lvl9pPr>
          </a:lstStyle>
          <a:p>
            <a:pPr eaLnBrk="1" hangingPunct="1"/>
            <a:r>
              <a:rPr lang="en-GB" sz="1200" dirty="0">
                <a:solidFill>
                  <a:schemeClr val="bg1"/>
                </a:solidFill>
                <a:latin typeface="Calibri" panose="020F0502020204030204" pitchFamily="34" charset="0"/>
                <a:cs typeface="Calibri" panose="020F0502020204030204" pitchFamily="34" charset="0"/>
              </a:rPr>
              <a:t>UN General Assembly Comprehensive Review 2014 on </a:t>
            </a:r>
            <a:r>
              <a:rPr lang="en-GB" sz="1200" dirty="0" smtClean="0">
                <a:solidFill>
                  <a:schemeClr val="bg1"/>
                </a:solidFill>
                <a:latin typeface="Calibri" panose="020F0502020204030204" pitchFamily="34" charset="0"/>
                <a:cs typeface="Calibri" panose="020F0502020204030204" pitchFamily="34" charset="0"/>
              </a:rPr>
              <a:t>NCDs</a:t>
            </a:r>
            <a:endParaRPr lang="en-US" sz="1200" dirty="0">
              <a:solidFill>
                <a:schemeClr val="bg1"/>
              </a:solidFill>
            </a:endParaRPr>
          </a:p>
        </p:txBody>
      </p:sp>
      <p:pic>
        <p:nvPicPr>
          <p:cNvPr id="1026" name="Picture 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597484" y="4631869"/>
            <a:ext cx="933450" cy="523875"/>
          </a:xfrm>
          <a:prstGeom prst="rect">
            <a:avLst/>
          </a:prstGeom>
          <a:noFill/>
          <a:ln w="9525">
            <a:solidFill>
              <a:srgbClr val="3399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618001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0" y="274638"/>
            <a:ext cx="9144000" cy="1143000"/>
          </a:xfrm>
        </p:spPr>
        <p:txBody>
          <a:bodyPr/>
          <a:lstStyle/>
          <a:p>
            <a:pPr eaLnBrk="1" hangingPunct="1"/>
            <a:r>
              <a:rPr lang="en-US" sz="2400" b="1" dirty="0" smtClean="0">
                <a:solidFill>
                  <a:srgbClr val="2985BD"/>
                </a:solidFill>
                <a:latin typeface="Calibri" pitchFamily="34" charset="0"/>
                <a:ea typeface="ＭＳ Ｐゴシック" pitchFamily="34" charset="-128"/>
              </a:rPr>
              <a:t>2014 Comprehensive review and assessment outcome document: national commitments: governance…</a:t>
            </a:r>
            <a:endParaRPr lang="en-US" sz="2400" b="1" dirty="0">
              <a:solidFill>
                <a:srgbClr val="2985BD"/>
              </a:solidFill>
              <a:latin typeface="Calibri" pitchFamily="34" charset="0"/>
              <a:ea typeface="ＭＳ Ｐゴシック" pitchFamily="34" charset="-128"/>
            </a:endParaRPr>
          </a:p>
        </p:txBody>
      </p:sp>
      <p:sp>
        <p:nvSpPr>
          <p:cNvPr id="3" name="Content Placeholder 2"/>
          <p:cNvSpPr>
            <a:spLocks noGrp="1"/>
          </p:cNvSpPr>
          <p:nvPr>
            <p:ph idx="1"/>
          </p:nvPr>
        </p:nvSpPr>
        <p:spPr>
          <a:xfrm>
            <a:off x="457200" y="1603693"/>
            <a:ext cx="8519160" cy="4857750"/>
          </a:xfrm>
        </p:spPr>
        <p:txBody>
          <a:bodyPr>
            <a:normAutofit fontScale="62500" lnSpcReduction="20000"/>
          </a:bodyPr>
          <a:lstStyle/>
          <a:p>
            <a:pPr eaLnBrk="1" hangingPunct="1">
              <a:defRPr/>
            </a:pPr>
            <a:r>
              <a:rPr lang="en-US" dirty="0" smtClean="0">
                <a:latin typeface="Calibri" pitchFamily="34" charset="0"/>
                <a:cs typeface="Calibri" pitchFamily="34" charset="0"/>
              </a:rPr>
              <a:t>Setting national targets and process indicators</a:t>
            </a:r>
          </a:p>
          <a:p>
            <a:pPr eaLnBrk="1" hangingPunct="1">
              <a:defRPr/>
            </a:pPr>
            <a:endParaRPr lang="en-US" dirty="0" smtClean="0">
              <a:latin typeface="Calibri" pitchFamily="34" charset="0"/>
              <a:cs typeface="Calibri" pitchFamily="34" charset="0"/>
            </a:endParaRPr>
          </a:p>
          <a:p>
            <a:pPr eaLnBrk="1" hangingPunct="1">
              <a:defRPr/>
            </a:pPr>
            <a:r>
              <a:rPr lang="en-US" dirty="0" smtClean="0">
                <a:latin typeface="Calibri" pitchFamily="34" charset="0"/>
                <a:cs typeface="Calibri" pitchFamily="34" charset="0"/>
              </a:rPr>
              <a:t>Developing national multisectoral plans</a:t>
            </a:r>
          </a:p>
          <a:p>
            <a:pPr eaLnBrk="1" hangingPunct="1">
              <a:defRPr/>
            </a:pPr>
            <a:endParaRPr lang="en-US" dirty="0" smtClean="0">
              <a:latin typeface="Calibri" pitchFamily="34" charset="0"/>
              <a:cs typeface="Calibri" pitchFamily="34" charset="0"/>
            </a:endParaRPr>
          </a:p>
          <a:p>
            <a:pPr eaLnBrk="1" hangingPunct="1">
              <a:defRPr/>
            </a:pPr>
            <a:r>
              <a:rPr lang="en-US" dirty="0" smtClean="0">
                <a:latin typeface="Calibri" pitchFamily="34" charset="0"/>
                <a:cs typeface="Calibri" pitchFamily="34" charset="0"/>
              </a:rPr>
              <a:t>Raising awareness on NCDs</a:t>
            </a:r>
          </a:p>
          <a:p>
            <a:pPr eaLnBrk="1" hangingPunct="1">
              <a:defRPr/>
            </a:pPr>
            <a:endParaRPr lang="en-US" dirty="0" smtClean="0">
              <a:latin typeface="Calibri" pitchFamily="34" charset="0"/>
              <a:cs typeface="Calibri" pitchFamily="34" charset="0"/>
            </a:endParaRPr>
          </a:p>
          <a:p>
            <a:pPr eaLnBrk="1" hangingPunct="1">
              <a:defRPr/>
            </a:pPr>
            <a:r>
              <a:rPr lang="en-US" dirty="0" smtClean="0">
                <a:latin typeface="Calibri" pitchFamily="34" charset="0"/>
                <a:cs typeface="Calibri" pitchFamily="34" charset="0"/>
              </a:rPr>
              <a:t>Integrating NCDs into national development plans including the UNDAF</a:t>
            </a:r>
          </a:p>
          <a:p>
            <a:pPr eaLnBrk="1" hangingPunct="1">
              <a:defRPr/>
            </a:pPr>
            <a:endParaRPr lang="en-US" dirty="0" smtClean="0">
              <a:latin typeface="Calibri" pitchFamily="34" charset="0"/>
              <a:cs typeface="Calibri" pitchFamily="34" charset="0"/>
            </a:endParaRPr>
          </a:p>
          <a:p>
            <a:pPr eaLnBrk="1" hangingPunct="1">
              <a:defRPr/>
            </a:pPr>
            <a:r>
              <a:rPr lang="en-US" dirty="0" smtClean="0">
                <a:latin typeface="Calibri" pitchFamily="34" charset="0"/>
                <a:cs typeface="Calibri" pitchFamily="34" charset="0"/>
              </a:rPr>
              <a:t>Establish a national multisectoral mechanism such as a commission for a whole of government and whole of society response</a:t>
            </a:r>
          </a:p>
          <a:p>
            <a:pPr eaLnBrk="1" hangingPunct="1">
              <a:defRPr/>
            </a:pPr>
            <a:endParaRPr lang="en-US" dirty="0" smtClean="0">
              <a:latin typeface="Calibri" pitchFamily="34" charset="0"/>
              <a:cs typeface="Calibri" pitchFamily="34" charset="0"/>
            </a:endParaRPr>
          </a:p>
          <a:p>
            <a:pPr eaLnBrk="1" hangingPunct="1">
              <a:defRPr/>
            </a:pPr>
            <a:r>
              <a:rPr lang="en-US" dirty="0" smtClean="0">
                <a:latin typeface="Calibri" pitchFamily="34" charset="0"/>
                <a:cs typeface="Calibri" pitchFamily="34" charset="0"/>
              </a:rPr>
              <a:t>Strengthen </a:t>
            </a:r>
            <a:r>
              <a:rPr lang="en-US" dirty="0" err="1" smtClean="0">
                <a:latin typeface="Calibri" pitchFamily="34" charset="0"/>
                <a:cs typeface="Calibri" pitchFamily="34" charset="0"/>
              </a:rPr>
              <a:t>MoH</a:t>
            </a:r>
            <a:r>
              <a:rPr lang="en-US" dirty="0" smtClean="0">
                <a:latin typeface="Calibri" pitchFamily="34" charset="0"/>
                <a:cs typeface="Calibri" pitchFamily="34" charset="0"/>
              </a:rPr>
              <a:t> capacity for strategic leadership</a:t>
            </a:r>
          </a:p>
          <a:p>
            <a:pPr eaLnBrk="1" hangingPunct="1">
              <a:defRPr/>
            </a:pPr>
            <a:endParaRPr lang="en-US" dirty="0" smtClean="0">
              <a:latin typeface="Calibri" pitchFamily="34" charset="0"/>
              <a:cs typeface="Calibri" pitchFamily="34" charset="0"/>
            </a:endParaRPr>
          </a:p>
          <a:p>
            <a:pPr eaLnBrk="1" hangingPunct="1">
              <a:defRPr/>
            </a:pPr>
            <a:r>
              <a:rPr lang="en-US" dirty="0" smtClean="0">
                <a:latin typeface="Calibri" pitchFamily="34" charset="0"/>
                <a:cs typeface="Calibri" pitchFamily="34" charset="0"/>
              </a:rPr>
              <a:t>Align international cooperation with national plans</a:t>
            </a:r>
          </a:p>
          <a:p>
            <a:pPr eaLnBrk="1" hangingPunct="1">
              <a:defRPr/>
            </a:pPr>
            <a:endParaRPr lang="en-US" dirty="0" smtClean="0">
              <a:latin typeface="Calibri" pitchFamily="34" charset="0"/>
              <a:cs typeface="Calibri" pitchFamily="34" charset="0"/>
            </a:endParaRPr>
          </a:p>
          <a:p>
            <a:pPr eaLnBrk="1" hangingPunct="1">
              <a:defRPr/>
            </a:pPr>
            <a:r>
              <a:rPr lang="en-US" dirty="0" smtClean="0">
                <a:latin typeface="Calibri" pitchFamily="34" charset="0"/>
                <a:cs typeface="Calibri" pitchFamily="34" charset="0"/>
              </a:rPr>
              <a:t>Ensure national policies and plans are resourced </a:t>
            </a:r>
          </a:p>
          <a:p>
            <a:pPr eaLnBrk="1" hangingPunct="1">
              <a:defRPr/>
            </a:pPr>
            <a:endParaRPr lang="en-US" dirty="0" smtClean="0">
              <a:latin typeface="Calibri" pitchFamily="34" charset="0"/>
              <a:cs typeface="Calibri" pitchFamily="34" charset="0"/>
            </a:endParaRPr>
          </a:p>
        </p:txBody>
      </p:sp>
    </p:spTree>
    <p:extLst>
      <p:ext uri="{BB962C8B-B14F-4D97-AF65-F5344CB8AC3E}">
        <p14:creationId xmlns:p14="http://schemas.microsoft.com/office/powerpoint/2010/main" val="29230231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ln>
            <a:solidFill>
              <a:schemeClr val="tx1"/>
            </a:solidFill>
          </a:ln>
        </p:spPr>
        <p:txBody>
          <a:bodyPr/>
          <a:lstStyle/>
          <a:p>
            <a:r>
              <a:rPr lang="en-GB" sz="1800" dirty="0">
                <a:latin typeface="Calibri" panose="020F0502020204030204" pitchFamily="34" charset="0"/>
                <a:cs typeface="Calibri" panose="020F0502020204030204" pitchFamily="34" charset="0"/>
              </a:rPr>
              <a:t>2011 UN Political Declaration on NCDs</a:t>
            </a:r>
          </a:p>
        </p:txBody>
      </p:sp>
      <p:sp>
        <p:nvSpPr>
          <p:cNvPr id="4" name="Content Placeholder 3"/>
          <p:cNvSpPr>
            <a:spLocks noGrp="1"/>
          </p:cNvSpPr>
          <p:nvPr>
            <p:ph sz="half" idx="2"/>
          </p:nvPr>
        </p:nvSpPr>
        <p:spPr>
          <a:ln>
            <a:solidFill>
              <a:schemeClr val="tx1"/>
            </a:solidFill>
          </a:ln>
        </p:spPr>
        <p:txBody>
          <a:bodyPr/>
          <a:lstStyle/>
          <a:p>
            <a:pPr marL="0" indent="0">
              <a:buNone/>
            </a:pPr>
            <a:r>
              <a:rPr lang="en-GB" sz="1600" b="1" dirty="0">
                <a:solidFill>
                  <a:srgbClr val="1255A4"/>
                </a:solidFill>
                <a:latin typeface="Calibri" panose="020F0502020204030204" pitchFamily="34" charset="0"/>
                <a:cs typeface="Calibri" panose="020F0502020204030204" pitchFamily="34" charset="0"/>
              </a:rPr>
              <a:t>Roadmap of concrete national commitments, including one time-bound commitment:</a:t>
            </a:r>
          </a:p>
          <a:p>
            <a:pPr marL="158625" indent="-158625"/>
            <a:r>
              <a:rPr lang="en-GB" sz="1300" dirty="0">
                <a:latin typeface="Calibri" panose="020F0502020204030204" pitchFamily="34" charset="0"/>
                <a:cs typeface="Calibri" panose="020F0502020204030204" pitchFamily="34" charset="0"/>
              </a:rPr>
              <a:t>By 2013, consider developing national multisectoral policies and plans</a:t>
            </a:r>
          </a:p>
        </p:txBody>
      </p:sp>
      <p:sp>
        <p:nvSpPr>
          <p:cNvPr id="5" name="Text Placeholder 4"/>
          <p:cNvSpPr>
            <a:spLocks noGrp="1"/>
          </p:cNvSpPr>
          <p:nvPr>
            <p:ph type="body" sz="quarter" idx="3"/>
          </p:nvPr>
        </p:nvSpPr>
        <p:spPr>
          <a:ln>
            <a:solidFill>
              <a:schemeClr val="tx1"/>
            </a:solidFill>
          </a:ln>
        </p:spPr>
        <p:txBody>
          <a:bodyPr/>
          <a:lstStyle/>
          <a:p>
            <a:r>
              <a:rPr lang="en-GB" sz="1800" dirty="0">
                <a:latin typeface="Calibri" panose="020F0502020204030204" pitchFamily="34" charset="0"/>
                <a:cs typeface="Calibri" panose="020F0502020204030204" pitchFamily="34" charset="0"/>
              </a:rPr>
              <a:t>2014 UN Outcome Document on NCDs</a:t>
            </a:r>
          </a:p>
        </p:txBody>
      </p:sp>
      <p:sp>
        <p:nvSpPr>
          <p:cNvPr id="6" name="Content Placeholder 5"/>
          <p:cNvSpPr>
            <a:spLocks noGrp="1"/>
          </p:cNvSpPr>
          <p:nvPr>
            <p:ph sz="quarter" idx="4"/>
          </p:nvPr>
        </p:nvSpPr>
        <p:spPr>
          <a:ln>
            <a:solidFill>
              <a:schemeClr val="tx1"/>
            </a:solidFill>
          </a:ln>
        </p:spPr>
        <p:txBody>
          <a:bodyPr/>
          <a:lstStyle/>
          <a:p>
            <a:pPr marL="0" indent="0">
              <a:buNone/>
            </a:pPr>
            <a:r>
              <a:rPr lang="en-GB" sz="1600" b="1" dirty="0">
                <a:solidFill>
                  <a:srgbClr val="1255A4"/>
                </a:solidFill>
                <a:latin typeface="Calibri" panose="020F0502020204030204" pitchFamily="34" charset="0"/>
                <a:cs typeface="Calibri" panose="020F0502020204030204" pitchFamily="34" charset="0"/>
              </a:rPr>
              <a:t>Reiterated the </a:t>
            </a:r>
            <a:r>
              <a:rPr lang="en-GB" sz="1600" b="1" u="sng" dirty="0">
                <a:solidFill>
                  <a:srgbClr val="1255A4"/>
                </a:solidFill>
                <a:latin typeface="Calibri" panose="020F0502020204030204" pitchFamily="34" charset="0"/>
                <a:cs typeface="Calibri" panose="020F0502020204030204" pitchFamily="34" charset="0"/>
              </a:rPr>
              <a:t>same</a:t>
            </a:r>
            <a:r>
              <a:rPr lang="en-GB" sz="1600" b="1" dirty="0">
                <a:solidFill>
                  <a:srgbClr val="1255A4"/>
                </a:solidFill>
                <a:latin typeface="Calibri" panose="020F0502020204030204" pitchFamily="34" charset="0"/>
                <a:cs typeface="Calibri" panose="020F0502020204030204" pitchFamily="34" charset="0"/>
              </a:rPr>
              <a:t> roadmap of national commitments, including four time-bound commitments:</a:t>
            </a:r>
          </a:p>
          <a:p>
            <a:pPr marL="158625" indent="-158625">
              <a:tabLst>
                <a:tab pos="158625" algn="l"/>
              </a:tabLst>
            </a:pPr>
            <a:r>
              <a:rPr lang="en-GB" sz="1300" dirty="0">
                <a:latin typeface="Calibri" panose="020F0502020204030204" pitchFamily="34" charset="0"/>
                <a:cs typeface="Calibri" panose="020F0502020204030204" pitchFamily="34" charset="0"/>
              </a:rPr>
              <a:t>By 2015, consider setting national targets, taking into account the nine global targets for NCDs to be attained by 2025</a:t>
            </a:r>
          </a:p>
          <a:p>
            <a:pPr marL="158625" indent="-158625">
              <a:tabLst>
                <a:tab pos="158625" algn="l"/>
              </a:tabLst>
            </a:pPr>
            <a:r>
              <a:rPr lang="en-GB" sz="1300" dirty="0">
                <a:latin typeface="Calibri" panose="020F0502020204030204" pitchFamily="34" charset="0"/>
                <a:cs typeface="Calibri" panose="020F0502020204030204" pitchFamily="34" charset="0"/>
              </a:rPr>
              <a:t>By 2015, consider developing national multisectoral policies and plans, taking into account the WHO Global NCD Action Plan 2013-2020</a:t>
            </a:r>
          </a:p>
          <a:p>
            <a:pPr marL="158625" indent="-158625">
              <a:tabLst>
                <a:tab pos="158625" algn="l"/>
              </a:tabLst>
            </a:pPr>
            <a:r>
              <a:rPr lang="en-GB" sz="1300" dirty="0">
                <a:latin typeface="Calibri" panose="020F0502020204030204" pitchFamily="34" charset="0"/>
                <a:cs typeface="Calibri" panose="020F0502020204030204" pitchFamily="34" charset="0"/>
              </a:rPr>
              <a:t>By 2016, reduce risk factors for NCDs through the implementation of interventions building on the guidance set out in Appendix 3 of the WHO Global NCD Action Plan 2013-2020</a:t>
            </a:r>
          </a:p>
          <a:p>
            <a:pPr marL="158625" indent="-158625">
              <a:tabLst>
                <a:tab pos="158625" algn="l"/>
              </a:tabLst>
            </a:pPr>
            <a:r>
              <a:rPr lang="en-GB" sz="1300" dirty="0">
                <a:latin typeface="Calibri" panose="020F0502020204030204" pitchFamily="34" charset="0"/>
                <a:cs typeface="Calibri" panose="020F0502020204030204" pitchFamily="34" charset="0"/>
              </a:rPr>
              <a:t>By 2016, strengthen health systems through people-centred primary health care and universal health coverage, building on the guidance set out in Appendix 3 of the WHO Global NCD Action Plan 2013-2020</a:t>
            </a:r>
          </a:p>
          <a:p>
            <a:pPr marL="317249" indent="-317249">
              <a:buNone/>
            </a:pPr>
            <a:endParaRPr lang="en-GB" sz="1400" dirty="0">
              <a:latin typeface="Calibri" panose="020F0502020204030204" pitchFamily="34" charset="0"/>
              <a:cs typeface="Calibri" panose="020F0502020204030204" pitchFamily="34" charset="0"/>
            </a:endParaRPr>
          </a:p>
        </p:txBody>
      </p:sp>
      <p:sp>
        <p:nvSpPr>
          <p:cNvPr id="7" name="Title 1"/>
          <p:cNvSpPr>
            <a:spLocks noGrp="1"/>
          </p:cNvSpPr>
          <p:nvPr>
            <p:ph type="title"/>
          </p:nvPr>
        </p:nvSpPr>
        <p:spPr>
          <a:xfrm>
            <a:off x="457472" y="275012"/>
            <a:ext cx="8229057" cy="1143240"/>
          </a:xfrm>
          <a:solidFill>
            <a:srgbClr val="1255A4"/>
          </a:solidFill>
        </p:spPr>
        <p:txBody>
          <a:bodyPr/>
          <a:lstStyle/>
          <a:p>
            <a:r>
              <a:rPr lang="en-GB" sz="3500" b="1" dirty="0">
                <a:solidFill>
                  <a:schemeClr val="bg1"/>
                </a:solidFill>
                <a:latin typeface="Calibri" panose="020F0502020204030204" pitchFamily="34" charset="0"/>
                <a:cs typeface="Calibri" panose="020F0502020204030204" pitchFamily="34" charset="0"/>
              </a:rPr>
              <a:t>United Nations General Assembly</a:t>
            </a:r>
            <a:br>
              <a:rPr lang="en-GB" sz="3500" b="1" dirty="0">
                <a:solidFill>
                  <a:schemeClr val="bg1"/>
                </a:solidFill>
                <a:latin typeface="Calibri" panose="020F0502020204030204" pitchFamily="34" charset="0"/>
                <a:cs typeface="Calibri" panose="020F0502020204030204" pitchFamily="34" charset="0"/>
              </a:rPr>
            </a:br>
            <a:r>
              <a:rPr lang="en-GB" sz="1600" b="1" dirty="0">
                <a:solidFill>
                  <a:schemeClr val="bg1"/>
                </a:solidFill>
                <a:latin typeface="Calibri" panose="020F0502020204030204" pitchFamily="34" charset="0"/>
                <a:cs typeface="Calibri" panose="020F0502020204030204" pitchFamily="34" charset="0"/>
              </a:rPr>
              <a:t>Roadmap of national commitments from Heads of State and Government to address NCDs</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28243" y="5071148"/>
            <a:ext cx="1499371" cy="1013583"/>
          </a:xfrm>
          <a:prstGeom prst="rect">
            <a:avLst/>
          </a:prstGeom>
        </p:spPr>
      </p:pic>
    </p:spTree>
    <p:extLst>
      <p:ext uri="{BB962C8B-B14F-4D97-AF65-F5344CB8AC3E}">
        <p14:creationId xmlns:p14="http://schemas.microsoft.com/office/powerpoint/2010/main" val="7927110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472" y="275012"/>
            <a:ext cx="8229057" cy="1143240"/>
          </a:xfrm>
          <a:solidFill>
            <a:srgbClr val="1255A4"/>
          </a:solidFill>
        </p:spPr>
        <p:txBody>
          <a:bodyPr/>
          <a:lstStyle/>
          <a:p>
            <a:r>
              <a:rPr lang="en-GB" sz="3500" dirty="0">
                <a:solidFill>
                  <a:schemeClr val="bg1"/>
                </a:solidFill>
                <a:latin typeface="Calibri" panose="020F0502020204030204" pitchFamily="34" charset="0"/>
                <a:cs typeface="Calibri" panose="020F0502020204030204" pitchFamily="34" charset="0"/>
              </a:rPr>
              <a:t>WHO Global NCD Action Plan 2013-2020</a:t>
            </a:r>
            <a:br>
              <a:rPr lang="en-GB" sz="3500" dirty="0">
                <a:solidFill>
                  <a:schemeClr val="bg1"/>
                </a:solidFill>
                <a:latin typeface="Calibri" panose="020F0502020204030204" pitchFamily="34" charset="0"/>
                <a:cs typeface="Calibri" panose="020F0502020204030204" pitchFamily="34" charset="0"/>
              </a:rPr>
            </a:br>
            <a:r>
              <a:rPr lang="en-GB" sz="1400" dirty="0">
                <a:solidFill>
                  <a:schemeClr val="bg1"/>
                </a:solidFill>
                <a:latin typeface="Calibri" panose="020F0502020204030204" pitchFamily="34" charset="0"/>
                <a:cs typeface="Calibri" panose="020F0502020204030204" pitchFamily="34" charset="0"/>
              </a:rPr>
              <a:t>including a set of very-effective and affordable interventions for all Member States ("best buys")</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386" y="1511842"/>
            <a:ext cx="3168236" cy="475829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87375" y="1520479"/>
            <a:ext cx="4876922" cy="4741014"/>
          </a:xfrm>
          <a:prstGeom prst="rect">
            <a:avLst/>
          </a:prstGeom>
          <a:noFill/>
          <a:ln w="9525">
            <a:solidFill>
              <a:srgbClr val="1255A4"/>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3787375" y="1520479"/>
            <a:ext cx="4876922" cy="2899121"/>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787375" y="4495800"/>
            <a:ext cx="4876922" cy="1774333"/>
          </a:xfrm>
          <a:prstGeom prst="rect">
            <a:avLst/>
          </a:prstGeom>
          <a:noFill/>
          <a:ln w="38100">
            <a:solidFill>
              <a:srgbClr val="FF0000"/>
            </a:solidFill>
          </a:ln>
        </p:spPr>
        <p:txBody>
          <a:bodyPr wrap="square" rtlCol="0">
            <a:spAutoFit/>
          </a:bodyPr>
          <a:lstStyle/>
          <a:p>
            <a:endParaRPr lang="en-US" dirty="0"/>
          </a:p>
        </p:txBody>
      </p:sp>
    </p:spTree>
    <p:extLst>
      <p:ext uri="{BB962C8B-B14F-4D97-AF65-F5344CB8AC3E}">
        <p14:creationId xmlns:p14="http://schemas.microsoft.com/office/powerpoint/2010/main" val="54869213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268733" y="4171290"/>
            <a:ext cx="1850405" cy="1326781"/>
          </a:xfrm>
          <a:prstGeom prst="rect">
            <a:avLst/>
          </a:prstGeom>
        </p:spPr>
      </p:pic>
      <p:graphicFrame>
        <p:nvGraphicFramePr>
          <p:cNvPr id="3" name="Diagram 2"/>
          <p:cNvGraphicFramePr/>
          <p:nvPr>
            <p:extLst>
              <p:ext uri="{D42A27DB-BD31-4B8C-83A1-F6EECF244321}">
                <p14:modId xmlns:p14="http://schemas.microsoft.com/office/powerpoint/2010/main" val="1938749589"/>
              </p:ext>
            </p:extLst>
          </p:nvPr>
        </p:nvGraphicFramePr>
        <p:xfrm>
          <a:off x="745917" y="1368720"/>
          <a:ext cx="5787711" cy="123802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4" name="Diagram 3"/>
          <p:cNvGraphicFramePr/>
          <p:nvPr>
            <p:extLst>
              <p:ext uri="{D42A27DB-BD31-4B8C-83A1-F6EECF244321}">
                <p14:modId xmlns:p14="http://schemas.microsoft.com/office/powerpoint/2010/main" val="2701020904"/>
              </p:ext>
            </p:extLst>
          </p:nvPr>
        </p:nvGraphicFramePr>
        <p:xfrm>
          <a:off x="745917" y="2779125"/>
          <a:ext cx="5787711" cy="1238022"/>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5" name="Diagram 4"/>
          <p:cNvGraphicFramePr/>
          <p:nvPr>
            <p:extLst>
              <p:ext uri="{D42A27DB-BD31-4B8C-83A1-F6EECF244321}">
                <p14:modId xmlns:p14="http://schemas.microsoft.com/office/powerpoint/2010/main" val="753692858"/>
              </p:ext>
            </p:extLst>
          </p:nvPr>
        </p:nvGraphicFramePr>
        <p:xfrm>
          <a:off x="752865" y="4158256"/>
          <a:ext cx="5786575" cy="1238755"/>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pic>
        <p:nvPicPr>
          <p:cNvPr id="6" name="Picture 2"/>
          <p:cNvPicPr>
            <a:picLocks noChangeAspect="1" noChangeArrowheads="1"/>
          </p:cNvPicPr>
          <p:nvPr/>
        </p:nvPicPr>
        <p:blipFill>
          <a:blip r:embed="rId19" cstate="screen">
            <a:extLst>
              <a:ext uri="{28A0092B-C50C-407E-A947-70E740481C1C}">
                <a14:useLocalDpi xmlns:a14="http://schemas.microsoft.com/office/drawing/2010/main"/>
              </a:ext>
            </a:extLst>
          </a:blip>
          <a:srcRect/>
          <a:stretch>
            <a:fillRect/>
          </a:stretch>
        </p:blipFill>
        <p:spPr bwMode="auto">
          <a:xfrm>
            <a:off x="6215853" y="1461441"/>
            <a:ext cx="956839" cy="10512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20" cstate="screen">
            <a:extLst>
              <a:ext uri="{28A0092B-C50C-407E-A947-70E740481C1C}">
                <a14:useLocalDpi xmlns:a14="http://schemas.microsoft.com/office/drawing/2010/main"/>
              </a:ext>
            </a:extLst>
          </a:blip>
          <a:srcRect/>
          <a:stretch>
            <a:fillRect/>
          </a:stretch>
        </p:blipFill>
        <p:spPr bwMode="auto">
          <a:xfrm>
            <a:off x="6268733" y="2708605"/>
            <a:ext cx="815110" cy="1298472"/>
          </a:xfrm>
          <a:prstGeom prst="rect">
            <a:avLst/>
          </a:prstGeom>
          <a:noFill/>
          <a:ln w="9525">
            <a:solidFill>
              <a:srgbClr val="1255A4"/>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 name="Straight Connector 7"/>
          <p:cNvCxnSpPr/>
          <p:nvPr/>
        </p:nvCxnSpPr>
        <p:spPr bwMode="auto">
          <a:xfrm>
            <a:off x="1115049" y="2638084"/>
            <a:ext cx="6963847" cy="0"/>
          </a:xfrm>
          <a:prstGeom prst="line">
            <a:avLst/>
          </a:prstGeom>
          <a:solidFill>
            <a:schemeClr val="accent1"/>
          </a:solidFill>
          <a:ln w="9525" cap="flat" cmpd="sng" algn="ctr">
            <a:solidFill>
              <a:srgbClr val="1255A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Straight Connector 8"/>
          <p:cNvCxnSpPr/>
          <p:nvPr/>
        </p:nvCxnSpPr>
        <p:spPr bwMode="auto">
          <a:xfrm>
            <a:off x="1226485" y="4079831"/>
            <a:ext cx="6963847" cy="0"/>
          </a:xfrm>
          <a:prstGeom prst="line">
            <a:avLst/>
          </a:prstGeom>
          <a:solidFill>
            <a:schemeClr val="accent1"/>
          </a:solidFill>
          <a:ln w="9525" cap="flat" cmpd="sng" algn="ctr">
            <a:solidFill>
              <a:srgbClr val="1255A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0" name="Picture 2" descr="http://www3.imperial.ac.uk/newseventsimages?p_image_type=mainnews2012&amp;p_image_id=17195"/>
          <p:cNvPicPr>
            <a:picLocks noChangeAspect="1" noChangeArrowheads="1"/>
          </p:cNvPicPr>
          <p:nvPr/>
        </p:nvPicPr>
        <p:blipFill>
          <a:blip r:embed="rId21" cstate="screen">
            <a:extLst>
              <a:ext uri="{28A0092B-C50C-407E-A947-70E740481C1C}">
                <a14:useLocalDpi xmlns:a14="http://schemas.microsoft.com/office/drawing/2010/main"/>
              </a:ext>
            </a:extLst>
          </a:blip>
          <a:srcRect/>
          <a:stretch>
            <a:fillRect/>
          </a:stretch>
        </p:blipFill>
        <p:spPr bwMode="auto">
          <a:xfrm>
            <a:off x="7172693" y="1527553"/>
            <a:ext cx="1253167" cy="91905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http://www3.imperial.ac.uk/newseventsimages?p_image_type=mainnews2012&amp;p_image_id=17195"/>
          <p:cNvPicPr>
            <a:picLocks noChangeAspect="1" noChangeArrowheads="1"/>
          </p:cNvPicPr>
          <p:nvPr/>
        </p:nvPicPr>
        <p:blipFill>
          <a:blip r:embed="rId21" cstate="screen">
            <a:extLst>
              <a:ext uri="{28A0092B-C50C-407E-A947-70E740481C1C}">
                <a14:useLocalDpi xmlns:a14="http://schemas.microsoft.com/office/drawing/2010/main"/>
              </a:ext>
            </a:extLst>
          </a:blip>
          <a:srcRect/>
          <a:stretch>
            <a:fillRect/>
          </a:stretch>
        </p:blipFill>
        <p:spPr bwMode="auto">
          <a:xfrm>
            <a:off x="7193936" y="2898316"/>
            <a:ext cx="1253167" cy="919050"/>
          </a:xfrm>
          <a:prstGeom prst="rect">
            <a:avLst/>
          </a:prstGeom>
          <a:noFill/>
          <a:extLst>
            <a:ext uri="{909E8E84-426E-40DD-AFC4-6F175D3DCCD1}">
              <a14:hiddenFill xmlns:a14="http://schemas.microsoft.com/office/drawing/2010/main">
                <a:solidFill>
                  <a:srgbClr val="FFFFFF"/>
                </a:solidFill>
              </a14:hiddenFill>
            </a:ext>
          </a:extLst>
        </p:spPr>
      </p:pic>
      <p:sp>
        <p:nvSpPr>
          <p:cNvPr id="12" name="Text Box 22"/>
          <p:cNvSpPr txBox="1">
            <a:spLocks noChangeArrowheads="1"/>
          </p:cNvSpPr>
          <p:nvPr/>
        </p:nvSpPr>
        <p:spPr bwMode="auto">
          <a:xfrm>
            <a:off x="0" y="0"/>
            <a:ext cx="9144000" cy="911713"/>
          </a:xfrm>
          <a:prstGeom prst="rect">
            <a:avLst/>
          </a:prstGeom>
          <a:solidFill>
            <a:srgbClr val="1E7FB8"/>
          </a:solidFill>
          <a:ln>
            <a:noFill/>
          </a:ln>
          <a:effectLst/>
          <a:extLst/>
        </p:spPr>
        <p:txBody>
          <a:bodyPr wrap="square" lIns="79937" tIns="39968" rIns="79937" bIns="39968">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rtl="0" eaLnBrk="1" hangingPunct="1"/>
            <a:r>
              <a:rPr lang="en-GB" b="1" dirty="0">
                <a:solidFill>
                  <a:srgbClr val="FFFFFF"/>
                </a:solidFill>
                <a:latin typeface="Calibri" pitchFamily="34" charset="0"/>
                <a:cs typeface="Arial" charset="0"/>
              </a:rPr>
              <a:t>Accountability Framework:</a:t>
            </a:r>
            <a:br>
              <a:rPr lang="en-GB" b="1" dirty="0">
                <a:solidFill>
                  <a:srgbClr val="FFFFFF"/>
                </a:solidFill>
                <a:latin typeface="Calibri" pitchFamily="34" charset="0"/>
                <a:cs typeface="Arial" charset="0"/>
              </a:rPr>
            </a:br>
            <a:r>
              <a:rPr lang="en-GB" b="1" dirty="0">
                <a:solidFill>
                  <a:srgbClr val="FFFFFF"/>
                </a:solidFill>
                <a:latin typeface="Calibri" pitchFamily="34" charset="0"/>
              </a:rPr>
              <a:t>Holding governments accountable at the </a:t>
            </a:r>
            <a:r>
              <a:rPr lang="en-GB" b="1" dirty="0">
                <a:solidFill>
                  <a:srgbClr val="FFFFFF"/>
                </a:solidFill>
                <a:latin typeface="Calibri" pitchFamily="34" charset="0"/>
                <a:cs typeface="Arial" charset="0"/>
              </a:rPr>
              <a:t>World Health Assembly and the UN General Assembly</a:t>
            </a:r>
          </a:p>
        </p:txBody>
      </p:sp>
      <p:sp>
        <p:nvSpPr>
          <p:cNvPr id="13" name="TextBox 12"/>
          <p:cNvSpPr txBox="1"/>
          <p:nvPr/>
        </p:nvSpPr>
        <p:spPr>
          <a:xfrm>
            <a:off x="5074920" y="5482831"/>
            <a:ext cx="962123" cy="307777"/>
          </a:xfrm>
          <a:prstGeom prst="rect">
            <a:avLst/>
          </a:prstGeom>
          <a:noFill/>
        </p:spPr>
        <p:txBody>
          <a:bodyPr wrap="none" rtlCol="0">
            <a:spAutoFit/>
          </a:bodyPr>
          <a:lstStyle/>
          <a:p>
            <a:r>
              <a:rPr lang="en-GB" sz="1400" b="1" dirty="0" smtClean="0"/>
              <a:t>* 3</a:t>
            </a:r>
            <a:r>
              <a:rPr lang="en-GB" sz="1400" b="1" baseline="30000" dirty="0" smtClean="0"/>
              <a:t>rd</a:t>
            </a:r>
            <a:r>
              <a:rPr lang="en-GB" sz="1400" b="1" dirty="0" smtClean="0"/>
              <a:t> HLM</a:t>
            </a:r>
            <a:endParaRPr lang="en-GB" sz="1400" b="1" dirty="0"/>
          </a:p>
        </p:txBody>
      </p:sp>
    </p:spTree>
    <p:extLst>
      <p:ext uri="{BB962C8B-B14F-4D97-AF65-F5344CB8AC3E}">
        <p14:creationId xmlns:p14="http://schemas.microsoft.com/office/powerpoint/2010/main" val="3828690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defRPr/>
            </a:pPr>
            <a:r>
              <a:rPr lang="en-US" dirty="0" smtClean="0"/>
              <a:t/>
            </a:r>
            <a:br>
              <a:rPr lang="en-US" dirty="0" smtClean="0"/>
            </a:br>
            <a:r>
              <a:rPr lang="en-US" dirty="0"/>
              <a:t/>
            </a:r>
            <a:br>
              <a:rPr lang="en-US" dirty="0"/>
            </a:br>
            <a:r>
              <a:rPr lang="en-US" dirty="0"/>
              <a:t/>
            </a:r>
            <a:br>
              <a:rPr lang="en-US" dirty="0"/>
            </a:br>
            <a:endParaRPr lang="en-US" dirty="0"/>
          </a:p>
        </p:txBody>
      </p:sp>
      <p:sp>
        <p:nvSpPr>
          <p:cNvPr id="3" name="Content Placeholder 2"/>
          <p:cNvSpPr>
            <a:spLocks noGrp="1"/>
          </p:cNvSpPr>
          <p:nvPr>
            <p:ph idx="1"/>
          </p:nvPr>
        </p:nvSpPr>
        <p:spPr>
          <a:xfrm>
            <a:off x="563880" y="0"/>
            <a:ext cx="8397240" cy="6644640"/>
          </a:xfrm>
          <a:extLst/>
        </p:spPr>
        <p:txBody>
          <a:bodyPr>
            <a:normAutofit fontScale="70000" lnSpcReduction="20000"/>
          </a:bodyPr>
          <a:lstStyle/>
          <a:p>
            <a:pPr marL="0" indent="0" eaLnBrk="1" hangingPunct="1">
              <a:buNone/>
              <a:defRPr/>
            </a:pPr>
            <a:endParaRPr lang="en-US" dirty="0" smtClean="0">
              <a:latin typeface="Calibri" pitchFamily="34" charset="0"/>
              <a:cs typeface="Calibri" pitchFamily="34" charset="0"/>
            </a:endParaRPr>
          </a:p>
          <a:p>
            <a:pPr marL="625475" lvl="6" indent="320675">
              <a:buNone/>
              <a:defRPr/>
            </a:pPr>
            <a:r>
              <a:rPr lang="en-US" sz="2800" dirty="0" smtClean="0">
                <a:solidFill>
                  <a:srgbClr val="4E75B9"/>
                </a:solidFill>
                <a:latin typeface="Calibri" pitchFamily="34" charset="0"/>
                <a:cs typeface="Calibri" pitchFamily="34" charset="0"/>
              </a:rPr>
              <a:t>The </a:t>
            </a:r>
            <a:r>
              <a:rPr lang="en-US" sz="2800" dirty="0" smtClean="0">
                <a:solidFill>
                  <a:srgbClr val="4E75B9"/>
                </a:solidFill>
                <a:latin typeface="Calibri" pitchFamily="34" charset="0"/>
                <a:cs typeface="Calibri" pitchFamily="34" charset="0"/>
              </a:rPr>
              <a:t>2000 global strategy for the prevention and control of NCDs</a:t>
            </a:r>
          </a:p>
          <a:p>
            <a:pPr marL="2743200" lvl="6" indent="0">
              <a:buNone/>
              <a:defRPr/>
            </a:pPr>
            <a:endParaRPr lang="en-US" sz="2800" dirty="0" smtClean="0">
              <a:solidFill>
                <a:srgbClr val="4E75B9"/>
              </a:solidFill>
              <a:latin typeface="Calibri" pitchFamily="34" charset="0"/>
              <a:cs typeface="Calibri" pitchFamily="34" charset="0"/>
            </a:endParaRPr>
          </a:p>
          <a:p>
            <a:pPr lvl="7">
              <a:buFont typeface="Arial" pitchFamily="34" charset="0"/>
              <a:buChar char="•"/>
              <a:defRPr/>
            </a:pPr>
            <a:r>
              <a:rPr lang="en-US" sz="2800" dirty="0" smtClean="0">
                <a:latin typeface="Calibri" pitchFamily="34" charset="0"/>
                <a:cs typeface="Calibri" pitchFamily="34" charset="0"/>
              </a:rPr>
              <a:t>4 diseases and </a:t>
            </a:r>
            <a:r>
              <a:rPr lang="en-US" sz="2800" dirty="0" smtClean="0">
                <a:latin typeface="Calibri" pitchFamily="34" charset="0"/>
                <a:cs typeface="Calibri" pitchFamily="34" charset="0"/>
              </a:rPr>
              <a:t>3 </a:t>
            </a:r>
            <a:r>
              <a:rPr lang="en-US" sz="2800" dirty="0" smtClean="0">
                <a:latin typeface="Calibri" pitchFamily="34" charset="0"/>
                <a:cs typeface="Calibri" pitchFamily="34" charset="0"/>
              </a:rPr>
              <a:t>risk </a:t>
            </a:r>
            <a:r>
              <a:rPr lang="en-US" sz="2800" dirty="0" smtClean="0">
                <a:latin typeface="Calibri" pitchFamily="34" charset="0"/>
                <a:cs typeface="Calibri" pitchFamily="34" charset="0"/>
              </a:rPr>
              <a:t>factors – harmful use of alcohol added afterwards</a:t>
            </a:r>
            <a:endParaRPr lang="en-US" sz="2800" dirty="0" smtClean="0">
              <a:latin typeface="Calibri" pitchFamily="34" charset="0"/>
              <a:cs typeface="Calibri" pitchFamily="34" charset="0"/>
            </a:endParaRPr>
          </a:p>
          <a:p>
            <a:pPr lvl="7">
              <a:buFont typeface="Arial" pitchFamily="34" charset="0"/>
              <a:buChar char="•"/>
              <a:defRPr/>
            </a:pPr>
            <a:endParaRPr lang="en-US" sz="2800" dirty="0" smtClean="0">
              <a:latin typeface="Calibri" pitchFamily="34" charset="0"/>
              <a:cs typeface="Calibri" pitchFamily="34" charset="0"/>
            </a:endParaRPr>
          </a:p>
          <a:p>
            <a:pPr lvl="7">
              <a:buFont typeface="Arial" pitchFamily="34" charset="0"/>
              <a:buChar char="•"/>
              <a:defRPr/>
            </a:pPr>
            <a:r>
              <a:rPr lang="en-US" sz="2800" dirty="0" smtClean="0">
                <a:latin typeface="Calibri" pitchFamily="34" charset="0"/>
                <a:cs typeface="Calibri" pitchFamily="34" charset="0"/>
              </a:rPr>
              <a:t>Goal of reducing morbidity, disability and premature mortality from NCDs</a:t>
            </a:r>
          </a:p>
          <a:p>
            <a:pPr lvl="7">
              <a:buFont typeface="Arial" pitchFamily="34" charset="0"/>
              <a:buChar char="•"/>
              <a:defRPr/>
            </a:pPr>
            <a:endParaRPr lang="en-US" sz="2800" dirty="0" smtClean="0">
              <a:latin typeface="Calibri" pitchFamily="34" charset="0"/>
              <a:cs typeface="Calibri" pitchFamily="34" charset="0"/>
            </a:endParaRPr>
          </a:p>
          <a:p>
            <a:pPr lvl="7">
              <a:buFont typeface="Arial" pitchFamily="34" charset="0"/>
              <a:buChar char="•"/>
              <a:defRPr/>
            </a:pPr>
            <a:r>
              <a:rPr lang="en-US" sz="2800" dirty="0" smtClean="0">
                <a:latin typeface="Calibri" pitchFamily="34" charset="0"/>
                <a:cs typeface="Calibri" pitchFamily="34" charset="0"/>
              </a:rPr>
              <a:t>3 objectives</a:t>
            </a:r>
          </a:p>
          <a:p>
            <a:pPr lvl="8">
              <a:buFont typeface="Arial" pitchFamily="34" charset="0"/>
              <a:buChar char="•"/>
              <a:defRPr/>
            </a:pPr>
            <a:r>
              <a:rPr lang="en-US" sz="2800" dirty="0" smtClean="0">
                <a:latin typeface="Calibri" pitchFamily="34" charset="0"/>
                <a:cs typeface="Calibri" pitchFamily="34" charset="0"/>
              </a:rPr>
              <a:t>Mapping the epidemic</a:t>
            </a:r>
          </a:p>
          <a:p>
            <a:pPr lvl="8">
              <a:buFont typeface="Arial" pitchFamily="34" charset="0"/>
              <a:buChar char="•"/>
              <a:defRPr/>
            </a:pPr>
            <a:r>
              <a:rPr lang="en-US" sz="2800" dirty="0" smtClean="0">
                <a:latin typeface="Calibri" pitchFamily="34" charset="0"/>
                <a:cs typeface="Calibri" pitchFamily="34" charset="0"/>
              </a:rPr>
              <a:t>Reducing individual and population exposure to risk factors</a:t>
            </a:r>
          </a:p>
          <a:p>
            <a:pPr lvl="8">
              <a:buFont typeface="Arial" pitchFamily="34" charset="0"/>
              <a:buChar char="•"/>
              <a:defRPr/>
            </a:pPr>
            <a:r>
              <a:rPr lang="en-US" sz="2800" dirty="0" smtClean="0">
                <a:latin typeface="Calibri" pitchFamily="34" charset="0"/>
                <a:cs typeface="Calibri" pitchFamily="34" charset="0"/>
              </a:rPr>
              <a:t>Strengthening health care</a:t>
            </a:r>
          </a:p>
          <a:p>
            <a:pPr lvl="7">
              <a:buFont typeface="Arial" pitchFamily="34" charset="0"/>
              <a:buChar char="•"/>
              <a:defRPr/>
            </a:pPr>
            <a:endParaRPr lang="en-US" sz="2800" dirty="0" smtClean="0">
              <a:latin typeface="Calibri" pitchFamily="34" charset="0"/>
              <a:cs typeface="Calibri" pitchFamily="34" charset="0"/>
            </a:endParaRPr>
          </a:p>
          <a:p>
            <a:pPr lvl="7">
              <a:buFont typeface="Arial" pitchFamily="34" charset="0"/>
              <a:buChar char="•"/>
              <a:defRPr/>
            </a:pPr>
            <a:r>
              <a:rPr lang="en-US" sz="2800" dirty="0" smtClean="0">
                <a:latin typeface="Calibri" pitchFamily="34" charset="0"/>
                <a:cs typeface="Calibri" pitchFamily="34" charset="0"/>
              </a:rPr>
              <a:t>Components: surveillance, prevention/health promotion and healthcare management</a:t>
            </a:r>
          </a:p>
          <a:p>
            <a:pPr lvl="7">
              <a:buFont typeface="Arial" pitchFamily="34" charset="0"/>
              <a:buChar char="•"/>
              <a:defRPr/>
            </a:pPr>
            <a:endParaRPr lang="en-US" sz="2800" dirty="0" smtClean="0">
              <a:latin typeface="Calibri" pitchFamily="34" charset="0"/>
              <a:cs typeface="Calibri" pitchFamily="34" charset="0"/>
            </a:endParaRPr>
          </a:p>
          <a:p>
            <a:pPr lvl="7">
              <a:buFont typeface="Arial" pitchFamily="34" charset="0"/>
              <a:buChar char="•"/>
              <a:defRPr/>
            </a:pPr>
            <a:r>
              <a:rPr lang="en-US" sz="2800" dirty="0" smtClean="0">
                <a:latin typeface="Calibri" pitchFamily="34" charset="0"/>
                <a:cs typeface="Calibri" pitchFamily="34" charset="0"/>
              </a:rPr>
              <a:t>Clear roles for the three partners</a:t>
            </a:r>
          </a:p>
          <a:p>
            <a:pPr marL="3200400" lvl="7" indent="0">
              <a:buNone/>
              <a:defRPr/>
            </a:pPr>
            <a:endParaRPr lang="en-US" dirty="0">
              <a:latin typeface="Calibri" pitchFamily="34" charset="0"/>
              <a:cs typeface="Calibri" pitchFamily="34" charset="0"/>
            </a:endParaRPr>
          </a:p>
          <a:p>
            <a:pPr eaLnBrk="1" hangingPunct="1">
              <a:defRPr/>
            </a:pPr>
            <a:endParaRPr lang="en-US" dirty="0">
              <a:latin typeface="Calibri" pitchFamily="34" charset="0"/>
              <a:cs typeface="Calibri" pitchFamily="34"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 y="1286690"/>
            <a:ext cx="3398520" cy="485502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766185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201" name="Rectangle 41"/>
          <p:cNvSpPr>
            <a:spLocks noChangeArrowheads="1"/>
          </p:cNvSpPr>
          <p:nvPr/>
        </p:nvSpPr>
        <p:spPr bwMode="auto">
          <a:xfrm>
            <a:off x="0" y="842312"/>
            <a:ext cx="9144000" cy="5003474"/>
          </a:xfrm>
          <a:prstGeom prst="rect">
            <a:avLst/>
          </a:prstGeom>
          <a:gradFill rotWithShape="1">
            <a:gsLst>
              <a:gs pos="0">
                <a:schemeClr val="bg1"/>
              </a:gs>
              <a:gs pos="50000">
                <a:srgbClr val="1E7FB8"/>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147" tIns="40074" rIns="80147" bIns="40074" anchor="ctr"/>
          <a:lstStyle/>
          <a:p>
            <a:endParaRPr lang="en-US"/>
          </a:p>
        </p:txBody>
      </p:sp>
      <p:sp>
        <p:nvSpPr>
          <p:cNvPr id="33" name="Rektangel 33"/>
          <p:cNvSpPr>
            <a:spLocks noChangeArrowheads="1"/>
          </p:cNvSpPr>
          <p:nvPr/>
        </p:nvSpPr>
        <p:spPr bwMode="auto">
          <a:xfrm>
            <a:off x="1432144" y="1471525"/>
            <a:ext cx="1539385" cy="3290055"/>
          </a:xfrm>
          <a:prstGeom prst="rect">
            <a:avLst/>
          </a:prstGeom>
          <a:solidFill>
            <a:srgbClr val="005BA3"/>
          </a:solidFill>
          <a:ln>
            <a:noFill/>
          </a:ln>
          <a:effectLst>
            <a:outerShdw dist="23000" dir="5400000" rotWithShape="0">
              <a:srgbClr val="00000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lIns="80133" tIns="40067" rIns="80133" bIns="40067" anchor="ctr"/>
          <a:lstStyle/>
          <a:p>
            <a:pPr algn="ctr" rtl="0"/>
            <a:endParaRPr lang="en-GB" sz="1100">
              <a:solidFill>
                <a:srgbClr val="FFFFFF"/>
              </a:solidFill>
              <a:latin typeface="Calibri" pitchFamily="34" charset="0"/>
              <a:ea typeface="MS PGothic" pitchFamily="34" charset="-128"/>
            </a:endParaRPr>
          </a:p>
        </p:txBody>
      </p:sp>
      <p:sp>
        <p:nvSpPr>
          <p:cNvPr id="1884164" name="Rectangle 5"/>
          <p:cNvSpPr txBox="1">
            <a:spLocks noChangeArrowheads="1"/>
          </p:cNvSpPr>
          <p:nvPr/>
        </p:nvSpPr>
        <p:spPr bwMode="gray">
          <a:xfrm>
            <a:off x="1498661" y="1926518"/>
            <a:ext cx="1421284" cy="1426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40067" rIns="0" bIns="40067"/>
          <a:lstStyle>
            <a:lvl1pPr>
              <a:defRPr>
                <a:solidFill>
                  <a:schemeClr val="tx1"/>
                </a:solidFill>
                <a:latin typeface="Arial" pitchFamily="34" charset="0"/>
                <a:cs typeface="Arial" pitchFamily="34" charset="0"/>
              </a:defRPr>
            </a:lvl1pPr>
            <a:lvl2pPr marL="742950" indent="-287338">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algn="r" rtl="1" fontAlgn="base">
              <a:spcBef>
                <a:spcPct val="0"/>
              </a:spcBef>
              <a:spcAft>
                <a:spcPct val="0"/>
              </a:spcAft>
              <a:defRPr>
                <a:solidFill>
                  <a:schemeClr val="tx1"/>
                </a:solidFill>
                <a:latin typeface="Arial" pitchFamily="34" charset="0"/>
                <a:cs typeface="Arial" pitchFamily="34" charset="0"/>
              </a:defRPr>
            </a:lvl6pPr>
            <a:lvl7pPr marL="2971800" indent="-228600" algn="r" rtl="1" fontAlgn="base">
              <a:spcBef>
                <a:spcPct val="0"/>
              </a:spcBef>
              <a:spcAft>
                <a:spcPct val="0"/>
              </a:spcAft>
              <a:defRPr>
                <a:solidFill>
                  <a:schemeClr val="tx1"/>
                </a:solidFill>
                <a:latin typeface="Arial" pitchFamily="34" charset="0"/>
                <a:cs typeface="Arial" pitchFamily="34" charset="0"/>
              </a:defRPr>
            </a:lvl7pPr>
            <a:lvl8pPr marL="3429000" indent="-228600" algn="r" rtl="1" fontAlgn="base">
              <a:spcBef>
                <a:spcPct val="0"/>
              </a:spcBef>
              <a:spcAft>
                <a:spcPct val="0"/>
              </a:spcAft>
              <a:defRPr>
                <a:solidFill>
                  <a:schemeClr val="tx1"/>
                </a:solidFill>
                <a:latin typeface="Arial" pitchFamily="34" charset="0"/>
                <a:cs typeface="Arial" pitchFamily="34" charset="0"/>
              </a:defRPr>
            </a:lvl8pPr>
            <a:lvl9pPr marL="3886200" indent="-228600" algn="r" rtl="1" fontAlgn="base">
              <a:spcBef>
                <a:spcPct val="0"/>
              </a:spcBef>
              <a:spcAft>
                <a:spcPct val="0"/>
              </a:spcAft>
              <a:defRPr>
                <a:solidFill>
                  <a:schemeClr val="tx1"/>
                </a:solidFill>
                <a:latin typeface="Arial" pitchFamily="34" charset="0"/>
                <a:cs typeface="Arial" pitchFamily="34" charset="0"/>
              </a:defRPr>
            </a:lvl9pPr>
          </a:lstStyle>
          <a:p>
            <a:pPr algn="ctr" rtl="0"/>
            <a:r>
              <a:rPr lang="en-US" u="sng" dirty="0" smtClean="0">
                <a:solidFill>
                  <a:schemeClr val="bg1"/>
                </a:solidFill>
                <a:ea typeface="MS PGothic" pitchFamily="34" charset="-128"/>
              </a:rPr>
              <a:t>Surveillance</a:t>
            </a:r>
            <a:endParaRPr lang="en-US" u="sng" dirty="0">
              <a:solidFill>
                <a:schemeClr val="bg1"/>
              </a:solidFill>
              <a:ea typeface="MS PGothic" pitchFamily="34" charset="-128"/>
            </a:endParaRPr>
          </a:p>
          <a:p>
            <a:pPr algn="ctr" rtl="0"/>
            <a:r>
              <a:rPr lang="en-US" dirty="0">
                <a:solidFill>
                  <a:srgbClr val="FFFFFF"/>
                </a:solidFill>
                <a:ea typeface="MS PGothic" pitchFamily="34" charset="-128"/>
              </a:rPr>
              <a:t>Mapping the epidemic of NCDs</a:t>
            </a:r>
          </a:p>
        </p:txBody>
      </p:sp>
      <p:sp>
        <p:nvSpPr>
          <p:cNvPr id="31" name="Rektangel 36"/>
          <p:cNvSpPr>
            <a:spLocks noChangeArrowheads="1"/>
          </p:cNvSpPr>
          <p:nvPr/>
        </p:nvSpPr>
        <p:spPr bwMode="auto">
          <a:xfrm>
            <a:off x="3881042" y="1471525"/>
            <a:ext cx="1539385" cy="3290055"/>
          </a:xfrm>
          <a:prstGeom prst="rect">
            <a:avLst/>
          </a:prstGeom>
          <a:solidFill>
            <a:srgbClr val="005BA3"/>
          </a:solidFill>
          <a:ln>
            <a:noFill/>
          </a:ln>
          <a:effectLst>
            <a:outerShdw dist="23000" dir="5400000" rotWithShape="0">
              <a:srgbClr val="00000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lIns="80133" tIns="40067" rIns="80133" bIns="40067" anchor="ctr"/>
          <a:lstStyle/>
          <a:p>
            <a:pPr algn="ctr" rtl="0"/>
            <a:endParaRPr lang="en-GB" sz="1100">
              <a:solidFill>
                <a:srgbClr val="FFFFFF"/>
              </a:solidFill>
              <a:latin typeface="Calibri" pitchFamily="34" charset="0"/>
              <a:ea typeface="MS PGothic" pitchFamily="34" charset="-128"/>
            </a:endParaRPr>
          </a:p>
        </p:txBody>
      </p:sp>
      <p:sp>
        <p:nvSpPr>
          <p:cNvPr id="35" name="Rektangel 28"/>
          <p:cNvSpPr>
            <a:spLocks noChangeArrowheads="1"/>
          </p:cNvSpPr>
          <p:nvPr/>
        </p:nvSpPr>
        <p:spPr bwMode="auto">
          <a:xfrm>
            <a:off x="6331297" y="1471525"/>
            <a:ext cx="1539385" cy="3290055"/>
          </a:xfrm>
          <a:prstGeom prst="rect">
            <a:avLst/>
          </a:prstGeom>
          <a:solidFill>
            <a:srgbClr val="005BA3"/>
          </a:solidFill>
          <a:ln>
            <a:noFill/>
          </a:ln>
          <a:effectLst>
            <a:outerShdw dist="23000" dir="5400000" rotWithShape="0">
              <a:srgbClr val="00000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lIns="80133" tIns="40067" rIns="80133" bIns="40067" anchor="ctr"/>
          <a:lstStyle/>
          <a:p>
            <a:pPr algn="ctr" rtl="0"/>
            <a:endParaRPr lang="en-GB" sz="1100">
              <a:solidFill>
                <a:srgbClr val="FFFFFF"/>
              </a:solidFill>
              <a:latin typeface="Calibri" pitchFamily="34" charset="0"/>
              <a:ea typeface="MS PGothic" pitchFamily="34" charset="-128"/>
            </a:endParaRPr>
          </a:p>
        </p:txBody>
      </p:sp>
      <p:sp>
        <p:nvSpPr>
          <p:cNvPr id="1884167" name="Rectangle 5"/>
          <p:cNvSpPr txBox="1">
            <a:spLocks noChangeArrowheads="1"/>
          </p:cNvSpPr>
          <p:nvPr/>
        </p:nvSpPr>
        <p:spPr bwMode="gray">
          <a:xfrm>
            <a:off x="6385596" y="1926518"/>
            <a:ext cx="1509520" cy="1426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40067" rIns="0" bIns="40067"/>
          <a:lstStyle>
            <a:lvl1pPr>
              <a:defRPr>
                <a:solidFill>
                  <a:schemeClr val="tx1"/>
                </a:solidFill>
                <a:latin typeface="Arial" pitchFamily="34" charset="0"/>
                <a:cs typeface="Arial" pitchFamily="34" charset="0"/>
              </a:defRPr>
            </a:lvl1pPr>
            <a:lvl2pPr marL="742950" indent="-287338">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algn="r" rtl="1" fontAlgn="base">
              <a:spcBef>
                <a:spcPct val="0"/>
              </a:spcBef>
              <a:spcAft>
                <a:spcPct val="0"/>
              </a:spcAft>
              <a:defRPr>
                <a:solidFill>
                  <a:schemeClr val="tx1"/>
                </a:solidFill>
                <a:latin typeface="Arial" pitchFamily="34" charset="0"/>
                <a:cs typeface="Arial" pitchFamily="34" charset="0"/>
              </a:defRPr>
            </a:lvl6pPr>
            <a:lvl7pPr marL="2971800" indent="-228600" algn="r" rtl="1" fontAlgn="base">
              <a:spcBef>
                <a:spcPct val="0"/>
              </a:spcBef>
              <a:spcAft>
                <a:spcPct val="0"/>
              </a:spcAft>
              <a:defRPr>
                <a:solidFill>
                  <a:schemeClr val="tx1"/>
                </a:solidFill>
                <a:latin typeface="Arial" pitchFamily="34" charset="0"/>
                <a:cs typeface="Arial" pitchFamily="34" charset="0"/>
              </a:defRPr>
            </a:lvl7pPr>
            <a:lvl8pPr marL="3429000" indent="-228600" algn="r" rtl="1" fontAlgn="base">
              <a:spcBef>
                <a:spcPct val="0"/>
              </a:spcBef>
              <a:spcAft>
                <a:spcPct val="0"/>
              </a:spcAft>
              <a:defRPr>
                <a:solidFill>
                  <a:schemeClr val="tx1"/>
                </a:solidFill>
                <a:latin typeface="Arial" pitchFamily="34" charset="0"/>
                <a:cs typeface="Arial" pitchFamily="34" charset="0"/>
              </a:defRPr>
            </a:lvl8pPr>
            <a:lvl9pPr marL="3886200" indent="-228600" algn="r" rtl="1" fontAlgn="base">
              <a:spcBef>
                <a:spcPct val="0"/>
              </a:spcBef>
              <a:spcAft>
                <a:spcPct val="0"/>
              </a:spcAft>
              <a:defRPr>
                <a:solidFill>
                  <a:schemeClr val="tx1"/>
                </a:solidFill>
                <a:latin typeface="Arial" pitchFamily="34" charset="0"/>
                <a:cs typeface="Arial" pitchFamily="34" charset="0"/>
              </a:defRPr>
            </a:lvl9pPr>
          </a:lstStyle>
          <a:p>
            <a:pPr algn="ctr" rtl="0"/>
            <a:r>
              <a:rPr lang="en-US" u="sng" dirty="0" smtClean="0">
                <a:solidFill>
                  <a:schemeClr val="bg1"/>
                </a:solidFill>
                <a:ea typeface="MS PGothic" pitchFamily="34" charset="-128"/>
              </a:rPr>
              <a:t>Management</a:t>
            </a:r>
            <a:endParaRPr lang="en-US" u="sng" dirty="0">
              <a:solidFill>
                <a:schemeClr val="bg1"/>
              </a:solidFill>
              <a:ea typeface="MS PGothic" pitchFamily="34" charset="-128"/>
            </a:endParaRPr>
          </a:p>
          <a:p>
            <a:pPr algn="ctr" rtl="0"/>
            <a:r>
              <a:rPr lang="en-US" dirty="0">
                <a:solidFill>
                  <a:srgbClr val="FFFFFF"/>
                </a:solidFill>
                <a:ea typeface="MS PGothic" pitchFamily="34" charset="-128"/>
              </a:rPr>
              <a:t>Strengthen health care for people with NCDs</a:t>
            </a:r>
          </a:p>
        </p:txBody>
      </p:sp>
      <p:sp>
        <p:nvSpPr>
          <p:cNvPr id="1884168" name="Rectangle 5"/>
          <p:cNvSpPr txBox="1">
            <a:spLocks noChangeArrowheads="1"/>
          </p:cNvSpPr>
          <p:nvPr/>
        </p:nvSpPr>
        <p:spPr bwMode="gray">
          <a:xfrm>
            <a:off x="3985568" y="1926518"/>
            <a:ext cx="1445719" cy="947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40067" rIns="0" bIns="40067"/>
          <a:lstStyle>
            <a:lvl1pPr>
              <a:defRPr>
                <a:solidFill>
                  <a:schemeClr val="tx1"/>
                </a:solidFill>
                <a:latin typeface="Arial" pitchFamily="34" charset="0"/>
                <a:cs typeface="Arial" pitchFamily="34" charset="0"/>
              </a:defRPr>
            </a:lvl1pPr>
            <a:lvl2pPr marL="742950" indent="-287338">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algn="r" rtl="1" fontAlgn="base">
              <a:spcBef>
                <a:spcPct val="0"/>
              </a:spcBef>
              <a:spcAft>
                <a:spcPct val="0"/>
              </a:spcAft>
              <a:defRPr>
                <a:solidFill>
                  <a:schemeClr val="tx1"/>
                </a:solidFill>
                <a:latin typeface="Arial" pitchFamily="34" charset="0"/>
                <a:cs typeface="Arial" pitchFamily="34" charset="0"/>
              </a:defRPr>
            </a:lvl6pPr>
            <a:lvl7pPr marL="2971800" indent="-228600" algn="r" rtl="1" fontAlgn="base">
              <a:spcBef>
                <a:spcPct val="0"/>
              </a:spcBef>
              <a:spcAft>
                <a:spcPct val="0"/>
              </a:spcAft>
              <a:defRPr>
                <a:solidFill>
                  <a:schemeClr val="tx1"/>
                </a:solidFill>
                <a:latin typeface="Arial" pitchFamily="34" charset="0"/>
                <a:cs typeface="Arial" pitchFamily="34" charset="0"/>
              </a:defRPr>
            </a:lvl7pPr>
            <a:lvl8pPr marL="3429000" indent="-228600" algn="r" rtl="1" fontAlgn="base">
              <a:spcBef>
                <a:spcPct val="0"/>
              </a:spcBef>
              <a:spcAft>
                <a:spcPct val="0"/>
              </a:spcAft>
              <a:defRPr>
                <a:solidFill>
                  <a:schemeClr val="tx1"/>
                </a:solidFill>
                <a:latin typeface="Arial" pitchFamily="34" charset="0"/>
                <a:cs typeface="Arial" pitchFamily="34" charset="0"/>
              </a:defRPr>
            </a:lvl8pPr>
            <a:lvl9pPr marL="3886200" indent="-228600" algn="r" rtl="1" fontAlgn="base">
              <a:spcBef>
                <a:spcPct val="0"/>
              </a:spcBef>
              <a:spcAft>
                <a:spcPct val="0"/>
              </a:spcAft>
              <a:defRPr>
                <a:solidFill>
                  <a:schemeClr val="tx1"/>
                </a:solidFill>
                <a:latin typeface="Arial" pitchFamily="34" charset="0"/>
                <a:cs typeface="Arial" pitchFamily="34" charset="0"/>
              </a:defRPr>
            </a:lvl9pPr>
          </a:lstStyle>
          <a:p>
            <a:pPr algn="ctr" rtl="0"/>
            <a:r>
              <a:rPr lang="en-US" u="sng" dirty="0" smtClean="0">
                <a:solidFill>
                  <a:schemeClr val="bg1"/>
                </a:solidFill>
                <a:ea typeface="MS PGothic" pitchFamily="34" charset="-128"/>
              </a:rPr>
              <a:t>Prevention</a:t>
            </a:r>
            <a:endParaRPr lang="en-US" u="sng" dirty="0">
              <a:solidFill>
                <a:schemeClr val="bg1"/>
              </a:solidFill>
              <a:ea typeface="MS PGothic" pitchFamily="34" charset="-128"/>
            </a:endParaRPr>
          </a:p>
          <a:p>
            <a:pPr algn="ctr" rtl="0"/>
            <a:r>
              <a:rPr lang="en-US" dirty="0">
                <a:solidFill>
                  <a:srgbClr val="FFFFFF"/>
                </a:solidFill>
                <a:ea typeface="MS PGothic" pitchFamily="34" charset="-128"/>
              </a:rPr>
              <a:t>Reducing the level of exposure to risk factors</a:t>
            </a:r>
          </a:p>
        </p:txBody>
      </p:sp>
      <p:grpSp>
        <p:nvGrpSpPr>
          <p:cNvPr id="1884169" name="Grupper 36"/>
          <p:cNvGrpSpPr>
            <a:grpSpLocks/>
          </p:cNvGrpSpPr>
          <p:nvPr/>
        </p:nvGrpSpPr>
        <p:grpSpPr bwMode="auto">
          <a:xfrm>
            <a:off x="5972922" y="3786803"/>
            <a:ext cx="2286000" cy="1938036"/>
            <a:chOff x="5469248" y="3815082"/>
            <a:chExt cx="1832819" cy="1466255"/>
          </a:xfrm>
        </p:grpSpPr>
        <p:grpSp>
          <p:nvGrpSpPr>
            <p:cNvPr id="23" name="Ellipse 17"/>
            <p:cNvGrpSpPr>
              <a:grpSpLocks/>
            </p:cNvGrpSpPr>
            <p:nvPr/>
          </p:nvGrpSpPr>
          <p:grpSpPr bwMode="auto">
            <a:xfrm>
              <a:off x="5690871" y="4905442"/>
              <a:ext cx="1342671" cy="301220"/>
              <a:chOff x="6406896" y="6193536"/>
              <a:chExt cx="1956816" cy="438912"/>
            </a:xfrm>
          </p:grpSpPr>
          <p:pic>
            <p:nvPicPr>
              <p:cNvPr id="1884171" name="Ellipse 1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6896" y="6193536"/>
                <a:ext cx="1956816" cy="438912"/>
              </a:xfrm>
              <a:prstGeom prst="rect">
                <a:avLst/>
              </a:prstGeom>
              <a:noFill/>
              <a:extLst>
                <a:ext uri="{909E8E84-426E-40DD-AFC4-6F175D3DCCD1}">
                  <a14:hiddenFill xmlns:a14="http://schemas.microsoft.com/office/drawing/2010/main">
                    <a:solidFill>
                      <a:srgbClr val="FFFFFF"/>
                    </a:solidFill>
                  </a14:hiddenFill>
                </a:ext>
              </a:extLst>
            </p:spPr>
          </p:pic>
          <p:sp>
            <p:nvSpPr>
              <p:cNvPr id="1884172" name="Text Box 12"/>
              <p:cNvSpPr txBox="1">
                <a:spLocks noChangeArrowheads="1"/>
              </p:cNvSpPr>
              <p:nvPr/>
            </p:nvSpPr>
            <p:spPr bwMode="auto">
              <a:xfrm>
                <a:off x="6695895" y="6262351"/>
                <a:ext cx="1376900" cy="30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2" rIns="91424" bIns="45712" anchor="ctr"/>
              <a:lstStyle>
                <a:lvl1pPr>
                  <a:defRPr>
                    <a:solidFill>
                      <a:schemeClr val="tx1"/>
                    </a:solidFill>
                    <a:latin typeface="Arial" pitchFamily="34" charset="0"/>
                    <a:cs typeface="Arial" pitchFamily="34" charset="0"/>
                  </a:defRPr>
                </a:lvl1pPr>
                <a:lvl2pPr marL="742950" indent="-287338">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algn="r" rtl="1" fontAlgn="base">
                  <a:spcBef>
                    <a:spcPct val="0"/>
                  </a:spcBef>
                  <a:spcAft>
                    <a:spcPct val="0"/>
                  </a:spcAft>
                  <a:defRPr>
                    <a:solidFill>
                      <a:schemeClr val="tx1"/>
                    </a:solidFill>
                    <a:latin typeface="Arial" pitchFamily="34" charset="0"/>
                    <a:cs typeface="Arial" pitchFamily="34" charset="0"/>
                  </a:defRPr>
                </a:lvl6pPr>
                <a:lvl7pPr marL="2971800" indent="-228600" algn="r" rtl="1" fontAlgn="base">
                  <a:spcBef>
                    <a:spcPct val="0"/>
                  </a:spcBef>
                  <a:spcAft>
                    <a:spcPct val="0"/>
                  </a:spcAft>
                  <a:defRPr>
                    <a:solidFill>
                      <a:schemeClr val="tx1"/>
                    </a:solidFill>
                    <a:latin typeface="Arial" pitchFamily="34" charset="0"/>
                    <a:cs typeface="Arial" pitchFamily="34" charset="0"/>
                  </a:defRPr>
                </a:lvl7pPr>
                <a:lvl8pPr marL="3429000" indent="-228600" algn="r" rtl="1" fontAlgn="base">
                  <a:spcBef>
                    <a:spcPct val="0"/>
                  </a:spcBef>
                  <a:spcAft>
                    <a:spcPct val="0"/>
                  </a:spcAft>
                  <a:defRPr>
                    <a:solidFill>
                      <a:schemeClr val="tx1"/>
                    </a:solidFill>
                    <a:latin typeface="Arial" pitchFamily="34" charset="0"/>
                    <a:cs typeface="Arial" pitchFamily="34" charset="0"/>
                  </a:defRPr>
                </a:lvl8pPr>
                <a:lvl9pPr marL="3886200" indent="-228600" algn="r" rtl="1" fontAlgn="base">
                  <a:spcBef>
                    <a:spcPct val="0"/>
                  </a:spcBef>
                  <a:spcAft>
                    <a:spcPct val="0"/>
                  </a:spcAft>
                  <a:defRPr>
                    <a:solidFill>
                      <a:schemeClr val="tx1"/>
                    </a:solidFill>
                    <a:latin typeface="Arial" pitchFamily="34" charset="0"/>
                    <a:cs typeface="Arial" pitchFamily="34" charset="0"/>
                  </a:defRPr>
                </a:lvl9pPr>
              </a:lstStyle>
              <a:p>
                <a:pPr algn="ctr" rtl="0"/>
                <a:endParaRPr lang="en-GB" sz="1600">
                  <a:solidFill>
                    <a:srgbClr val="FFFFFF"/>
                  </a:solidFill>
                  <a:latin typeface="Calibri" pitchFamily="34" charset="0"/>
                  <a:ea typeface="MS PGothic" pitchFamily="34" charset="-128"/>
                </a:endParaRPr>
              </a:p>
            </p:txBody>
          </p:sp>
        </p:grpSp>
        <p:grpSp>
          <p:nvGrpSpPr>
            <p:cNvPr id="1884173" name="Grupper 3"/>
            <p:cNvGrpSpPr>
              <a:grpSpLocks/>
            </p:cNvGrpSpPr>
            <p:nvPr/>
          </p:nvGrpSpPr>
          <p:grpSpPr bwMode="auto">
            <a:xfrm>
              <a:off x="5469248" y="3815082"/>
              <a:ext cx="1832819" cy="1466255"/>
              <a:chOff x="2216596" y="1772913"/>
              <a:chExt cx="4574704" cy="3659763"/>
            </a:xfrm>
          </p:grpSpPr>
          <p:pic>
            <p:nvPicPr>
              <p:cNvPr id="1884174" name="Billede 4" descr="e1.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16596" y="1772913"/>
                <a:ext cx="4574704" cy="365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6" name="Ellipse 20"/>
              <p:cNvGrpSpPr>
                <a:grpSpLocks/>
              </p:cNvGrpSpPr>
              <p:nvPr/>
            </p:nvGrpSpPr>
            <p:grpSpPr bwMode="auto">
              <a:xfrm>
                <a:off x="3041209" y="1894321"/>
                <a:ext cx="3006771" cy="3007372"/>
                <a:chOff x="6565392" y="4675632"/>
                <a:chExt cx="1755648" cy="1755648"/>
              </a:xfrm>
            </p:grpSpPr>
            <p:pic>
              <p:nvPicPr>
                <p:cNvPr id="1884176" name="Ellipse 20"/>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65392" y="4675632"/>
                  <a:ext cx="1755648" cy="1755648"/>
                </a:xfrm>
                <a:prstGeom prst="rect">
                  <a:avLst/>
                </a:prstGeom>
                <a:noFill/>
                <a:extLst>
                  <a:ext uri="{909E8E84-426E-40DD-AFC4-6F175D3DCCD1}">
                    <a14:hiddenFill xmlns:a14="http://schemas.microsoft.com/office/drawing/2010/main">
                      <a:solidFill>
                        <a:srgbClr val="FFFFFF"/>
                      </a:solidFill>
                    </a14:hiddenFill>
                  </a:ext>
                </a:extLst>
              </p:spPr>
            </p:pic>
            <p:sp>
              <p:nvSpPr>
                <p:cNvPr id="1884177" name="Text Box 17"/>
                <p:cNvSpPr txBox="1">
                  <a:spLocks noChangeArrowheads="1"/>
                </p:cNvSpPr>
                <p:nvPr/>
              </p:nvSpPr>
              <p:spPr bwMode="auto">
                <a:xfrm>
                  <a:off x="6824924" y="4937382"/>
                  <a:ext cx="1233982" cy="123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2" rIns="91424" bIns="45712" anchor="ctr"/>
                <a:lstStyle>
                  <a:lvl1pPr>
                    <a:defRPr>
                      <a:solidFill>
                        <a:schemeClr val="tx1"/>
                      </a:solidFill>
                      <a:latin typeface="Arial" pitchFamily="34" charset="0"/>
                      <a:cs typeface="Arial" pitchFamily="34" charset="0"/>
                    </a:defRPr>
                  </a:lvl1pPr>
                  <a:lvl2pPr marL="742950" indent="-287338">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algn="r" rtl="1" fontAlgn="base">
                    <a:spcBef>
                      <a:spcPct val="0"/>
                    </a:spcBef>
                    <a:spcAft>
                      <a:spcPct val="0"/>
                    </a:spcAft>
                    <a:defRPr>
                      <a:solidFill>
                        <a:schemeClr val="tx1"/>
                      </a:solidFill>
                      <a:latin typeface="Arial" pitchFamily="34" charset="0"/>
                      <a:cs typeface="Arial" pitchFamily="34" charset="0"/>
                    </a:defRPr>
                  </a:lvl6pPr>
                  <a:lvl7pPr marL="2971800" indent="-228600" algn="r" rtl="1" fontAlgn="base">
                    <a:spcBef>
                      <a:spcPct val="0"/>
                    </a:spcBef>
                    <a:spcAft>
                      <a:spcPct val="0"/>
                    </a:spcAft>
                    <a:defRPr>
                      <a:solidFill>
                        <a:schemeClr val="tx1"/>
                      </a:solidFill>
                      <a:latin typeface="Arial" pitchFamily="34" charset="0"/>
                      <a:cs typeface="Arial" pitchFamily="34" charset="0"/>
                    </a:defRPr>
                  </a:lvl7pPr>
                  <a:lvl8pPr marL="3429000" indent="-228600" algn="r" rtl="1" fontAlgn="base">
                    <a:spcBef>
                      <a:spcPct val="0"/>
                    </a:spcBef>
                    <a:spcAft>
                      <a:spcPct val="0"/>
                    </a:spcAft>
                    <a:defRPr>
                      <a:solidFill>
                        <a:schemeClr val="tx1"/>
                      </a:solidFill>
                      <a:latin typeface="Arial" pitchFamily="34" charset="0"/>
                      <a:cs typeface="Arial" pitchFamily="34" charset="0"/>
                    </a:defRPr>
                  </a:lvl8pPr>
                  <a:lvl9pPr marL="3886200" indent="-228600" algn="r" rtl="1" fontAlgn="base">
                    <a:spcBef>
                      <a:spcPct val="0"/>
                    </a:spcBef>
                    <a:spcAft>
                      <a:spcPct val="0"/>
                    </a:spcAft>
                    <a:defRPr>
                      <a:solidFill>
                        <a:schemeClr val="tx1"/>
                      </a:solidFill>
                      <a:latin typeface="Arial" pitchFamily="34" charset="0"/>
                      <a:cs typeface="Arial" pitchFamily="34" charset="0"/>
                    </a:defRPr>
                  </a:lvl9pPr>
                </a:lstStyle>
                <a:p>
                  <a:pPr algn="ctr" rtl="0"/>
                  <a:endParaRPr lang="en-GB" sz="1600">
                    <a:solidFill>
                      <a:srgbClr val="FFFFFF"/>
                    </a:solidFill>
                    <a:latin typeface="Calibri" pitchFamily="34" charset="0"/>
                    <a:ea typeface="MS PGothic" pitchFamily="34" charset="-128"/>
                  </a:endParaRPr>
                </a:p>
              </p:txBody>
            </p:sp>
          </p:grpSp>
          <p:sp>
            <p:nvSpPr>
              <p:cNvPr id="27" name="Ellipse 6"/>
              <p:cNvSpPr>
                <a:spLocks noChangeArrowheads="1"/>
              </p:cNvSpPr>
              <p:nvPr/>
            </p:nvSpPr>
            <p:spPr bwMode="auto">
              <a:xfrm>
                <a:off x="3422711" y="1950666"/>
                <a:ext cx="2191350" cy="1615288"/>
              </a:xfrm>
              <a:prstGeom prst="ellipse">
                <a:avLst/>
              </a:prstGeom>
              <a:gradFill rotWithShape="1">
                <a:gsLst>
                  <a:gs pos="0">
                    <a:srgbClr val="C0BDB4">
                      <a:alpha val="0"/>
                    </a:srgbClr>
                  </a:gs>
                  <a:gs pos="100000">
                    <a:schemeClr val="bg1">
                      <a:alpha val="76999"/>
                    </a:schemeClr>
                  </a:gs>
                </a:gsLst>
                <a:lin ang="16200000"/>
              </a:gradFill>
              <a:ln>
                <a:noFill/>
              </a:ln>
              <a:extLst>
                <a:ext uri="{91240B29-F687-4F45-9708-019B960494DF}">
                  <a14:hiddenLine xmlns:a14="http://schemas.microsoft.com/office/drawing/2010/main" w="9525" algn="ctr">
                    <a:solidFill>
                      <a:srgbClr val="000000"/>
                    </a:solidFill>
                    <a:round/>
                    <a:headEnd/>
                    <a:tailEnd/>
                  </a14:hiddenLine>
                </a:ext>
              </a:extLst>
            </p:spPr>
            <p:txBody>
              <a:bodyPr lIns="91424" tIns="45712" rIns="91424" bIns="45712" anchor="ctr"/>
              <a:lstStyle/>
              <a:p>
                <a:pPr algn="ctr" rtl="0"/>
                <a:endParaRPr lang="en-GB" sz="1600">
                  <a:solidFill>
                    <a:srgbClr val="FFFFFF"/>
                  </a:solidFill>
                  <a:latin typeface="Calibri" pitchFamily="34" charset="0"/>
                  <a:ea typeface="MS PGothic" pitchFamily="34" charset="-128"/>
                </a:endParaRPr>
              </a:p>
            </p:txBody>
          </p:sp>
        </p:grpSp>
      </p:grpSp>
      <p:grpSp>
        <p:nvGrpSpPr>
          <p:cNvPr id="1884179" name="Grupper 33"/>
          <p:cNvGrpSpPr>
            <a:grpSpLocks/>
          </p:cNvGrpSpPr>
          <p:nvPr/>
        </p:nvGrpSpPr>
        <p:grpSpPr bwMode="auto">
          <a:xfrm>
            <a:off x="3549816" y="3696093"/>
            <a:ext cx="2389169" cy="2028746"/>
            <a:chOff x="2863417" y="3775001"/>
            <a:chExt cx="1917701" cy="1534160"/>
          </a:xfrm>
        </p:grpSpPr>
        <p:grpSp>
          <p:nvGrpSpPr>
            <p:cNvPr id="18" name="Ellipse 12"/>
            <p:cNvGrpSpPr>
              <a:grpSpLocks/>
            </p:cNvGrpSpPr>
            <p:nvPr/>
          </p:nvGrpSpPr>
          <p:grpSpPr bwMode="auto">
            <a:xfrm>
              <a:off x="3053881" y="4905443"/>
              <a:ext cx="1346854" cy="301220"/>
              <a:chOff x="3553968" y="6193536"/>
              <a:chExt cx="1962912" cy="438912"/>
            </a:xfrm>
          </p:grpSpPr>
          <p:pic>
            <p:nvPicPr>
              <p:cNvPr id="1884181" name="Ellipse 12"/>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53968" y="6193536"/>
                <a:ext cx="1962912" cy="438912"/>
              </a:xfrm>
              <a:prstGeom prst="rect">
                <a:avLst/>
              </a:prstGeom>
              <a:noFill/>
              <a:extLst>
                <a:ext uri="{909E8E84-426E-40DD-AFC4-6F175D3DCCD1}">
                  <a14:hiddenFill xmlns:a14="http://schemas.microsoft.com/office/drawing/2010/main">
                    <a:solidFill>
                      <a:srgbClr val="FFFFFF"/>
                    </a:solidFill>
                  </a14:hiddenFill>
                </a:ext>
              </a:extLst>
            </p:spPr>
          </p:pic>
          <p:sp>
            <p:nvSpPr>
              <p:cNvPr id="1884182" name="Text Box 22"/>
              <p:cNvSpPr txBox="1">
                <a:spLocks noChangeArrowheads="1"/>
              </p:cNvSpPr>
              <p:nvPr/>
            </p:nvSpPr>
            <p:spPr bwMode="auto">
              <a:xfrm>
                <a:off x="3846119" y="6262350"/>
                <a:ext cx="1376899" cy="30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2" rIns="91424" bIns="45712" anchor="ctr"/>
              <a:lstStyle>
                <a:lvl1pPr>
                  <a:defRPr>
                    <a:solidFill>
                      <a:schemeClr val="tx1"/>
                    </a:solidFill>
                    <a:latin typeface="Arial" pitchFamily="34" charset="0"/>
                    <a:cs typeface="Arial" pitchFamily="34" charset="0"/>
                  </a:defRPr>
                </a:lvl1pPr>
                <a:lvl2pPr marL="742950" indent="-287338">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algn="r" rtl="1" fontAlgn="base">
                  <a:spcBef>
                    <a:spcPct val="0"/>
                  </a:spcBef>
                  <a:spcAft>
                    <a:spcPct val="0"/>
                  </a:spcAft>
                  <a:defRPr>
                    <a:solidFill>
                      <a:schemeClr val="tx1"/>
                    </a:solidFill>
                    <a:latin typeface="Arial" pitchFamily="34" charset="0"/>
                    <a:cs typeface="Arial" pitchFamily="34" charset="0"/>
                  </a:defRPr>
                </a:lvl6pPr>
                <a:lvl7pPr marL="2971800" indent="-228600" algn="r" rtl="1" fontAlgn="base">
                  <a:spcBef>
                    <a:spcPct val="0"/>
                  </a:spcBef>
                  <a:spcAft>
                    <a:spcPct val="0"/>
                  </a:spcAft>
                  <a:defRPr>
                    <a:solidFill>
                      <a:schemeClr val="tx1"/>
                    </a:solidFill>
                    <a:latin typeface="Arial" pitchFamily="34" charset="0"/>
                    <a:cs typeface="Arial" pitchFamily="34" charset="0"/>
                  </a:defRPr>
                </a:lvl7pPr>
                <a:lvl8pPr marL="3429000" indent="-228600" algn="r" rtl="1" fontAlgn="base">
                  <a:spcBef>
                    <a:spcPct val="0"/>
                  </a:spcBef>
                  <a:spcAft>
                    <a:spcPct val="0"/>
                  </a:spcAft>
                  <a:defRPr>
                    <a:solidFill>
                      <a:schemeClr val="tx1"/>
                    </a:solidFill>
                    <a:latin typeface="Arial" pitchFamily="34" charset="0"/>
                    <a:cs typeface="Arial" pitchFamily="34" charset="0"/>
                  </a:defRPr>
                </a:lvl8pPr>
                <a:lvl9pPr marL="3886200" indent="-228600" algn="r" rtl="1" fontAlgn="base">
                  <a:spcBef>
                    <a:spcPct val="0"/>
                  </a:spcBef>
                  <a:spcAft>
                    <a:spcPct val="0"/>
                  </a:spcAft>
                  <a:defRPr>
                    <a:solidFill>
                      <a:schemeClr val="tx1"/>
                    </a:solidFill>
                    <a:latin typeface="Arial" pitchFamily="34" charset="0"/>
                    <a:cs typeface="Arial" pitchFamily="34" charset="0"/>
                  </a:defRPr>
                </a:lvl9pPr>
              </a:lstStyle>
              <a:p>
                <a:pPr algn="ctr" rtl="0"/>
                <a:endParaRPr lang="en-GB" sz="1600">
                  <a:solidFill>
                    <a:srgbClr val="FFFFFF"/>
                  </a:solidFill>
                  <a:latin typeface="Calibri" pitchFamily="34" charset="0"/>
                  <a:ea typeface="MS PGothic" pitchFamily="34" charset="-128"/>
                </a:endParaRPr>
              </a:p>
            </p:txBody>
          </p:sp>
        </p:grpSp>
        <p:grpSp>
          <p:nvGrpSpPr>
            <p:cNvPr id="1884183" name="Grupper 7"/>
            <p:cNvGrpSpPr>
              <a:grpSpLocks/>
            </p:cNvGrpSpPr>
            <p:nvPr/>
          </p:nvGrpSpPr>
          <p:grpSpPr bwMode="auto">
            <a:xfrm>
              <a:off x="2863417" y="3775001"/>
              <a:ext cx="1917701" cy="1534160"/>
              <a:chOff x="2324056" y="1689384"/>
              <a:chExt cx="4786570" cy="3829252"/>
            </a:xfrm>
          </p:grpSpPr>
          <p:pic>
            <p:nvPicPr>
              <p:cNvPr id="1884184" name="Billede 14" descr="e7.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324056" y="1689384"/>
                <a:ext cx="4786570" cy="3829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1" name="Ellipse 15"/>
              <p:cNvGrpSpPr>
                <a:grpSpLocks/>
              </p:cNvGrpSpPr>
              <p:nvPr/>
            </p:nvGrpSpPr>
            <p:grpSpPr bwMode="auto">
              <a:xfrm>
                <a:off x="3039578" y="1889950"/>
                <a:ext cx="3006772" cy="3017813"/>
                <a:chOff x="3694176" y="4663440"/>
                <a:chExt cx="1755648" cy="1761744"/>
              </a:xfrm>
            </p:grpSpPr>
            <p:pic>
              <p:nvPicPr>
                <p:cNvPr id="1884186" name="Ellipse 15"/>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94176" y="4663440"/>
                  <a:ext cx="1755648" cy="1761744"/>
                </a:xfrm>
                <a:prstGeom prst="rect">
                  <a:avLst/>
                </a:prstGeom>
                <a:noFill/>
                <a:extLst>
                  <a:ext uri="{909E8E84-426E-40DD-AFC4-6F175D3DCCD1}">
                    <a14:hiddenFill xmlns:a14="http://schemas.microsoft.com/office/drawing/2010/main">
                      <a:solidFill>
                        <a:srgbClr val="FFFFFF"/>
                      </a:solidFill>
                    </a14:hiddenFill>
                  </a:ext>
                </a:extLst>
              </p:spPr>
            </p:pic>
            <p:sp>
              <p:nvSpPr>
                <p:cNvPr id="1884187" name="Text Box 27"/>
                <p:cNvSpPr txBox="1">
                  <a:spLocks noChangeArrowheads="1"/>
                </p:cNvSpPr>
                <p:nvPr/>
              </p:nvSpPr>
              <p:spPr bwMode="auto">
                <a:xfrm>
                  <a:off x="3954659" y="4927741"/>
                  <a:ext cx="1233983" cy="123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2" rIns="91424" bIns="45712" anchor="ctr"/>
                <a:lstStyle>
                  <a:lvl1pPr>
                    <a:defRPr>
                      <a:solidFill>
                        <a:schemeClr val="tx1"/>
                      </a:solidFill>
                      <a:latin typeface="Arial" pitchFamily="34" charset="0"/>
                      <a:cs typeface="Arial" pitchFamily="34" charset="0"/>
                    </a:defRPr>
                  </a:lvl1pPr>
                  <a:lvl2pPr marL="742950" indent="-287338">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algn="r" rtl="1" fontAlgn="base">
                    <a:spcBef>
                      <a:spcPct val="0"/>
                    </a:spcBef>
                    <a:spcAft>
                      <a:spcPct val="0"/>
                    </a:spcAft>
                    <a:defRPr>
                      <a:solidFill>
                        <a:schemeClr val="tx1"/>
                      </a:solidFill>
                      <a:latin typeface="Arial" pitchFamily="34" charset="0"/>
                      <a:cs typeface="Arial" pitchFamily="34" charset="0"/>
                    </a:defRPr>
                  </a:lvl6pPr>
                  <a:lvl7pPr marL="2971800" indent="-228600" algn="r" rtl="1" fontAlgn="base">
                    <a:spcBef>
                      <a:spcPct val="0"/>
                    </a:spcBef>
                    <a:spcAft>
                      <a:spcPct val="0"/>
                    </a:spcAft>
                    <a:defRPr>
                      <a:solidFill>
                        <a:schemeClr val="tx1"/>
                      </a:solidFill>
                      <a:latin typeface="Arial" pitchFamily="34" charset="0"/>
                      <a:cs typeface="Arial" pitchFamily="34" charset="0"/>
                    </a:defRPr>
                  </a:lvl7pPr>
                  <a:lvl8pPr marL="3429000" indent="-228600" algn="r" rtl="1" fontAlgn="base">
                    <a:spcBef>
                      <a:spcPct val="0"/>
                    </a:spcBef>
                    <a:spcAft>
                      <a:spcPct val="0"/>
                    </a:spcAft>
                    <a:defRPr>
                      <a:solidFill>
                        <a:schemeClr val="tx1"/>
                      </a:solidFill>
                      <a:latin typeface="Arial" pitchFamily="34" charset="0"/>
                      <a:cs typeface="Arial" pitchFamily="34" charset="0"/>
                    </a:defRPr>
                  </a:lvl8pPr>
                  <a:lvl9pPr marL="3886200" indent="-228600" algn="r" rtl="1" fontAlgn="base">
                    <a:spcBef>
                      <a:spcPct val="0"/>
                    </a:spcBef>
                    <a:spcAft>
                      <a:spcPct val="0"/>
                    </a:spcAft>
                    <a:defRPr>
                      <a:solidFill>
                        <a:schemeClr val="tx1"/>
                      </a:solidFill>
                      <a:latin typeface="Arial" pitchFamily="34" charset="0"/>
                      <a:cs typeface="Arial" pitchFamily="34" charset="0"/>
                    </a:defRPr>
                  </a:lvl9pPr>
                </a:lstStyle>
                <a:p>
                  <a:pPr algn="ctr" rtl="0"/>
                  <a:endParaRPr lang="en-GB" sz="1600">
                    <a:solidFill>
                      <a:srgbClr val="FFFFFF"/>
                    </a:solidFill>
                    <a:latin typeface="Calibri" pitchFamily="34" charset="0"/>
                    <a:ea typeface="MS PGothic" pitchFamily="34" charset="-128"/>
                  </a:endParaRPr>
                </a:p>
              </p:txBody>
            </p:sp>
          </p:grpSp>
          <p:sp>
            <p:nvSpPr>
              <p:cNvPr id="22" name="Ellipse 16"/>
              <p:cNvSpPr>
                <a:spLocks noChangeArrowheads="1"/>
              </p:cNvSpPr>
              <p:nvPr/>
            </p:nvSpPr>
            <p:spPr bwMode="auto">
              <a:xfrm>
                <a:off x="3425540" y="1929109"/>
                <a:ext cx="2185913" cy="1642481"/>
              </a:xfrm>
              <a:prstGeom prst="ellipse">
                <a:avLst/>
              </a:prstGeom>
              <a:gradFill rotWithShape="1">
                <a:gsLst>
                  <a:gs pos="0">
                    <a:srgbClr val="C0BDB4">
                      <a:alpha val="0"/>
                    </a:srgbClr>
                  </a:gs>
                  <a:gs pos="100000">
                    <a:schemeClr val="bg1">
                      <a:alpha val="76999"/>
                    </a:schemeClr>
                  </a:gs>
                </a:gsLst>
                <a:lin ang="16200000"/>
              </a:gradFill>
              <a:ln>
                <a:noFill/>
              </a:ln>
              <a:extLst>
                <a:ext uri="{91240B29-F687-4F45-9708-019B960494DF}">
                  <a14:hiddenLine xmlns:a14="http://schemas.microsoft.com/office/drawing/2010/main" w="9525" algn="ctr">
                    <a:solidFill>
                      <a:srgbClr val="000000"/>
                    </a:solidFill>
                    <a:round/>
                    <a:headEnd/>
                    <a:tailEnd/>
                  </a14:hiddenLine>
                </a:ext>
              </a:extLst>
            </p:spPr>
            <p:txBody>
              <a:bodyPr lIns="91424" tIns="45712" rIns="91424" bIns="45712" anchor="ctr"/>
              <a:lstStyle/>
              <a:p>
                <a:pPr algn="ctr" rtl="0"/>
                <a:endParaRPr lang="en-GB" sz="1600">
                  <a:solidFill>
                    <a:srgbClr val="FFFFFF"/>
                  </a:solidFill>
                  <a:latin typeface="Calibri" pitchFamily="34" charset="0"/>
                  <a:ea typeface="MS PGothic" pitchFamily="34" charset="-128"/>
                </a:endParaRPr>
              </a:p>
            </p:txBody>
          </p:sp>
        </p:grpSp>
      </p:grpSp>
      <p:grpSp>
        <p:nvGrpSpPr>
          <p:cNvPr id="1884189" name="Grupper 32"/>
          <p:cNvGrpSpPr>
            <a:grpSpLocks/>
          </p:cNvGrpSpPr>
          <p:nvPr/>
        </p:nvGrpSpPr>
        <p:grpSpPr bwMode="auto">
          <a:xfrm>
            <a:off x="1102276" y="3740727"/>
            <a:ext cx="2338942" cy="1984112"/>
            <a:chOff x="240868" y="3757102"/>
            <a:chExt cx="1875873" cy="1500699"/>
          </a:xfrm>
        </p:grpSpPr>
        <p:grpSp>
          <p:nvGrpSpPr>
            <p:cNvPr id="13" name="Ellipse 7"/>
            <p:cNvGrpSpPr>
              <a:grpSpLocks/>
            </p:cNvGrpSpPr>
            <p:nvPr/>
          </p:nvGrpSpPr>
          <p:grpSpPr bwMode="auto">
            <a:xfrm>
              <a:off x="421076" y="4905442"/>
              <a:ext cx="1342671" cy="301220"/>
              <a:chOff x="707136" y="6193536"/>
              <a:chExt cx="1956816" cy="438912"/>
            </a:xfrm>
          </p:grpSpPr>
          <p:pic>
            <p:nvPicPr>
              <p:cNvPr id="1884191" name="Ellipse 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7136" y="6193536"/>
                <a:ext cx="1956816" cy="438912"/>
              </a:xfrm>
              <a:prstGeom prst="rect">
                <a:avLst/>
              </a:prstGeom>
              <a:noFill/>
              <a:extLst>
                <a:ext uri="{909E8E84-426E-40DD-AFC4-6F175D3DCCD1}">
                  <a14:hiddenFill xmlns:a14="http://schemas.microsoft.com/office/drawing/2010/main">
                    <a:solidFill>
                      <a:srgbClr val="FFFFFF"/>
                    </a:solidFill>
                  </a14:hiddenFill>
                </a:ext>
              </a:extLst>
            </p:spPr>
          </p:pic>
          <p:sp>
            <p:nvSpPr>
              <p:cNvPr id="1884192" name="Text Box 32"/>
              <p:cNvSpPr txBox="1">
                <a:spLocks noChangeArrowheads="1"/>
              </p:cNvSpPr>
              <p:nvPr/>
            </p:nvSpPr>
            <p:spPr bwMode="auto">
              <a:xfrm>
                <a:off x="996343" y="6262350"/>
                <a:ext cx="1376900" cy="30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2" rIns="91424" bIns="45712" anchor="ctr"/>
              <a:lstStyle>
                <a:lvl1pPr>
                  <a:defRPr>
                    <a:solidFill>
                      <a:schemeClr val="tx1"/>
                    </a:solidFill>
                    <a:latin typeface="Arial" pitchFamily="34" charset="0"/>
                    <a:cs typeface="Arial" pitchFamily="34" charset="0"/>
                  </a:defRPr>
                </a:lvl1pPr>
                <a:lvl2pPr marL="742950" indent="-287338">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algn="r" rtl="1" fontAlgn="base">
                  <a:spcBef>
                    <a:spcPct val="0"/>
                  </a:spcBef>
                  <a:spcAft>
                    <a:spcPct val="0"/>
                  </a:spcAft>
                  <a:defRPr>
                    <a:solidFill>
                      <a:schemeClr val="tx1"/>
                    </a:solidFill>
                    <a:latin typeface="Arial" pitchFamily="34" charset="0"/>
                    <a:cs typeface="Arial" pitchFamily="34" charset="0"/>
                  </a:defRPr>
                </a:lvl6pPr>
                <a:lvl7pPr marL="2971800" indent="-228600" algn="r" rtl="1" fontAlgn="base">
                  <a:spcBef>
                    <a:spcPct val="0"/>
                  </a:spcBef>
                  <a:spcAft>
                    <a:spcPct val="0"/>
                  </a:spcAft>
                  <a:defRPr>
                    <a:solidFill>
                      <a:schemeClr val="tx1"/>
                    </a:solidFill>
                    <a:latin typeface="Arial" pitchFamily="34" charset="0"/>
                    <a:cs typeface="Arial" pitchFamily="34" charset="0"/>
                  </a:defRPr>
                </a:lvl7pPr>
                <a:lvl8pPr marL="3429000" indent="-228600" algn="r" rtl="1" fontAlgn="base">
                  <a:spcBef>
                    <a:spcPct val="0"/>
                  </a:spcBef>
                  <a:spcAft>
                    <a:spcPct val="0"/>
                  </a:spcAft>
                  <a:defRPr>
                    <a:solidFill>
                      <a:schemeClr val="tx1"/>
                    </a:solidFill>
                    <a:latin typeface="Arial" pitchFamily="34" charset="0"/>
                    <a:cs typeface="Arial" pitchFamily="34" charset="0"/>
                  </a:defRPr>
                </a:lvl8pPr>
                <a:lvl9pPr marL="3886200" indent="-228600" algn="r" rtl="1" fontAlgn="base">
                  <a:spcBef>
                    <a:spcPct val="0"/>
                  </a:spcBef>
                  <a:spcAft>
                    <a:spcPct val="0"/>
                  </a:spcAft>
                  <a:defRPr>
                    <a:solidFill>
                      <a:schemeClr val="tx1"/>
                    </a:solidFill>
                    <a:latin typeface="Arial" pitchFamily="34" charset="0"/>
                    <a:cs typeface="Arial" pitchFamily="34" charset="0"/>
                  </a:defRPr>
                </a:lvl9pPr>
              </a:lstStyle>
              <a:p>
                <a:pPr algn="ctr" rtl="0"/>
                <a:endParaRPr lang="en-GB" sz="1600">
                  <a:solidFill>
                    <a:srgbClr val="FFFFFF"/>
                  </a:solidFill>
                  <a:latin typeface="Calibri" pitchFamily="34" charset="0"/>
                  <a:ea typeface="MS PGothic" pitchFamily="34" charset="-128"/>
                </a:endParaRPr>
              </a:p>
            </p:txBody>
          </p:sp>
        </p:grpSp>
        <p:grpSp>
          <p:nvGrpSpPr>
            <p:cNvPr id="1884193" name="Grupper 11"/>
            <p:cNvGrpSpPr>
              <a:grpSpLocks/>
            </p:cNvGrpSpPr>
            <p:nvPr/>
          </p:nvGrpSpPr>
          <p:grpSpPr bwMode="auto">
            <a:xfrm>
              <a:off x="240868" y="3757102"/>
              <a:ext cx="1875873" cy="1500699"/>
              <a:chOff x="2320997" y="1568930"/>
              <a:chExt cx="4682168" cy="3745734"/>
            </a:xfrm>
          </p:grpSpPr>
          <p:pic>
            <p:nvPicPr>
              <p:cNvPr id="1884194" name="Billede 9" descr="e6.pn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2320997" y="1568930"/>
                <a:ext cx="4682168" cy="3745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 name="Ellipse 10"/>
              <p:cNvGrpSpPr>
                <a:grpSpLocks/>
              </p:cNvGrpSpPr>
              <p:nvPr/>
            </p:nvGrpSpPr>
            <p:grpSpPr bwMode="auto">
              <a:xfrm>
                <a:off x="3021359" y="1814172"/>
                <a:ext cx="3006772" cy="3017813"/>
                <a:chOff x="853440" y="4663440"/>
                <a:chExt cx="1755648" cy="1761744"/>
              </a:xfrm>
            </p:grpSpPr>
            <p:pic>
              <p:nvPicPr>
                <p:cNvPr id="1884196" name="Ellipse 10"/>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53440" y="4663440"/>
                  <a:ext cx="1755648" cy="1761744"/>
                </a:xfrm>
                <a:prstGeom prst="rect">
                  <a:avLst/>
                </a:prstGeom>
                <a:noFill/>
                <a:extLst>
                  <a:ext uri="{909E8E84-426E-40DD-AFC4-6F175D3DCCD1}">
                    <a14:hiddenFill xmlns:a14="http://schemas.microsoft.com/office/drawing/2010/main">
                      <a:solidFill>
                        <a:srgbClr val="FFFFFF"/>
                      </a:solidFill>
                    </a14:hiddenFill>
                  </a:ext>
                </a:extLst>
              </p:spPr>
            </p:pic>
            <p:sp>
              <p:nvSpPr>
                <p:cNvPr id="1884197" name="Text Box 37"/>
                <p:cNvSpPr txBox="1">
                  <a:spLocks noChangeArrowheads="1"/>
                </p:cNvSpPr>
                <p:nvPr/>
              </p:nvSpPr>
              <p:spPr bwMode="auto">
                <a:xfrm>
                  <a:off x="1114673" y="4927493"/>
                  <a:ext cx="1233983" cy="123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2" rIns="91424" bIns="45712" anchor="ctr"/>
                <a:lstStyle>
                  <a:lvl1pPr>
                    <a:defRPr>
                      <a:solidFill>
                        <a:schemeClr val="tx1"/>
                      </a:solidFill>
                      <a:latin typeface="Arial" pitchFamily="34" charset="0"/>
                      <a:cs typeface="Arial" pitchFamily="34" charset="0"/>
                    </a:defRPr>
                  </a:lvl1pPr>
                  <a:lvl2pPr marL="742950" indent="-287338">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algn="r" rtl="1" fontAlgn="base">
                    <a:spcBef>
                      <a:spcPct val="0"/>
                    </a:spcBef>
                    <a:spcAft>
                      <a:spcPct val="0"/>
                    </a:spcAft>
                    <a:defRPr>
                      <a:solidFill>
                        <a:schemeClr val="tx1"/>
                      </a:solidFill>
                      <a:latin typeface="Arial" pitchFamily="34" charset="0"/>
                      <a:cs typeface="Arial" pitchFamily="34" charset="0"/>
                    </a:defRPr>
                  </a:lvl6pPr>
                  <a:lvl7pPr marL="2971800" indent="-228600" algn="r" rtl="1" fontAlgn="base">
                    <a:spcBef>
                      <a:spcPct val="0"/>
                    </a:spcBef>
                    <a:spcAft>
                      <a:spcPct val="0"/>
                    </a:spcAft>
                    <a:defRPr>
                      <a:solidFill>
                        <a:schemeClr val="tx1"/>
                      </a:solidFill>
                      <a:latin typeface="Arial" pitchFamily="34" charset="0"/>
                      <a:cs typeface="Arial" pitchFamily="34" charset="0"/>
                    </a:defRPr>
                  </a:lvl7pPr>
                  <a:lvl8pPr marL="3429000" indent="-228600" algn="r" rtl="1" fontAlgn="base">
                    <a:spcBef>
                      <a:spcPct val="0"/>
                    </a:spcBef>
                    <a:spcAft>
                      <a:spcPct val="0"/>
                    </a:spcAft>
                    <a:defRPr>
                      <a:solidFill>
                        <a:schemeClr val="tx1"/>
                      </a:solidFill>
                      <a:latin typeface="Arial" pitchFamily="34" charset="0"/>
                      <a:cs typeface="Arial" pitchFamily="34" charset="0"/>
                    </a:defRPr>
                  </a:lvl8pPr>
                  <a:lvl9pPr marL="3886200" indent="-228600" algn="r" rtl="1" fontAlgn="base">
                    <a:spcBef>
                      <a:spcPct val="0"/>
                    </a:spcBef>
                    <a:spcAft>
                      <a:spcPct val="0"/>
                    </a:spcAft>
                    <a:defRPr>
                      <a:solidFill>
                        <a:schemeClr val="tx1"/>
                      </a:solidFill>
                      <a:latin typeface="Arial" pitchFamily="34" charset="0"/>
                      <a:cs typeface="Arial" pitchFamily="34" charset="0"/>
                    </a:defRPr>
                  </a:lvl9pPr>
                </a:lstStyle>
                <a:p>
                  <a:pPr algn="ctr" rtl="0"/>
                  <a:endParaRPr lang="en-GB" sz="1600">
                    <a:solidFill>
                      <a:srgbClr val="FFFFFF"/>
                    </a:solidFill>
                    <a:latin typeface="Calibri" pitchFamily="34" charset="0"/>
                    <a:ea typeface="MS PGothic" pitchFamily="34" charset="-128"/>
                  </a:endParaRPr>
                </a:p>
              </p:txBody>
            </p:sp>
          </p:grpSp>
          <p:sp>
            <p:nvSpPr>
              <p:cNvPr id="17" name="Ellipse 11"/>
              <p:cNvSpPr>
                <a:spLocks noChangeArrowheads="1"/>
              </p:cNvSpPr>
              <p:nvPr/>
            </p:nvSpPr>
            <p:spPr bwMode="auto">
              <a:xfrm>
                <a:off x="3411236" y="1877806"/>
                <a:ext cx="2185913" cy="1618005"/>
              </a:xfrm>
              <a:prstGeom prst="ellipse">
                <a:avLst/>
              </a:prstGeom>
              <a:gradFill rotWithShape="1">
                <a:gsLst>
                  <a:gs pos="0">
                    <a:srgbClr val="C0BDB4">
                      <a:alpha val="0"/>
                    </a:srgbClr>
                  </a:gs>
                  <a:gs pos="100000">
                    <a:schemeClr val="bg1">
                      <a:alpha val="76999"/>
                    </a:schemeClr>
                  </a:gs>
                </a:gsLst>
                <a:lin ang="16200000"/>
              </a:gradFill>
              <a:ln>
                <a:noFill/>
              </a:ln>
              <a:extLst>
                <a:ext uri="{91240B29-F687-4F45-9708-019B960494DF}">
                  <a14:hiddenLine xmlns:a14="http://schemas.microsoft.com/office/drawing/2010/main" w="9525" algn="ctr">
                    <a:solidFill>
                      <a:srgbClr val="000000"/>
                    </a:solidFill>
                    <a:round/>
                    <a:headEnd/>
                    <a:tailEnd/>
                  </a14:hiddenLine>
                </a:ext>
              </a:extLst>
            </p:spPr>
            <p:txBody>
              <a:bodyPr lIns="91424" tIns="45712" rIns="91424" bIns="45712" anchor="ctr"/>
              <a:lstStyle/>
              <a:p>
                <a:pPr algn="ctr" rtl="0"/>
                <a:endParaRPr lang="en-GB" sz="1600">
                  <a:solidFill>
                    <a:srgbClr val="FFFFFF"/>
                  </a:solidFill>
                  <a:latin typeface="Calibri" pitchFamily="34" charset="0"/>
                  <a:ea typeface="MS PGothic" pitchFamily="34" charset="-128"/>
                </a:endParaRPr>
              </a:p>
            </p:txBody>
          </p:sp>
        </p:grpSp>
      </p:grpSp>
      <p:sp>
        <p:nvSpPr>
          <p:cNvPr id="1884199" name="Text Box 39"/>
          <p:cNvSpPr txBox="1">
            <a:spLocks noChangeArrowheads="1"/>
          </p:cNvSpPr>
          <p:nvPr/>
        </p:nvSpPr>
        <p:spPr bwMode="auto">
          <a:xfrm>
            <a:off x="2232552" y="591779"/>
            <a:ext cx="5057633" cy="64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60" tIns="45680" rIns="91360" bIns="45680">
            <a:spAutoFit/>
          </a:bodyPr>
          <a:lstStyle>
            <a:lvl1pPr defTabSz="1042988">
              <a:defRPr>
                <a:solidFill>
                  <a:schemeClr val="tx1"/>
                </a:solidFill>
                <a:latin typeface="Arial" pitchFamily="34" charset="0"/>
                <a:cs typeface="Arial" pitchFamily="34" charset="0"/>
              </a:defRPr>
            </a:lvl1pPr>
            <a:lvl2pPr marL="522288" defTabSz="1042988">
              <a:defRPr>
                <a:solidFill>
                  <a:schemeClr val="tx1"/>
                </a:solidFill>
                <a:latin typeface="Arial" pitchFamily="34" charset="0"/>
                <a:cs typeface="Arial" pitchFamily="34" charset="0"/>
              </a:defRPr>
            </a:lvl2pPr>
            <a:lvl3pPr marL="1042988" defTabSz="1042988">
              <a:defRPr>
                <a:solidFill>
                  <a:schemeClr val="tx1"/>
                </a:solidFill>
                <a:latin typeface="Arial" pitchFamily="34" charset="0"/>
                <a:cs typeface="Arial" pitchFamily="34" charset="0"/>
              </a:defRPr>
            </a:lvl3pPr>
            <a:lvl4pPr marL="1565275" defTabSz="1042988">
              <a:defRPr>
                <a:solidFill>
                  <a:schemeClr val="tx1"/>
                </a:solidFill>
                <a:latin typeface="Arial" pitchFamily="34" charset="0"/>
                <a:cs typeface="Arial" pitchFamily="34" charset="0"/>
              </a:defRPr>
            </a:lvl4pPr>
            <a:lvl5pPr marL="2085975" defTabSz="1042988">
              <a:defRPr>
                <a:solidFill>
                  <a:schemeClr val="tx1"/>
                </a:solidFill>
                <a:latin typeface="Arial" pitchFamily="34" charset="0"/>
                <a:cs typeface="Arial" pitchFamily="34" charset="0"/>
              </a:defRPr>
            </a:lvl5pPr>
            <a:lvl6pPr marL="2543175" algn="r" defTabSz="1042988" rtl="1" fontAlgn="base">
              <a:spcBef>
                <a:spcPct val="0"/>
              </a:spcBef>
              <a:spcAft>
                <a:spcPct val="0"/>
              </a:spcAft>
              <a:defRPr>
                <a:solidFill>
                  <a:schemeClr val="tx1"/>
                </a:solidFill>
                <a:latin typeface="Arial" pitchFamily="34" charset="0"/>
                <a:cs typeface="Arial" pitchFamily="34" charset="0"/>
              </a:defRPr>
            </a:lvl6pPr>
            <a:lvl7pPr marL="3000375" algn="r" defTabSz="1042988" rtl="1" fontAlgn="base">
              <a:spcBef>
                <a:spcPct val="0"/>
              </a:spcBef>
              <a:spcAft>
                <a:spcPct val="0"/>
              </a:spcAft>
              <a:defRPr>
                <a:solidFill>
                  <a:schemeClr val="tx1"/>
                </a:solidFill>
                <a:latin typeface="Arial" pitchFamily="34" charset="0"/>
                <a:cs typeface="Arial" pitchFamily="34" charset="0"/>
              </a:defRPr>
            </a:lvl7pPr>
            <a:lvl8pPr marL="3457575" algn="r" defTabSz="1042988" rtl="1" fontAlgn="base">
              <a:spcBef>
                <a:spcPct val="0"/>
              </a:spcBef>
              <a:spcAft>
                <a:spcPct val="0"/>
              </a:spcAft>
              <a:defRPr>
                <a:solidFill>
                  <a:schemeClr val="tx1"/>
                </a:solidFill>
                <a:latin typeface="Arial" pitchFamily="34" charset="0"/>
                <a:cs typeface="Arial" pitchFamily="34" charset="0"/>
              </a:defRPr>
            </a:lvl8pPr>
            <a:lvl9pPr marL="3914775" algn="r" defTabSz="1042988" rtl="1" fontAlgn="base">
              <a:spcBef>
                <a:spcPct val="0"/>
              </a:spcBef>
              <a:spcAft>
                <a:spcPct val="0"/>
              </a:spcAft>
              <a:defRPr>
                <a:solidFill>
                  <a:schemeClr val="tx1"/>
                </a:solidFill>
                <a:latin typeface="Arial" pitchFamily="34" charset="0"/>
                <a:cs typeface="Arial" pitchFamily="34" charset="0"/>
              </a:defRPr>
            </a:lvl9pPr>
          </a:lstStyle>
          <a:p>
            <a:pPr algn="ctr" rtl="0"/>
            <a:r>
              <a:rPr lang="en-GB">
                <a:solidFill>
                  <a:srgbClr val="1255A4"/>
                </a:solidFill>
              </a:rPr>
              <a:t>World Health Assembly in 2000: </a:t>
            </a:r>
            <a:br>
              <a:rPr lang="en-GB">
                <a:solidFill>
                  <a:srgbClr val="1255A4"/>
                </a:solidFill>
              </a:rPr>
            </a:br>
            <a:r>
              <a:rPr lang="en-GB">
                <a:solidFill>
                  <a:srgbClr val="1255A4"/>
                </a:solidFill>
              </a:rPr>
              <a:t>There is a clear vision on how to address NCDs</a:t>
            </a:r>
            <a:endParaRPr lang="en-US">
              <a:solidFill>
                <a:srgbClr val="1255A4"/>
              </a:solidFill>
            </a:endParaRPr>
          </a:p>
        </p:txBody>
      </p:sp>
    </p:spTree>
    <p:extLst>
      <p:ext uri="{BB962C8B-B14F-4D97-AF65-F5344CB8AC3E}">
        <p14:creationId xmlns:p14="http://schemas.microsoft.com/office/powerpoint/2010/main" val="28601898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67835" name="Group 59"/>
          <p:cNvGrpSpPr>
            <a:grpSpLocks/>
          </p:cNvGrpSpPr>
          <p:nvPr/>
        </p:nvGrpSpPr>
        <p:grpSpPr bwMode="auto">
          <a:xfrm>
            <a:off x="1189155" y="5382155"/>
            <a:ext cx="7231308" cy="791917"/>
            <a:chOff x="876" y="3738"/>
            <a:chExt cx="5327" cy="550"/>
          </a:xfrm>
        </p:grpSpPr>
        <p:sp>
          <p:nvSpPr>
            <p:cNvPr id="1867779" name="Text Box 3"/>
            <p:cNvSpPr txBox="1">
              <a:spLocks noChangeArrowheads="1"/>
            </p:cNvSpPr>
            <p:nvPr/>
          </p:nvSpPr>
          <p:spPr bwMode="auto">
            <a:xfrm>
              <a:off x="2204" y="3763"/>
              <a:ext cx="1438" cy="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287" tIns="52144" rIns="104287" bIns="52144">
              <a:spAutoFit/>
            </a:bodyPr>
            <a:lstStyle>
              <a:lvl1pPr defTabSz="1042988">
                <a:defRPr>
                  <a:solidFill>
                    <a:schemeClr val="tx1"/>
                  </a:solidFill>
                  <a:latin typeface="Arial" pitchFamily="34" charset="0"/>
                  <a:cs typeface="Arial" pitchFamily="34" charset="0"/>
                </a:defRPr>
              </a:lvl1pPr>
              <a:lvl2pPr marL="522288" defTabSz="1042988">
                <a:defRPr>
                  <a:solidFill>
                    <a:schemeClr val="tx1"/>
                  </a:solidFill>
                  <a:latin typeface="Arial" pitchFamily="34" charset="0"/>
                  <a:cs typeface="Arial" pitchFamily="34" charset="0"/>
                </a:defRPr>
              </a:lvl2pPr>
              <a:lvl3pPr marL="1042988" defTabSz="1042988">
                <a:defRPr>
                  <a:solidFill>
                    <a:schemeClr val="tx1"/>
                  </a:solidFill>
                  <a:latin typeface="Arial" pitchFamily="34" charset="0"/>
                  <a:cs typeface="Arial" pitchFamily="34" charset="0"/>
                </a:defRPr>
              </a:lvl3pPr>
              <a:lvl4pPr marL="1565275" defTabSz="1042988">
                <a:defRPr>
                  <a:solidFill>
                    <a:schemeClr val="tx1"/>
                  </a:solidFill>
                  <a:latin typeface="Arial" pitchFamily="34" charset="0"/>
                  <a:cs typeface="Arial" pitchFamily="34" charset="0"/>
                </a:defRPr>
              </a:lvl4pPr>
              <a:lvl5pPr marL="2085975" defTabSz="1042988">
                <a:defRPr>
                  <a:solidFill>
                    <a:schemeClr val="tx1"/>
                  </a:solidFill>
                  <a:latin typeface="Arial" pitchFamily="34" charset="0"/>
                  <a:cs typeface="Arial" pitchFamily="34" charset="0"/>
                </a:defRPr>
              </a:lvl5pPr>
              <a:lvl6pPr marL="2543175" algn="r" defTabSz="1042988" rtl="1" fontAlgn="base">
                <a:spcBef>
                  <a:spcPct val="0"/>
                </a:spcBef>
                <a:spcAft>
                  <a:spcPct val="0"/>
                </a:spcAft>
                <a:defRPr>
                  <a:solidFill>
                    <a:schemeClr val="tx1"/>
                  </a:solidFill>
                  <a:latin typeface="Arial" pitchFamily="34" charset="0"/>
                  <a:cs typeface="Arial" pitchFamily="34" charset="0"/>
                </a:defRPr>
              </a:lvl6pPr>
              <a:lvl7pPr marL="3000375" algn="r" defTabSz="1042988" rtl="1" fontAlgn="base">
                <a:spcBef>
                  <a:spcPct val="0"/>
                </a:spcBef>
                <a:spcAft>
                  <a:spcPct val="0"/>
                </a:spcAft>
                <a:defRPr>
                  <a:solidFill>
                    <a:schemeClr val="tx1"/>
                  </a:solidFill>
                  <a:latin typeface="Arial" pitchFamily="34" charset="0"/>
                  <a:cs typeface="Arial" pitchFamily="34" charset="0"/>
                </a:defRPr>
              </a:lvl7pPr>
              <a:lvl8pPr marL="3457575" algn="r" defTabSz="1042988" rtl="1" fontAlgn="base">
                <a:spcBef>
                  <a:spcPct val="0"/>
                </a:spcBef>
                <a:spcAft>
                  <a:spcPct val="0"/>
                </a:spcAft>
                <a:defRPr>
                  <a:solidFill>
                    <a:schemeClr val="tx1"/>
                  </a:solidFill>
                  <a:latin typeface="Arial" pitchFamily="34" charset="0"/>
                  <a:cs typeface="Arial" pitchFamily="34" charset="0"/>
                </a:defRPr>
              </a:lvl8pPr>
              <a:lvl9pPr marL="3914775" algn="r" defTabSz="1042988" rtl="1" fontAlgn="base">
                <a:spcBef>
                  <a:spcPct val="0"/>
                </a:spcBef>
                <a:spcAft>
                  <a:spcPct val="0"/>
                </a:spcAft>
                <a:defRPr>
                  <a:solidFill>
                    <a:schemeClr val="tx1"/>
                  </a:solidFill>
                  <a:latin typeface="Arial" pitchFamily="34" charset="0"/>
                  <a:cs typeface="Arial" pitchFamily="34" charset="0"/>
                </a:defRPr>
              </a:lvl9pPr>
            </a:lstStyle>
            <a:p>
              <a:pPr algn="ctr" rtl="0"/>
              <a:r>
                <a:rPr lang="en-GB" sz="1400" i="1">
                  <a:solidFill>
                    <a:srgbClr val="1255A4"/>
                  </a:solidFill>
                </a:rPr>
                <a:t>Low-income countries</a:t>
              </a:r>
              <a:endParaRPr lang="en-US" sz="1400" i="1">
                <a:solidFill>
                  <a:srgbClr val="1255A4"/>
                </a:solidFill>
              </a:endParaRPr>
            </a:p>
          </p:txBody>
        </p:sp>
        <p:sp>
          <p:nvSpPr>
            <p:cNvPr id="1867780" name="Rectangle 4"/>
            <p:cNvSpPr>
              <a:spLocks noChangeArrowheads="1"/>
            </p:cNvSpPr>
            <p:nvPr/>
          </p:nvSpPr>
          <p:spPr bwMode="auto">
            <a:xfrm>
              <a:off x="876" y="3738"/>
              <a:ext cx="5327" cy="550"/>
            </a:xfrm>
            <a:prstGeom prst="rect">
              <a:avLst/>
            </a:prstGeom>
            <a:solidFill>
              <a:schemeClr val="bg1"/>
            </a:solidFill>
            <a:ln w="9525">
              <a:solidFill>
                <a:srgbClr val="96969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67781" name="Rectangle 5"/>
            <p:cNvSpPr>
              <a:spLocks noChangeArrowheads="1"/>
            </p:cNvSpPr>
            <p:nvPr/>
          </p:nvSpPr>
          <p:spPr bwMode="auto">
            <a:xfrm>
              <a:off x="1082" y="3777"/>
              <a:ext cx="69" cy="60"/>
            </a:xfrm>
            <a:prstGeom prst="rect">
              <a:avLst/>
            </a:prstGeom>
            <a:solidFill>
              <a:srgbClr val="4E75B9"/>
            </a:solidFill>
            <a:ln>
              <a:noFill/>
            </a:ln>
            <a:effectLst/>
            <a:extLs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a:lstStyle/>
            <a:p>
              <a:endParaRPr lang="en-US"/>
            </a:p>
          </p:txBody>
        </p:sp>
        <p:sp>
          <p:nvSpPr>
            <p:cNvPr id="1867782" name="Rectangle 6"/>
            <p:cNvSpPr>
              <a:spLocks noChangeArrowheads="1"/>
            </p:cNvSpPr>
            <p:nvPr/>
          </p:nvSpPr>
          <p:spPr bwMode="auto">
            <a:xfrm>
              <a:off x="1192" y="3748"/>
              <a:ext cx="907"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179"/>
              <a:r>
                <a:rPr lang="en-US" sz="1200">
                  <a:solidFill>
                    <a:srgbClr val="1255A4"/>
                  </a:solidFill>
                </a:rPr>
                <a:t>Group III - Injuries</a:t>
              </a:r>
            </a:p>
          </p:txBody>
        </p:sp>
        <p:sp>
          <p:nvSpPr>
            <p:cNvPr id="1867783" name="Rectangle 7" descr="50%"/>
            <p:cNvSpPr>
              <a:spLocks noChangeArrowheads="1"/>
            </p:cNvSpPr>
            <p:nvPr/>
          </p:nvSpPr>
          <p:spPr bwMode="auto">
            <a:xfrm>
              <a:off x="1082" y="3922"/>
              <a:ext cx="69" cy="60"/>
            </a:xfrm>
            <a:prstGeom prst="rect">
              <a:avLst/>
            </a:prstGeom>
            <a:pattFill prst="pct50">
              <a:fgClr>
                <a:srgbClr val="ED1C24"/>
              </a:fgClr>
              <a:bgClr>
                <a:srgbClr val="FFFFFF"/>
              </a:bgClr>
            </a:pattFill>
            <a:ln>
              <a:noFill/>
            </a:ln>
            <a:effectLst/>
            <a:extLs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a:lstStyle/>
            <a:p>
              <a:endParaRPr lang="en-US"/>
            </a:p>
          </p:txBody>
        </p:sp>
        <p:sp>
          <p:nvSpPr>
            <p:cNvPr id="1867784" name="Rectangle 8"/>
            <p:cNvSpPr>
              <a:spLocks noChangeArrowheads="1"/>
            </p:cNvSpPr>
            <p:nvPr/>
          </p:nvSpPr>
          <p:spPr bwMode="auto">
            <a:xfrm>
              <a:off x="1192" y="3873"/>
              <a:ext cx="1782"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179"/>
              <a:r>
                <a:rPr lang="en-US" sz="1200">
                  <a:solidFill>
                    <a:srgbClr val="1255A4"/>
                  </a:solidFill>
                </a:rPr>
                <a:t>Group II – Other deaths from NCDs</a:t>
              </a:r>
            </a:p>
          </p:txBody>
        </p:sp>
        <p:sp>
          <p:nvSpPr>
            <p:cNvPr id="1867785" name="Rectangle 9"/>
            <p:cNvSpPr>
              <a:spLocks noChangeArrowheads="1"/>
            </p:cNvSpPr>
            <p:nvPr/>
          </p:nvSpPr>
          <p:spPr bwMode="auto">
            <a:xfrm>
              <a:off x="1082" y="4049"/>
              <a:ext cx="69" cy="60"/>
            </a:xfrm>
            <a:prstGeom prst="rect">
              <a:avLst/>
            </a:prstGeom>
            <a:solidFill>
              <a:srgbClr val="ED1C24"/>
            </a:solidFill>
            <a:ln>
              <a:noFill/>
            </a:ln>
            <a:effectLst/>
            <a:extLs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a:lstStyle/>
            <a:p>
              <a:endParaRPr lang="en-US"/>
            </a:p>
          </p:txBody>
        </p:sp>
        <p:sp>
          <p:nvSpPr>
            <p:cNvPr id="1867786" name="Rectangle 10"/>
            <p:cNvSpPr>
              <a:spLocks noChangeArrowheads="1"/>
            </p:cNvSpPr>
            <p:nvPr/>
          </p:nvSpPr>
          <p:spPr bwMode="auto">
            <a:xfrm>
              <a:off x="1192" y="4008"/>
              <a:ext cx="4061"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179"/>
              <a:r>
                <a:rPr lang="en-US" sz="1200" dirty="0">
                  <a:solidFill>
                    <a:srgbClr val="1255A4"/>
                  </a:solidFill>
                </a:rPr>
                <a:t>Group II – Premature deaths from NCDs (</a:t>
              </a:r>
              <a:r>
                <a:rPr lang="en-US" sz="1200" dirty="0">
                  <a:solidFill>
                    <a:srgbClr val="FF0000"/>
                  </a:solidFill>
                </a:rPr>
                <a:t>below 60 years</a:t>
              </a:r>
              <a:r>
                <a:rPr lang="en-US" sz="1200" dirty="0">
                  <a:solidFill>
                    <a:srgbClr val="1255A4"/>
                  </a:solidFill>
                </a:rPr>
                <a:t>), which are preventable</a:t>
              </a:r>
            </a:p>
          </p:txBody>
        </p:sp>
        <p:sp>
          <p:nvSpPr>
            <p:cNvPr id="1867787" name="Rectangle 11"/>
            <p:cNvSpPr>
              <a:spLocks noChangeArrowheads="1"/>
            </p:cNvSpPr>
            <p:nvPr/>
          </p:nvSpPr>
          <p:spPr bwMode="auto">
            <a:xfrm>
              <a:off x="1082" y="4185"/>
              <a:ext cx="69" cy="60"/>
            </a:xfrm>
            <a:prstGeom prst="rect">
              <a:avLst/>
            </a:prstGeom>
            <a:solidFill>
              <a:srgbClr val="669900"/>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a:lstStyle/>
            <a:p>
              <a:endParaRPr lang="en-US"/>
            </a:p>
          </p:txBody>
        </p:sp>
        <p:sp>
          <p:nvSpPr>
            <p:cNvPr id="1867788" name="Rectangle 12"/>
            <p:cNvSpPr>
              <a:spLocks noChangeArrowheads="1"/>
            </p:cNvSpPr>
            <p:nvPr/>
          </p:nvSpPr>
          <p:spPr bwMode="auto">
            <a:xfrm>
              <a:off x="1192" y="4142"/>
              <a:ext cx="4044"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179"/>
              <a:r>
                <a:rPr lang="en-US" sz="1200">
                  <a:solidFill>
                    <a:srgbClr val="1255A4"/>
                  </a:solidFill>
                </a:rPr>
                <a:t>Group I –  Communicable diseases, maternal, perinatal and nutritional conditions</a:t>
              </a:r>
            </a:p>
          </p:txBody>
        </p:sp>
      </p:grpSp>
      <p:sp>
        <p:nvSpPr>
          <p:cNvPr id="1867817" name="Text Box 41"/>
          <p:cNvSpPr txBox="1">
            <a:spLocks noChangeArrowheads="1"/>
          </p:cNvSpPr>
          <p:nvPr/>
        </p:nvSpPr>
        <p:spPr bwMode="auto">
          <a:xfrm>
            <a:off x="3408638" y="5048110"/>
            <a:ext cx="2780124" cy="316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8" tIns="45704" rIns="91408" bIns="45704">
            <a:spAutoFit/>
          </a:bodyPr>
          <a:lstStyle>
            <a:lvl1pPr defTabSz="1042988">
              <a:defRPr>
                <a:solidFill>
                  <a:schemeClr val="tx1"/>
                </a:solidFill>
                <a:latin typeface="Arial" pitchFamily="34" charset="0"/>
                <a:cs typeface="Arial" pitchFamily="34" charset="0"/>
              </a:defRPr>
            </a:lvl1pPr>
            <a:lvl2pPr marL="522288" defTabSz="1042988">
              <a:defRPr>
                <a:solidFill>
                  <a:schemeClr val="tx1"/>
                </a:solidFill>
                <a:latin typeface="Arial" pitchFamily="34" charset="0"/>
                <a:cs typeface="Arial" pitchFamily="34" charset="0"/>
              </a:defRPr>
            </a:lvl2pPr>
            <a:lvl3pPr marL="1042988" defTabSz="1042988">
              <a:defRPr>
                <a:solidFill>
                  <a:schemeClr val="tx1"/>
                </a:solidFill>
                <a:latin typeface="Arial" pitchFamily="34" charset="0"/>
                <a:cs typeface="Arial" pitchFamily="34" charset="0"/>
              </a:defRPr>
            </a:lvl3pPr>
            <a:lvl4pPr marL="1565275" defTabSz="1042988">
              <a:defRPr>
                <a:solidFill>
                  <a:schemeClr val="tx1"/>
                </a:solidFill>
                <a:latin typeface="Arial" pitchFamily="34" charset="0"/>
                <a:cs typeface="Arial" pitchFamily="34" charset="0"/>
              </a:defRPr>
            </a:lvl4pPr>
            <a:lvl5pPr marL="2085975" defTabSz="1042988">
              <a:defRPr>
                <a:solidFill>
                  <a:schemeClr val="tx1"/>
                </a:solidFill>
                <a:latin typeface="Arial" pitchFamily="34" charset="0"/>
                <a:cs typeface="Arial" pitchFamily="34" charset="0"/>
              </a:defRPr>
            </a:lvl5pPr>
            <a:lvl6pPr marL="2543175" algn="r" defTabSz="1042988" rtl="1" fontAlgn="base">
              <a:spcBef>
                <a:spcPct val="0"/>
              </a:spcBef>
              <a:spcAft>
                <a:spcPct val="0"/>
              </a:spcAft>
              <a:defRPr>
                <a:solidFill>
                  <a:schemeClr val="tx1"/>
                </a:solidFill>
                <a:latin typeface="Arial" pitchFamily="34" charset="0"/>
                <a:cs typeface="Arial" pitchFamily="34" charset="0"/>
              </a:defRPr>
            </a:lvl6pPr>
            <a:lvl7pPr marL="3000375" algn="r" defTabSz="1042988" rtl="1" fontAlgn="base">
              <a:spcBef>
                <a:spcPct val="0"/>
              </a:spcBef>
              <a:spcAft>
                <a:spcPct val="0"/>
              </a:spcAft>
              <a:defRPr>
                <a:solidFill>
                  <a:schemeClr val="tx1"/>
                </a:solidFill>
                <a:latin typeface="Arial" pitchFamily="34" charset="0"/>
                <a:cs typeface="Arial" pitchFamily="34" charset="0"/>
              </a:defRPr>
            </a:lvl7pPr>
            <a:lvl8pPr marL="3457575" algn="r" defTabSz="1042988" rtl="1" fontAlgn="base">
              <a:spcBef>
                <a:spcPct val="0"/>
              </a:spcBef>
              <a:spcAft>
                <a:spcPct val="0"/>
              </a:spcAft>
              <a:defRPr>
                <a:solidFill>
                  <a:schemeClr val="tx1"/>
                </a:solidFill>
                <a:latin typeface="Arial" pitchFamily="34" charset="0"/>
                <a:cs typeface="Arial" pitchFamily="34" charset="0"/>
              </a:defRPr>
            </a:lvl8pPr>
            <a:lvl9pPr marL="3914775" algn="r" defTabSz="1042988" rtl="1" fontAlgn="base">
              <a:spcBef>
                <a:spcPct val="0"/>
              </a:spcBef>
              <a:spcAft>
                <a:spcPct val="0"/>
              </a:spcAft>
              <a:defRPr>
                <a:solidFill>
                  <a:schemeClr val="tx1"/>
                </a:solidFill>
                <a:latin typeface="Arial" pitchFamily="34" charset="0"/>
                <a:cs typeface="Arial" pitchFamily="34" charset="0"/>
              </a:defRPr>
            </a:lvl9pPr>
          </a:lstStyle>
          <a:p>
            <a:pPr algn="ctr" rtl="0"/>
            <a:r>
              <a:rPr lang="en-GB" sz="1400" i="1" dirty="0">
                <a:solidFill>
                  <a:srgbClr val="1255A4"/>
                </a:solidFill>
              </a:rPr>
              <a:t>Total deaths in the world (</a:t>
            </a:r>
            <a:r>
              <a:rPr lang="en-GB" sz="1400" i="1" dirty="0">
                <a:solidFill>
                  <a:srgbClr val="FF0000"/>
                </a:solidFill>
              </a:rPr>
              <a:t>2008</a:t>
            </a:r>
            <a:r>
              <a:rPr lang="en-GB" sz="1400" i="1" dirty="0">
                <a:solidFill>
                  <a:srgbClr val="1255A4"/>
                </a:solidFill>
              </a:rPr>
              <a:t>)</a:t>
            </a:r>
            <a:endParaRPr lang="en-US" sz="1400" i="1" dirty="0">
              <a:solidFill>
                <a:srgbClr val="1255A4"/>
              </a:solidFill>
            </a:endParaRPr>
          </a:p>
        </p:txBody>
      </p:sp>
      <p:sp>
        <p:nvSpPr>
          <p:cNvPr id="1867820" name="Rectangle 44"/>
          <p:cNvSpPr>
            <a:spLocks noChangeArrowheads="1"/>
          </p:cNvSpPr>
          <p:nvPr/>
        </p:nvSpPr>
        <p:spPr bwMode="auto">
          <a:xfrm>
            <a:off x="3963499" y="943102"/>
            <a:ext cx="35907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4179"/>
            <a:r>
              <a:rPr lang="en-US" sz="1400">
                <a:solidFill>
                  <a:schemeClr val="bg1"/>
                </a:solidFill>
              </a:rPr>
              <a:t>10%</a:t>
            </a:r>
          </a:p>
        </p:txBody>
      </p:sp>
      <p:sp>
        <p:nvSpPr>
          <p:cNvPr id="1867778" name="Rectangle 2"/>
          <p:cNvSpPr>
            <a:spLocks noChangeArrowheads="1"/>
          </p:cNvSpPr>
          <p:nvPr/>
        </p:nvSpPr>
        <p:spPr bwMode="auto">
          <a:xfrm>
            <a:off x="2580574" y="1563676"/>
            <a:ext cx="4434894" cy="351323"/>
          </a:xfrm>
          <a:prstGeom prst="rect">
            <a:avLst/>
          </a:prstGeom>
          <a:solidFill>
            <a:srgbClr val="4E75B9"/>
          </a:solidFill>
          <a:ln>
            <a:noFill/>
          </a:ln>
          <a:effectLst>
            <a:outerShdw dist="107763" dir="2700000" algn="ctr" rotWithShape="0">
              <a:srgbClr val="808080">
                <a:alpha val="50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lIns="91408" tIns="45704" rIns="91408" bIns="45704"/>
          <a:lstStyle/>
          <a:p>
            <a:pPr algn="ctr" defTabSz="914179"/>
            <a:r>
              <a:rPr lang="en-GB">
                <a:solidFill>
                  <a:schemeClr val="bg1"/>
                </a:solidFill>
              </a:rPr>
              <a:t>5.1 M</a:t>
            </a:r>
            <a:endParaRPr lang="en-US">
              <a:solidFill>
                <a:schemeClr val="bg1"/>
              </a:solidFill>
            </a:endParaRPr>
          </a:p>
        </p:txBody>
      </p:sp>
      <p:sp>
        <p:nvSpPr>
          <p:cNvPr id="1867789" name="Line 13"/>
          <p:cNvSpPr>
            <a:spLocks noChangeShapeType="1"/>
          </p:cNvSpPr>
          <p:nvPr/>
        </p:nvSpPr>
        <p:spPr bwMode="auto">
          <a:xfrm flipV="1">
            <a:off x="4798700" y="4974678"/>
            <a:ext cx="0" cy="8207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lIns="80147" tIns="40074" rIns="80147" bIns="40074"/>
          <a:lstStyle/>
          <a:p>
            <a:endParaRPr lang="en-US"/>
          </a:p>
        </p:txBody>
      </p:sp>
      <p:sp>
        <p:nvSpPr>
          <p:cNvPr id="1867790" name="Line 14"/>
          <p:cNvSpPr>
            <a:spLocks noChangeShapeType="1"/>
          </p:cNvSpPr>
          <p:nvPr/>
        </p:nvSpPr>
        <p:spPr bwMode="auto">
          <a:xfrm>
            <a:off x="1187797" y="1321782"/>
            <a:ext cx="0" cy="3729208"/>
          </a:xfrm>
          <a:prstGeom prst="line">
            <a:avLst/>
          </a:prstGeom>
          <a:noFill/>
          <a:ln w="0">
            <a:solidFill>
              <a:srgbClr val="969696"/>
            </a:solidFill>
            <a:round/>
            <a:headEnd/>
            <a:tailEnd/>
          </a:ln>
          <a:extLst>
            <a:ext uri="{909E8E84-426E-40DD-AFC4-6F175D3DCCD1}">
              <a14:hiddenFill xmlns:a14="http://schemas.microsoft.com/office/drawing/2010/main">
                <a:noFill/>
              </a14:hiddenFill>
            </a:ext>
          </a:extLst>
        </p:spPr>
        <p:txBody>
          <a:bodyPr lIns="80147" tIns="40074" rIns="80147" bIns="40074"/>
          <a:lstStyle/>
          <a:p>
            <a:endParaRPr lang="en-US"/>
          </a:p>
        </p:txBody>
      </p:sp>
      <p:sp>
        <p:nvSpPr>
          <p:cNvPr id="1867791" name="Line 15"/>
          <p:cNvSpPr>
            <a:spLocks noChangeShapeType="1"/>
          </p:cNvSpPr>
          <p:nvPr/>
        </p:nvSpPr>
        <p:spPr bwMode="auto">
          <a:xfrm>
            <a:off x="1137570" y="4974678"/>
            <a:ext cx="50227" cy="0"/>
          </a:xfrm>
          <a:prstGeom prst="line">
            <a:avLst/>
          </a:prstGeom>
          <a:noFill/>
          <a:ln w="0">
            <a:solidFill>
              <a:srgbClr val="969696"/>
            </a:solidFill>
            <a:round/>
            <a:headEnd/>
            <a:tailEnd/>
          </a:ln>
          <a:extLst>
            <a:ext uri="{909E8E84-426E-40DD-AFC4-6F175D3DCCD1}">
              <a14:hiddenFill xmlns:a14="http://schemas.microsoft.com/office/drawing/2010/main">
                <a:noFill/>
              </a14:hiddenFill>
            </a:ext>
          </a:extLst>
        </p:spPr>
        <p:txBody>
          <a:bodyPr lIns="80147" tIns="40074" rIns="80147" bIns="40074"/>
          <a:lstStyle/>
          <a:p>
            <a:endParaRPr lang="en-US"/>
          </a:p>
        </p:txBody>
      </p:sp>
      <p:sp>
        <p:nvSpPr>
          <p:cNvPr id="1867792" name="Line 16"/>
          <p:cNvSpPr>
            <a:spLocks noChangeShapeType="1"/>
          </p:cNvSpPr>
          <p:nvPr/>
        </p:nvSpPr>
        <p:spPr bwMode="auto">
          <a:xfrm>
            <a:off x="1137570" y="4355543"/>
            <a:ext cx="50227" cy="0"/>
          </a:xfrm>
          <a:prstGeom prst="line">
            <a:avLst/>
          </a:prstGeom>
          <a:noFill/>
          <a:ln w="0">
            <a:solidFill>
              <a:srgbClr val="969696"/>
            </a:solidFill>
            <a:round/>
            <a:headEnd/>
            <a:tailEnd/>
          </a:ln>
          <a:extLst>
            <a:ext uri="{909E8E84-426E-40DD-AFC4-6F175D3DCCD1}">
              <a14:hiddenFill xmlns:a14="http://schemas.microsoft.com/office/drawing/2010/main">
                <a:noFill/>
              </a14:hiddenFill>
            </a:ext>
          </a:extLst>
        </p:spPr>
        <p:txBody>
          <a:bodyPr lIns="80147" tIns="40074" rIns="80147" bIns="40074"/>
          <a:lstStyle/>
          <a:p>
            <a:endParaRPr lang="en-US"/>
          </a:p>
        </p:txBody>
      </p:sp>
      <p:sp>
        <p:nvSpPr>
          <p:cNvPr id="1867793" name="Line 17"/>
          <p:cNvSpPr>
            <a:spLocks noChangeShapeType="1"/>
          </p:cNvSpPr>
          <p:nvPr/>
        </p:nvSpPr>
        <p:spPr bwMode="auto">
          <a:xfrm>
            <a:off x="1137570" y="3758005"/>
            <a:ext cx="50227" cy="0"/>
          </a:xfrm>
          <a:prstGeom prst="line">
            <a:avLst/>
          </a:prstGeom>
          <a:noFill/>
          <a:ln w="0">
            <a:solidFill>
              <a:srgbClr val="969696"/>
            </a:solidFill>
            <a:round/>
            <a:headEnd/>
            <a:tailEnd/>
          </a:ln>
          <a:extLst>
            <a:ext uri="{909E8E84-426E-40DD-AFC4-6F175D3DCCD1}">
              <a14:hiddenFill xmlns:a14="http://schemas.microsoft.com/office/drawing/2010/main">
                <a:noFill/>
              </a14:hiddenFill>
            </a:ext>
          </a:extLst>
        </p:spPr>
        <p:txBody>
          <a:bodyPr lIns="80147" tIns="40074" rIns="80147" bIns="40074"/>
          <a:lstStyle/>
          <a:p>
            <a:endParaRPr lang="en-US"/>
          </a:p>
        </p:txBody>
      </p:sp>
      <p:sp>
        <p:nvSpPr>
          <p:cNvPr id="1867794" name="Line 18"/>
          <p:cNvSpPr>
            <a:spLocks noChangeShapeType="1"/>
          </p:cNvSpPr>
          <p:nvPr/>
        </p:nvSpPr>
        <p:spPr bwMode="auto">
          <a:xfrm>
            <a:off x="1137570" y="3138870"/>
            <a:ext cx="50227" cy="0"/>
          </a:xfrm>
          <a:prstGeom prst="line">
            <a:avLst/>
          </a:prstGeom>
          <a:noFill/>
          <a:ln w="0">
            <a:solidFill>
              <a:srgbClr val="969696"/>
            </a:solidFill>
            <a:round/>
            <a:headEnd/>
            <a:tailEnd/>
          </a:ln>
          <a:extLst>
            <a:ext uri="{909E8E84-426E-40DD-AFC4-6F175D3DCCD1}">
              <a14:hiddenFill xmlns:a14="http://schemas.microsoft.com/office/drawing/2010/main">
                <a:noFill/>
              </a14:hiddenFill>
            </a:ext>
          </a:extLst>
        </p:spPr>
        <p:txBody>
          <a:bodyPr lIns="80147" tIns="40074" rIns="80147" bIns="40074"/>
          <a:lstStyle/>
          <a:p>
            <a:endParaRPr lang="en-US"/>
          </a:p>
        </p:txBody>
      </p:sp>
      <p:sp>
        <p:nvSpPr>
          <p:cNvPr id="1867795" name="Line 19"/>
          <p:cNvSpPr>
            <a:spLocks noChangeShapeType="1"/>
          </p:cNvSpPr>
          <p:nvPr/>
        </p:nvSpPr>
        <p:spPr bwMode="auto">
          <a:xfrm>
            <a:off x="1137570" y="2537013"/>
            <a:ext cx="50227" cy="0"/>
          </a:xfrm>
          <a:prstGeom prst="line">
            <a:avLst/>
          </a:prstGeom>
          <a:noFill/>
          <a:ln w="0">
            <a:solidFill>
              <a:srgbClr val="969696"/>
            </a:solidFill>
            <a:round/>
            <a:headEnd/>
            <a:tailEnd/>
          </a:ln>
          <a:extLst>
            <a:ext uri="{909E8E84-426E-40DD-AFC4-6F175D3DCCD1}">
              <a14:hiddenFill xmlns:a14="http://schemas.microsoft.com/office/drawing/2010/main">
                <a:noFill/>
              </a14:hiddenFill>
            </a:ext>
          </a:extLst>
        </p:spPr>
        <p:txBody>
          <a:bodyPr lIns="80147" tIns="40074" rIns="80147" bIns="40074"/>
          <a:lstStyle/>
          <a:p>
            <a:endParaRPr lang="en-US"/>
          </a:p>
        </p:txBody>
      </p:sp>
      <p:sp>
        <p:nvSpPr>
          <p:cNvPr id="1867796" name="Line 20"/>
          <p:cNvSpPr>
            <a:spLocks noChangeShapeType="1"/>
          </p:cNvSpPr>
          <p:nvPr/>
        </p:nvSpPr>
        <p:spPr bwMode="auto">
          <a:xfrm>
            <a:off x="1137570" y="1916439"/>
            <a:ext cx="50227" cy="0"/>
          </a:xfrm>
          <a:prstGeom prst="line">
            <a:avLst/>
          </a:prstGeom>
          <a:noFill/>
          <a:ln w="0">
            <a:solidFill>
              <a:srgbClr val="969696"/>
            </a:solidFill>
            <a:round/>
            <a:headEnd/>
            <a:tailEnd/>
          </a:ln>
          <a:extLst>
            <a:ext uri="{909E8E84-426E-40DD-AFC4-6F175D3DCCD1}">
              <a14:hiddenFill xmlns:a14="http://schemas.microsoft.com/office/drawing/2010/main">
                <a:noFill/>
              </a14:hiddenFill>
            </a:ext>
          </a:extLst>
        </p:spPr>
        <p:txBody>
          <a:bodyPr lIns="80147" tIns="40074" rIns="80147" bIns="40074"/>
          <a:lstStyle/>
          <a:p>
            <a:endParaRPr lang="en-US"/>
          </a:p>
        </p:txBody>
      </p:sp>
      <p:sp>
        <p:nvSpPr>
          <p:cNvPr id="1867797" name="Line 21"/>
          <p:cNvSpPr>
            <a:spLocks noChangeShapeType="1"/>
          </p:cNvSpPr>
          <p:nvPr/>
        </p:nvSpPr>
        <p:spPr bwMode="auto">
          <a:xfrm>
            <a:off x="1137570" y="1317462"/>
            <a:ext cx="50227" cy="0"/>
          </a:xfrm>
          <a:prstGeom prst="line">
            <a:avLst/>
          </a:prstGeom>
          <a:noFill/>
          <a:ln w="0">
            <a:solidFill>
              <a:srgbClr val="969696"/>
            </a:solidFill>
            <a:round/>
            <a:headEnd/>
            <a:tailEnd/>
          </a:ln>
          <a:extLst>
            <a:ext uri="{909E8E84-426E-40DD-AFC4-6F175D3DCCD1}">
              <a14:hiddenFill xmlns:a14="http://schemas.microsoft.com/office/drawing/2010/main">
                <a:noFill/>
              </a14:hiddenFill>
            </a:ext>
          </a:extLst>
        </p:spPr>
        <p:txBody>
          <a:bodyPr lIns="80147" tIns="40074" rIns="80147" bIns="40074"/>
          <a:lstStyle/>
          <a:p>
            <a:endParaRPr lang="en-US"/>
          </a:p>
        </p:txBody>
      </p:sp>
      <p:grpSp>
        <p:nvGrpSpPr>
          <p:cNvPr id="1867830" name="Group 54"/>
          <p:cNvGrpSpPr>
            <a:grpSpLocks/>
          </p:cNvGrpSpPr>
          <p:nvPr/>
        </p:nvGrpSpPr>
        <p:grpSpPr bwMode="auto">
          <a:xfrm>
            <a:off x="1159290" y="1317462"/>
            <a:ext cx="7274747" cy="3657216"/>
            <a:chOff x="854" y="1230"/>
            <a:chExt cx="4994" cy="2233"/>
          </a:xfrm>
        </p:grpSpPr>
        <p:sp>
          <p:nvSpPr>
            <p:cNvPr id="1867800" name="Line 24"/>
            <p:cNvSpPr>
              <a:spLocks noChangeShapeType="1"/>
            </p:cNvSpPr>
            <p:nvPr/>
          </p:nvSpPr>
          <p:spPr bwMode="auto">
            <a:xfrm>
              <a:off x="854" y="3085"/>
              <a:ext cx="4994" cy="0"/>
            </a:xfrm>
            <a:prstGeom prst="line">
              <a:avLst/>
            </a:prstGeom>
            <a:noFill/>
            <a:ln w="0">
              <a:solidFill>
                <a:srgbClr val="96969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7801" name="Line 25"/>
            <p:cNvSpPr>
              <a:spLocks noChangeShapeType="1"/>
            </p:cNvSpPr>
            <p:nvPr/>
          </p:nvSpPr>
          <p:spPr bwMode="auto">
            <a:xfrm>
              <a:off x="854" y="2720"/>
              <a:ext cx="4994" cy="0"/>
            </a:xfrm>
            <a:prstGeom prst="line">
              <a:avLst/>
            </a:prstGeom>
            <a:noFill/>
            <a:ln w="0">
              <a:solidFill>
                <a:srgbClr val="96969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7802" name="Line 26"/>
            <p:cNvSpPr>
              <a:spLocks noChangeShapeType="1"/>
            </p:cNvSpPr>
            <p:nvPr/>
          </p:nvSpPr>
          <p:spPr bwMode="auto">
            <a:xfrm>
              <a:off x="854" y="2341"/>
              <a:ext cx="4994" cy="0"/>
            </a:xfrm>
            <a:prstGeom prst="line">
              <a:avLst/>
            </a:prstGeom>
            <a:noFill/>
            <a:ln w="0">
              <a:solidFill>
                <a:srgbClr val="96969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7803" name="Line 27"/>
            <p:cNvSpPr>
              <a:spLocks noChangeShapeType="1"/>
            </p:cNvSpPr>
            <p:nvPr/>
          </p:nvSpPr>
          <p:spPr bwMode="auto">
            <a:xfrm>
              <a:off x="854" y="1975"/>
              <a:ext cx="4994" cy="0"/>
            </a:xfrm>
            <a:prstGeom prst="line">
              <a:avLst/>
            </a:prstGeom>
            <a:noFill/>
            <a:ln w="0">
              <a:solidFill>
                <a:srgbClr val="96969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7804" name="Line 28"/>
            <p:cNvSpPr>
              <a:spLocks noChangeShapeType="1"/>
            </p:cNvSpPr>
            <p:nvPr/>
          </p:nvSpPr>
          <p:spPr bwMode="auto">
            <a:xfrm>
              <a:off x="854" y="1597"/>
              <a:ext cx="4994" cy="0"/>
            </a:xfrm>
            <a:prstGeom prst="line">
              <a:avLst/>
            </a:prstGeom>
            <a:noFill/>
            <a:ln w="0">
              <a:solidFill>
                <a:srgbClr val="96969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7805" name="Line 29"/>
            <p:cNvSpPr>
              <a:spLocks noChangeShapeType="1"/>
            </p:cNvSpPr>
            <p:nvPr/>
          </p:nvSpPr>
          <p:spPr bwMode="auto">
            <a:xfrm>
              <a:off x="854" y="1230"/>
              <a:ext cx="4994" cy="0"/>
            </a:xfrm>
            <a:prstGeom prst="line">
              <a:avLst/>
            </a:prstGeom>
            <a:noFill/>
            <a:ln w="0">
              <a:solidFill>
                <a:srgbClr val="96969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7807" name="Line 31"/>
            <p:cNvSpPr>
              <a:spLocks noChangeShapeType="1"/>
            </p:cNvSpPr>
            <p:nvPr/>
          </p:nvSpPr>
          <p:spPr bwMode="auto">
            <a:xfrm>
              <a:off x="854" y="3463"/>
              <a:ext cx="4994" cy="0"/>
            </a:xfrm>
            <a:prstGeom prst="line">
              <a:avLst/>
            </a:prstGeom>
            <a:noFill/>
            <a:ln w="0">
              <a:solidFill>
                <a:srgbClr val="969696"/>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867808" name="Line 32"/>
          <p:cNvSpPr>
            <a:spLocks noChangeShapeType="1"/>
          </p:cNvSpPr>
          <p:nvPr/>
        </p:nvSpPr>
        <p:spPr bwMode="auto">
          <a:xfrm flipV="1">
            <a:off x="1187797" y="4974678"/>
            <a:ext cx="0" cy="82071"/>
          </a:xfrm>
          <a:prstGeom prst="line">
            <a:avLst/>
          </a:prstGeom>
          <a:noFill/>
          <a:ln w="0">
            <a:solidFill>
              <a:srgbClr val="969696"/>
            </a:solidFill>
            <a:round/>
            <a:headEnd/>
            <a:tailEnd/>
          </a:ln>
          <a:extLst>
            <a:ext uri="{909E8E84-426E-40DD-AFC4-6F175D3DCCD1}">
              <a14:hiddenFill xmlns:a14="http://schemas.microsoft.com/office/drawing/2010/main">
                <a:noFill/>
              </a14:hiddenFill>
            </a:ext>
          </a:extLst>
        </p:spPr>
        <p:txBody>
          <a:bodyPr lIns="80147" tIns="40074" rIns="80147" bIns="40074"/>
          <a:lstStyle/>
          <a:p>
            <a:endParaRPr lang="en-US"/>
          </a:p>
        </p:txBody>
      </p:sp>
      <p:sp>
        <p:nvSpPr>
          <p:cNvPr id="1867809" name="Rectangle 33"/>
          <p:cNvSpPr>
            <a:spLocks noChangeArrowheads="1"/>
          </p:cNvSpPr>
          <p:nvPr/>
        </p:nvSpPr>
        <p:spPr bwMode="auto">
          <a:xfrm>
            <a:off x="969097" y="4817734"/>
            <a:ext cx="9938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4179"/>
            <a:r>
              <a:rPr lang="en-US" sz="1400">
                <a:solidFill>
                  <a:srgbClr val="4D4D4D"/>
                </a:solidFill>
              </a:rPr>
              <a:t>0</a:t>
            </a:r>
          </a:p>
        </p:txBody>
      </p:sp>
      <p:sp>
        <p:nvSpPr>
          <p:cNvPr id="1867810" name="Rectangle 34"/>
          <p:cNvSpPr>
            <a:spLocks noChangeArrowheads="1"/>
          </p:cNvSpPr>
          <p:nvPr/>
        </p:nvSpPr>
        <p:spPr bwMode="auto">
          <a:xfrm>
            <a:off x="314687" y="4198599"/>
            <a:ext cx="75661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4179"/>
            <a:r>
              <a:rPr lang="en-US" sz="1400">
                <a:solidFill>
                  <a:srgbClr val="4D4D4D"/>
                </a:solidFill>
              </a:rPr>
              <a:t>10 million</a:t>
            </a:r>
          </a:p>
        </p:txBody>
      </p:sp>
      <p:sp>
        <p:nvSpPr>
          <p:cNvPr id="1867811" name="Rectangle 35"/>
          <p:cNvSpPr>
            <a:spLocks noChangeArrowheads="1"/>
          </p:cNvSpPr>
          <p:nvPr/>
        </p:nvSpPr>
        <p:spPr bwMode="auto">
          <a:xfrm>
            <a:off x="314687" y="3596742"/>
            <a:ext cx="75661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4179"/>
            <a:r>
              <a:rPr lang="en-US" sz="1400">
                <a:solidFill>
                  <a:srgbClr val="4D4D4D"/>
                </a:solidFill>
              </a:rPr>
              <a:t>20 million</a:t>
            </a:r>
          </a:p>
        </p:txBody>
      </p:sp>
      <p:sp>
        <p:nvSpPr>
          <p:cNvPr id="1867812" name="Rectangle 36"/>
          <p:cNvSpPr>
            <a:spLocks noChangeArrowheads="1"/>
          </p:cNvSpPr>
          <p:nvPr/>
        </p:nvSpPr>
        <p:spPr bwMode="auto">
          <a:xfrm>
            <a:off x="314687" y="2977607"/>
            <a:ext cx="75661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4179"/>
            <a:r>
              <a:rPr lang="en-US" sz="1400">
                <a:solidFill>
                  <a:srgbClr val="4D4D4D"/>
                </a:solidFill>
              </a:rPr>
              <a:t>30 million</a:t>
            </a:r>
          </a:p>
        </p:txBody>
      </p:sp>
      <p:sp>
        <p:nvSpPr>
          <p:cNvPr id="1867813" name="Rectangle 37"/>
          <p:cNvSpPr>
            <a:spLocks noChangeArrowheads="1"/>
          </p:cNvSpPr>
          <p:nvPr/>
        </p:nvSpPr>
        <p:spPr bwMode="auto">
          <a:xfrm>
            <a:off x="314687" y="2378631"/>
            <a:ext cx="75661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4179"/>
            <a:r>
              <a:rPr lang="en-US" sz="1400">
                <a:solidFill>
                  <a:srgbClr val="4D4D4D"/>
                </a:solidFill>
              </a:rPr>
              <a:t>40 million</a:t>
            </a:r>
          </a:p>
        </p:txBody>
      </p:sp>
      <p:sp>
        <p:nvSpPr>
          <p:cNvPr id="1867814" name="Rectangle 38"/>
          <p:cNvSpPr>
            <a:spLocks noChangeArrowheads="1"/>
          </p:cNvSpPr>
          <p:nvPr/>
        </p:nvSpPr>
        <p:spPr bwMode="auto">
          <a:xfrm>
            <a:off x="314687" y="1758056"/>
            <a:ext cx="75661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4179"/>
            <a:r>
              <a:rPr lang="en-US" sz="1400">
                <a:solidFill>
                  <a:srgbClr val="4D4D4D"/>
                </a:solidFill>
              </a:rPr>
              <a:t>50 million</a:t>
            </a:r>
          </a:p>
        </p:txBody>
      </p:sp>
      <p:sp>
        <p:nvSpPr>
          <p:cNvPr id="1867815" name="Rectangle 39"/>
          <p:cNvSpPr>
            <a:spLocks noChangeArrowheads="1"/>
          </p:cNvSpPr>
          <p:nvPr/>
        </p:nvSpPr>
        <p:spPr bwMode="auto">
          <a:xfrm>
            <a:off x="314687" y="1156199"/>
            <a:ext cx="75661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4179"/>
            <a:r>
              <a:rPr lang="en-US" sz="1400">
                <a:solidFill>
                  <a:srgbClr val="4D4D4D"/>
                </a:solidFill>
              </a:rPr>
              <a:t>60 million</a:t>
            </a:r>
          </a:p>
        </p:txBody>
      </p:sp>
      <p:sp>
        <p:nvSpPr>
          <p:cNvPr id="1867819" name="Rectangle 43" descr="50%"/>
          <p:cNvSpPr>
            <a:spLocks noChangeArrowheads="1"/>
          </p:cNvSpPr>
          <p:nvPr/>
        </p:nvSpPr>
        <p:spPr bwMode="auto">
          <a:xfrm>
            <a:off x="2579216" y="1914999"/>
            <a:ext cx="4434895" cy="1418251"/>
          </a:xfrm>
          <a:prstGeom prst="rect">
            <a:avLst/>
          </a:prstGeom>
          <a:pattFill prst="pct50">
            <a:fgClr>
              <a:srgbClr val="ED1C24"/>
            </a:fgClr>
            <a:bgClr>
              <a:srgbClr val="FFFFFF"/>
            </a:bgClr>
          </a:pattFill>
          <a:ln>
            <a:noFill/>
          </a:ln>
          <a:effectLst>
            <a:outerShdw dist="107763" dir="2700000" algn="ctr" rotWithShape="0">
              <a:srgbClr val="808080">
                <a:alpha val="50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lIns="91408" tIns="45704" rIns="91408" bIns="45704"/>
          <a:lstStyle/>
          <a:p>
            <a:pPr algn="ctr" defTabSz="914179"/>
            <a:r>
              <a:rPr lang="en-GB">
                <a:solidFill>
                  <a:schemeClr val="bg1"/>
                </a:solidFill>
              </a:rPr>
              <a:t>26.9 M</a:t>
            </a:r>
            <a:br>
              <a:rPr lang="en-GB">
                <a:solidFill>
                  <a:schemeClr val="bg1"/>
                </a:solidFill>
              </a:rPr>
            </a:br>
            <a:r>
              <a:rPr lang="en-GB" sz="1000">
                <a:solidFill>
                  <a:schemeClr val="bg1"/>
                </a:solidFill>
              </a:rPr>
              <a:t>(above the age of 60)</a:t>
            </a:r>
            <a:endParaRPr lang="en-US" sz="1000">
              <a:solidFill>
                <a:schemeClr val="bg1"/>
              </a:solidFill>
            </a:endParaRPr>
          </a:p>
        </p:txBody>
      </p:sp>
      <p:sp>
        <p:nvSpPr>
          <p:cNvPr id="1867821" name="Rectangle 45"/>
          <p:cNvSpPr>
            <a:spLocks noChangeArrowheads="1"/>
          </p:cNvSpPr>
          <p:nvPr/>
        </p:nvSpPr>
        <p:spPr bwMode="auto">
          <a:xfrm>
            <a:off x="2579216" y="3334689"/>
            <a:ext cx="4434895" cy="650812"/>
          </a:xfrm>
          <a:prstGeom prst="rect">
            <a:avLst/>
          </a:prstGeom>
          <a:solidFill>
            <a:srgbClr val="ED1C24"/>
          </a:solidFill>
          <a:ln>
            <a:noFill/>
          </a:ln>
          <a:effectLst>
            <a:outerShdw dist="107763" dir="2700000" algn="ctr" rotWithShape="0">
              <a:srgbClr val="808080">
                <a:alpha val="50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lIns="91408" tIns="45704" rIns="91408" bIns="45704"/>
          <a:lstStyle/>
          <a:p>
            <a:pPr algn="ctr" defTabSz="914179"/>
            <a:r>
              <a:rPr lang="en-GB" dirty="0">
                <a:solidFill>
                  <a:schemeClr val="bg1"/>
                </a:solidFill>
              </a:rPr>
              <a:t>9.1 M</a:t>
            </a:r>
          </a:p>
          <a:p>
            <a:pPr algn="ctr" defTabSz="914179"/>
            <a:r>
              <a:rPr lang="en-GB" sz="1000" dirty="0" smtClean="0">
                <a:solidFill>
                  <a:schemeClr val="bg1"/>
                </a:solidFill>
              </a:rPr>
              <a:t>(premature deaths - below </a:t>
            </a:r>
            <a:r>
              <a:rPr lang="en-GB" sz="1000" dirty="0">
                <a:solidFill>
                  <a:schemeClr val="bg1"/>
                </a:solidFill>
              </a:rPr>
              <a:t>the age of 60)</a:t>
            </a:r>
            <a:endParaRPr lang="en-US" sz="1000" dirty="0">
              <a:solidFill>
                <a:schemeClr val="bg1"/>
              </a:solidFill>
            </a:endParaRPr>
          </a:p>
        </p:txBody>
      </p:sp>
      <p:sp>
        <p:nvSpPr>
          <p:cNvPr id="1867822" name="Rectangle 46"/>
          <p:cNvSpPr>
            <a:spLocks noChangeArrowheads="1"/>
          </p:cNvSpPr>
          <p:nvPr/>
        </p:nvSpPr>
        <p:spPr bwMode="auto">
          <a:xfrm>
            <a:off x="2579216" y="3985502"/>
            <a:ext cx="4434895" cy="987736"/>
          </a:xfrm>
          <a:prstGeom prst="rect">
            <a:avLst/>
          </a:prstGeom>
          <a:solidFill>
            <a:srgbClr val="669900"/>
          </a:solidFill>
          <a:ln>
            <a:noFill/>
          </a:ln>
          <a:effectLst>
            <a:outerShdw dist="107763" dir="2700000" algn="ctr" rotWithShape="0">
              <a:srgbClr val="808080">
                <a:alpha val="50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lIns="91408" tIns="45704" rIns="91408" bIns="45704"/>
          <a:lstStyle/>
          <a:p>
            <a:pPr algn="ctr" defTabSz="914179"/>
            <a:r>
              <a:rPr lang="en-GB">
                <a:solidFill>
                  <a:schemeClr val="bg1"/>
                </a:solidFill>
              </a:rPr>
              <a:t>15.7 M</a:t>
            </a:r>
            <a:endParaRPr lang="en-US">
              <a:solidFill>
                <a:schemeClr val="bg1"/>
              </a:solidFill>
            </a:endParaRPr>
          </a:p>
        </p:txBody>
      </p:sp>
      <p:sp>
        <p:nvSpPr>
          <p:cNvPr id="1867825" name="Text Box 49"/>
          <p:cNvSpPr txBox="1">
            <a:spLocks noChangeArrowheads="1"/>
          </p:cNvSpPr>
          <p:nvPr/>
        </p:nvSpPr>
        <p:spPr bwMode="auto">
          <a:xfrm rot="5400000">
            <a:off x="7579402" y="2992468"/>
            <a:ext cx="2667652" cy="276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8" tIns="45704" rIns="91408" bIns="45704">
            <a:spAutoFit/>
          </a:bodyPr>
          <a:lstStyle>
            <a:lvl1pPr defTabSz="1042988">
              <a:defRPr>
                <a:solidFill>
                  <a:schemeClr val="tx1"/>
                </a:solidFill>
                <a:latin typeface="Arial" pitchFamily="34" charset="0"/>
                <a:cs typeface="Arial" pitchFamily="34" charset="0"/>
              </a:defRPr>
            </a:lvl1pPr>
            <a:lvl2pPr marL="522288" defTabSz="1042988">
              <a:defRPr>
                <a:solidFill>
                  <a:schemeClr val="tx1"/>
                </a:solidFill>
                <a:latin typeface="Arial" pitchFamily="34" charset="0"/>
                <a:cs typeface="Arial" pitchFamily="34" charset="0"/>
              </a:defRPr>
            </a:lvl2pPr>
            <a:lvl3pPr marL="1042988" defTabSz="1042988">
              <a:defRPr>
                <a:solidFill>
                  <a:schemeClr val="tx1"/>
                </a:solidFill>
                <a:latin typeface="Arial" pitchFamily="34" charset="0"/>
                <a:cs typeface="Arial" pitchFamily="34" charset="0"/>
              </a:defRPr>
            </a:lvl3pPr>
            <a:lvl4pPr marL="1565275" defTabSz="1042988">
              <a:defRPr>
                <a:solidFill>
                  <a:schemeClr val="tx1"/>
                </a:solidFill>
                <a:latin typeface="Arial" pitchFamily="34" charset="0"/>
                <a:cs typeface="Arial" pitchFamily="34" charset="0"/>
              </a:defRPr>
            </a:lvl4pPr>
            <a:lvl5pPr marL="2085975" defTabSz="1042988">
              <a:defRPr>
                <a:solidFill>
                  <a:schemeClr val="tx1"/>
                </a:solidFill>
                <a:latin typeface="Arial" pitchFamily="34" charset="0"/>
                <a:cs typeface="Arial" pitchFamily="34" charset="0"/>
              </a:defRPr>
            </a:lvl5pPr>
            <a:lvl6pPr marL="2543175" algn="r" defTabSz="1042988" rtl="1" fontAlgn="base">
              <a:spcBef>
                <a:spcPct val="0"/>
              </a:spcBef>
              <a:spcAft>
                <a:spcPct val="0"/>
              </a:spcAft>
              <a:defRPr>
                <a:solidFill>
                  <a:schemeClr val="tx1"/>
                </a:solidFill>
                <a:latin typeface="Arial" pitchFamily="34" charset="0"/>
                <a:cs typeface="Arial" pitchFamily="34" charset="0"/>
              </a:defRPr>
            </a:lvl6pPr>
            <a:lvl7pPr marL="3000375" algn="r" defTabSz="1042988" rtl="1" fontAlgn="base">
              <a:spcBef>
                <a:spcPct val="0"/>
              </a:spcBef>
              <a:spcAft>
                <a:spcPct val="0"/>
              </a:spcAft>
              <a:defRPr>
                <a:solidFill>
                  <a:schemeClr val="tx1"/>
                </a:solidFill>
                <a:latin typeface="Arial" pitchFamily="34" charset="0"/>
                <a:cs typeface="Arial" pitchFamily="34" charset="0"/>
              </a:defRPr>
            </a:lvl7pPr>
            <a:lvl8pPr marL="3457575" algn="r" defTabSz="1042988" rtl="1" fontAlgn="base">
              <a:spcBef>
                <a:spcPct val="0"/>
              </a:spcBef>
              <a:spcAft>
                <a:spcPct val="0"/>
              </a:spcAft>
              <a:defRPr>
                <a:solidFill>
                  <a:schemeClr val="tx1"/>
                </a:solidFill>
                <a:latin typeface="Arial" pitchFamily="34" charset="0"/>
                <a:cs typeface="Arial" pitchFamily="34" charset="0"/>
              </a:defRPr>
            </a:lvl8pPr>
            <a:lvl9pPr marL="3914775" algn="r" defTabSz="1042988" rtl="1" fontAlgn="base">
              <a:spcBef>
                <a:spcPct val="0"/>
              </a:spcBef>
              <a:spcAft>
                <a:spcPct val="0"/>
              </a:spcAft>
              <a:defRPr>
                <a:solidFill>
                  <a:schemeClr val="tx1"/>
                </a:solidFill>
                <a:latin typeface="Arial" pitchFamily="34" charset="0"/>
                <a:cs typeface="Arial" pitchFamily="34" charset="0"/>
              </a:defRPr>
            </a:lvl9pPr>
          </a:lstStyle>
          <a:p>
            <a:pPr algn="ctr" rtl="0"/>
            <a:r>
              <a:rPr lang="en-GB" sz="1200">
                <a:solidFill>
                  <a:srgbClr val="1255A4"/>
                </a:solidFill>
              </a:rPr>
              <a:t>Source: WHO global estimates 2008</a:t>
            </a:r>
            <a:endParaRPr lang="en-US" sz="1200">
              <a:solidFill>
                <a:srgbClr val="1255A4"/>
              </a:solidFill>
            </a:endParaRPr>
          </a:p>
        </p:txBody>
      </p:sp>
      <p:sp>
        <p:nvSpPr>
          <p:cNvPr id="1867829" name="Text Box 53"/>
          <p:cNvSpPr txBox="1">
            <a:spLocks noChangeArrowheads="1"/>
          </p:cNvSpPr>
          <p:nvPr/>
        </p:nvSpPr>
        <p:spPr bwMode="auto">
          <a:xfrm>
            <a:off x="2239831" y="748721"/>
            <a:ext cx="4634473" cy="369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76" tIns="45688" rIns="91376" bIns="45688">
            <a:spAutoFit/>
          </a:bodyPr>
          <a:lstStyle>
            <a:lvl1pPr defTabSz="1042988">
              <a:defRPr>
                <a:solidFill>
                  <a:schemeClr val="tx1"/>
                </a:solidFill>
                <a:latin typeface="Arial" pitchFamily="34" charset="0"/>
                <a:cs typeface="Arial" pitchFamily="34" charset="0"/>
              </a:defRPr>
            </a:lvl1pPr>
            <a:lvl2pPr marL="522288" defTabSz="1042988">
              <a:defRPr>
                <a:solidFill>
                  <a:schemeClr val="tx1"/>
                </a:solidFill>
                <a:latin typeface="Arial" pitchFamily="34" charset="0"/>
                <a:cs typeface="Arial" pitchFamily="34" charset="0"/>
              </a:defRPr>
            </a:lvl2pPr>
            <a:lvl3pPr marL="1042988" defTabSz="1042988">
              <a:defRPr>
                <a:solidFill>
                  <a:schemeClr val="tx1"/>
                </a:solidFill>
                <a:latin typeface="Arial" pitchFamily="34" charset="0"/>
                <a:cs typeface="Arial" pitchFamily="34" charset="0"/>
              </a:defRPr>
            </a:lvl3pPr>
            <a:lvl4pPr marL="1565275" defTabSz="1042988">
              <a:defRPr>
                <a:solidFill>
                  <a:schemeClr val="tx1"/>
                </a:solidFill>
                <a:latin typeface="Arial" pitchFamily="34" charset="0"/>
                <a:cs typeface="Arial" pitchFamily="34" charset="0"/>
              </a:defRPr>
            </a:lvl4pPr>
            <a:lvl5pPr marL="2085975" defTabSz="1042988">
              <a:defRPr>
                <a:solidFill>
                  <a:schemeClr val="tx1"/>
                </a:solidFill>
                <a:latin typeface="Arial" pitchFamily="34" charset="0"/>
                <a:cs typeface="Arial" pitchFamily="34" charset="0"/>
              </a:defRPr>
            </a:lvl5pPr>
            <a:lvl6pPr marL="2543175" algn="r" defTabSz="1042988" rtl="1" fontAlgn="base">
              <a:spcBef>
                <a:spcPct val="0"/>
              </a:spcBef>
              <a:spcAft>
                <a:spcPct val="0"/>
              </a:spcAft>
              <a:defRPr>
                <a:solidFill>
                  <a:schemeClr val="tx1"/>
                </a:solidFill>
                <a:latin typeface="Arial" pitchFamily="34" charset="0"/>
                <a:cs typeface="Arial" pitchFamily="34" charset="0"/>
              </a:defRPr>
            </a:lvl6pPr>
            <a:lvl7pPr marL="3000375" algn="r" defTabSz="1042988" rtl="1" fontAlgn="base">
              <a:spcBef>
                <a:spcPct val="0"/>
              </a:spcBef>
              <a:spcAft>
                <a:spcPct val="0"/>
              </a:spcAft>
              <a:defRPr>
                <a:solidFill>
                  <a:schemeClr val="tx1"/>
                </a:solidFill>
                <a:latin typeface="Arial" pitchFamily="34" charset="0"/>
                <a:cs typeface="Arial" pitchFamily="34" charset="0"/>
              </a:defRPr>
            </a:lvl7pPr>
            <a:lvl8pPr marL="3457575" algn="r" defTabSz="1042988" rtl="1" fontAlgn="base">
              <a:spcBef>
                <a:spcPct val="0"/>
              </a:spcBef>
              <a:spcAft>
                <a:spcPct val="0"/>
              </a:spcAft>
              <a:defRPr>
                <a:solidFill>
                  <a:schemeClr val="tx1"/>
                </a:solidFill>
                <a:latin typeface="Arial" pitchFamily="34" charset="0"/>
                <a:cs typeface="Arial" pitchFamily="34" charset="0"/>
              </a:defRPr>
            </a:lvl8pPr>
            <a:lvl9pPr marL="3914775" algn="r" defTabSz="1042988" rtl="1" fontAlgn="base">
              <a:spcBef>
                <a:spcPct val="0"/>
              </a:spcBef>
              <a:spcAft>
                <a:spcPct val="0"/>
              </a:spcAft>
              <a:defRPr>
                <a:solidFill>
                  <a:schemeClr val="tx1"/>
                </a:solidFill>
                <a:latin typeface="Arial" pitchFamily="34" charset="0"/>
                <a:cs typeface="Arial" pitchFamily="34" charset="0"/>
              </a:defRPr>
            </a:lvl9pPr>
          </a:lstStyle>
          <a:p>
            <a:pPr algn="ctr" rtl="0"/>
            <a:r>
              <a:rPr lang="en-GB">
                <a:solidFill>
                  <a:srgbClr val="1255A4"/>
                </a:solidFill>
              </a:rPr>
              <a:t>NCDs are the single biggest cause of death</a:t>
            </a:r>
            <a:endParaRPr lang="en-US">
              <a:solidFill>
                <a:srgbClr val="1255A4"/>
              </a:solidFill>
            </a:endParaRPr>
          </a:p>
        </p:txBody>
      </p:sp>
      <p:sp>
        <p:nvSpPr>
          <p:cNvPr id="1867833" name="Line 57"/>
          <p:cNvSpPr>
            <a:spLocks noChangeShapeType="1"/>
          </p:cNvSpPr>
          <p:nvPr/>
        </p:nvSpPr>
        <p:spPr bwMode="auto">
          <a:xfrm>
            <a:off x="8421819" y="1313143"/>
            <a:ext cx="0" cy="3655776"/>
          </a:xfrm>
          <a:prstGeom prst="line">
            <a:avLst/>
          </a:prstGeom>
          <a:noFill/>
          <a:ln w="0">
            <a:solidFill>
              <a:srgbClr val="969696"/>
            </a:solidFill>
            <a:round/>
            <a:headEnd/>
            <a:tailEnd/>
          </a:ln>
          <a:extLst>
            <a:ext uri="{909E8E84-426E-40DD-AFC4-6F175D3DCCD1}">
              <a14:hiddenFill xmlns:a14="http://schemas.microsoft.com/office/drawing/2010/main">
                <a:noFill/>
              </a14:hiddenFill>
            </a:ext>
          </a:extLst>
        </p:spPr>
        <p:txBody>
          <a:bodyPr lIns="80147" tIns="40074" rIns="80147" bIns="40074"/>
          <a:lstStyle/>
          <a:p>
            <a:endParaRPr lang="en-US"/>
          </a:p>
        </p:txBody>
      </p:sp>
      <p:sp>
        <p:nvSpPr>
          <p:cNvPr id="2" name="Oval Callout 1"/>
          <p:cNvSpPr/>
          <p:nvPr/>
        </p:nvSpPr>
        <p:spPr>
          <a:xfrm>
            <a:off x="5638800" y="1973500"/>
            <a:ext cx="2118360" cy="1516460"/>
          </a:xfrm>
          <a:prstGeom prst="wedgeEllipse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smtClean="0">
                <a:solidFill>
                  <a:schemeClr val="tx1"/>
                </a:solidFill>
              </a:rPr>
              <a:t>Now we talk about below the age of 70, and in 2015 we refer to the figure of over 14 million</a:t>
            </a:r>
            <a:endParaRPr lang="en-GB" sz="1400" dirty="0">
              <a:solidFill>
                <a:schemeClr val="tx1"/>
              </a:solidFill>
            </a:endParaRPr>
          </a:p>
        </p:txBody>
      </p:sp>
    </p:spTree>
    <p:extLst>
      <p:ext uri="{BB962C8B-B14F-4D97-AF65-F5344CB8AC3E}">
        <p14:creationId xmlns:p14="http://schemas.microsoft.com/office/powerpoint/2010/main" val="29717783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9841" name="Text Box 17"/>
          <p:cNvSpPr txBox="1">
            <a:spLocks noChangeArrowheads="1"/>
          </p:cNvSpPr>
          <p:nvPr/>
        </p:nvSpPr>
        <p:spPr bwMode="auto">
          <a:xfrm rot="-5400000">
            <a:off x="-374492" y="2665352"/>
            <a:ext cx="1718226" cy="307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8" tIns="45704" rIns="91408" bIns="45704">
            <a:spAutoFit/>
          </a:bodyPr>
          <a:lstStyle>
            <a:lvl1pPr defTabSz="1042988">
              <a:defRPr>
                <a:solidFill>
                  <a:schemeClr val="tx1"/>
                </a:solidFill>
                <a:latin typeface="Arial" pitchFamily="34" charset="0"/>
                <a:cs typeface="Arial" pitchFamily="34" charset="0"/>
              </a:defRPr>
            </a:lvl1pPr>
            <a:lvl2pPr marL="522288" defTabSz="1042988">
              <a:defRPr>
                <a:solidFill>
                  <a:schemeClr val="tx1"/>
                </a:solidFill>
                <a:latin typeface="Arial" pitchFamily="34" charset="0"/>
                <a:cs typeface="Arial" pitchFamily="34" charset="0"/>
              </a:defRPr>
            </a:lvl2pPr>
            <a:lvl3pPr marL="1042988" defTabSz="1042988">
              <a:defRPr>
                <a:solidFill>
                  <a:schemeClr val="tx1"/>
                </a:solidFill>
                <a:latin typeface="Arial" pitchFamily="34" charset="0"/>
                <a:cs typeface="Arial" pitchFamily="34" charset="0"/>
              </a:defRPr>
            </a:lvl3pPr>
            <a:lvl4pPr marL="1565275" defTabSz="1042988">
              <a:defRPr>
                <a:solidFill>
                  <a:schemeClr val="tx1"/>
                </a:solidFill>
                <a:latin typeface="Arial" pitchFamily="34" charset="0"/>
                <a:cs typeface="Arial" pitchFamily="34" charset="0"/>
              </a:defRPr>
            </a:lvl4pPr>
            <a:lvl5pPr marL="2085975" defTabSz="1042988">
              <a:defRPr>
                <a:solidFill>
                  <a:schemeClr val="tx1"/>
                </a:solidFill>
                <a:latin typeface="Arial" pitchFamily="34" charset="0"/>
                <a:cs typeface="Arial" pitchFamily="34" charset="0"/>
              </a:defRPr>
            </a:lvl5pPr>
            <a:lvl6pPr marL="2543175" algn="r" defTabSz="1042988" rtl="1" fontAlgn="base">
              <a:spcBef>
                <a:spcPct val="0"/>
              </a:spcBef>
              <a:spcAft>
                <a:spcPct val="0"/>
              </a:spcAft>
              <a:defRPr>
                <a:solidFill>
                  <a:schemeClr val="tx1"/>
                </a:solidFill>
                <a:latin typeface="Arial" pitchFamily="34" charset="0"/>
                <a:cs typeface="Arial" pitchFamily="34" charset="0"/>
              </a:defRPr>
            </a:lvl6pPr>
            <a:lvl7pPr marL="3000375" algn="r" defTabSz="1042988" rtl="1" fontAlgn="base">
              <a:spcBef>
                <a:spcPct val="0"/>
              </a:spcBef>
              <a:spcAft>
                <a:spcPct val="0"/>
              </a:spcAft>
              <a:defRPr>
                <a:solidFill>
                  <a:schemeClr val="tx1"/>
                </a:solidFill>
                <a:latin typeface="Arial" pitchFamily="34" charset="0"/>
                <a:cs typeface="Arial" pitchFamily="34" charset="0"/>
              </a:defRPr>
            </a:lvl7pPr>
            <a:lvl8pPr marL="3457575" algn="r" defTabSz="1042988" rtl="1" fontAlgn="base">
              <a:spcBef>
                <a:spcPct val="0"/>
              </a:spcBef>
              <a:spcAft>
                <a:spcPct val="0"/>
              </a:spcAft>
              <a:defRPr>
                <a:solidFill>
                  <a:schemeClr val="tx1"/>
                </a:solidFill>
                <a:latin typeface="Arial" pitchFamily="34" charset="0"/>
                <a:cs typeface="Arial" pitchFamily="34" charset="0"/>
              </a:defRPr>
            </a:lvl8pPr>
            <a:lvl9pPr marL="3914775" algn="r" defTabSz="1042988" rtl="1" fontAlgn="base">
              <a:spcBef>
                <a:spcPct val="0"/>
              </a:spcBef>
              <a:spcAft>
                <a:spcPct val="0"/>
              </a:spcAft>
              <a:defRPr>
                <a:solidFill>
                  <a:schemeClr val="tx1"/>
                </a:solidFill>
                <a:latin typeface="Arial" pitchFamily="34" charset="0"/>
                <a:cs typeface="Arial" pitchFamily="34" charset="0"/>
              </a:defRPr>
            </a:lvl9pPr>
          </a:lstStyle>
          <a:p>
            <a:pPr algn="ctr" rtl="0"/>
            <a:r>
              <a:rPr lang="en-GB" sz="1400" i="1">
                <a:solidFill>
                  <a:srgbClr val="1255A4"/>
                </a:solidFill>
              </a:rPr>
              <a:t>Total deaths (2008)</a:t>
            </a:r>
            <a:endParaRPr lang="en-US" sz="1400" i="1">
              <a:solidFill>
                <a:srgbClr val="1255A4"/>
              </a:solidFill>
            </a:endParaRPr>
          </a:p>
        </p:txBody>
      </p:sp>
      <p:sp>
        <p:nvSpPr>
          <p:cNvPr id="1869842" name="Line 18"/>
          <p:cNvSpPr>
            <a:spLocks noChangeShapeType="1"/>
          </p:cNvSpPr>
          <p:nvPr/>
        </p:nvSpPr>
        <p:spPr bwMode="auto">
          <a:xfrm>
            <a:off x="1187798" y="4426095"/>
            <a:ext cx="7240810" cy="0"/>
          </a:xfrm>
          <a:prstGeom prst="line">
            <a:avLst/>
          </a:prstGeom>
          <a:noFill/>
          <a:ln w="0">
            <a:solidFill>
              <a:srgbClr val="969696"/>
            </a:solidFill>
            <a:round/>
            <a:headEnd/>
            <a:tailEnd/>
          </a:ln>
          <a:extLst>
            <a:ext uri="{909E8E84-426E-40DD-AFC4-6F175D3DCCD1}">
              <a14:hiddenFill xmlns:a14="http://schemas.microsoft.com/office/drawing/2010/main">
                <a:noFill/>
              </a14:hiddenFill>
            </a:ext>
          </a:extLst>
        </p:spPr>
        <p:txBody>
          <a:bodyPr lIns="80147" tIns="40074" rIns="80147" bIns="40074"/>
          <a:lstStyle/>
          <a:p>
            <a:endParaRPr lang="en-US"/>
          </a:p>
        </p:txBody>
      </p:sp>
      <p:sp>
        <p:nvSpPr>
          <p:cNvPr id="1869843" name="Line 19"/>
          <p:cNvSpPr>
            <a:spLocks noChangeShapeType="1"/>
          </p:cNvSpPr>
          <p:nvPr/>
        </p:nvSpPr>
        <p:spPr bwMode="auto">
          <a:xfrm>
            <a:off x="1187798" y="3782483"/>
            <a:ext cx="7240810" cy="0"/>
          </a:xfrm>
          <a:prstGeom prst="line">
            <a:avLst/>
          </a:prstGeom>
          <a:noFill/>
          <a:ln w="0">
            <a:solidFill>
              <a:srgbClr val="969696"/>
            </a:solidFill>
            <a:round/>
            <a:headEnd/>
            <a:tailEnd/>
          </a:ln>
          <a:extLst>
            <a:ext uri="{909E8E84-426E-40DD-AFC4-6F175D3DCCD1}">
              <a14:hiddenFill xmlns:a14="http://schemas.microsoft.com/office/drawing/2010/main">
                <a:noFill/>
              </a14:hiddenFill>
            </a:ext>
          </a:extLst>
        </p:spPr>
        <p:txBody>
          <a:bodyPr lIns="80147" tIns="40074" rIns="80147" bIns="40074"/>
          <a:lstStyle/>
          <a:p>
            <a:endParaRPr lang="en-US"/>
          </a:p>
        </p:txBody>
      </p:sp>
      <p:sp>
        <p:nvSpPr>
          <p:cNvPr id="1869844" name="Line 20"/>
          <p:cNvSpPr>
            <a:spLocks noChangeShapeType="1"/>
          </p:cNvSpPr>
          <p:nvPr/>
        </p:nvSpPr>
        <p:spPr bwMode="auto">
          <a:xfrm>
            <a:off x="1187798" y="3137431"/>
            <a:ext cx="7240810" cy="0"/>
          </a:xfrm>
          <a:prstGeom prst="line">
            <a:avLst/>
          </a:prstGeom>
          <a:noFill/>
          <a:ln w="0">
            <a:solidFill>
              <a:srgbClr val="969696"/>
            </a:solidFill>
            <a:round/>
            <a:headEnd/>
            <a:tailEnd/>
          </a:ln>
          <a:extLst>
            <a:ext uri="{909E8E84-426E-40DD-AFC4-6F175D3DCCD1}">
              <a14:hiddenFill xmlns:a14="http://schemas.microsoft.com/office/drawing/2010/main">
                <a:noFill/>
              </a14:hiddenFill>
            </a:ext>
          </a:extLst>
        </p:spPr>
        <p:txBody>
          <a:bodyPr lIns="80147" tIns="40074" rIns="80147" bIns="40074"/>
          <a:lstStyle/>
          <a:p>
            <a:endParaRPr lang="en-US"/>
          </a:p>
        </p:txBody>
      </p:sp>
      <p:sp>
        <p:nvSpPr>
          <p:cNvPr id="1869845" name="Line 21"/>
          <p:cNvSpPr>
            <a:spLocks noChangeShapeType="1"/>
          </p:cNvSpPr>
          <p:nvPr/>
        </p:nvSpPr>
        <p:spPr bwMode="auto">
          <a:xfrm>
            <a:off x="1187798" y="2488059"/>
            <a:ext cx="7240810" cy="0"/>
          </a:xfrm>
          <a:prstGeom prst="line">
            <a:avLst/>
          </a:prstGeom>
          <a:noFill/>
          <a:ln w="0">
            <a:solidFill>
              <a:srgbClr val="969696"/>
            </a:solidFill>
            <a:round/>
            <a:headEnd/>
            <a:tailEnd/>
          </a:ln>
          <a:extLst>
            <a:ext uri="{909E8E84-426E-40DD-AFC4-6F175D3DCCD1}">
              <a14:hiddenFill xmlns:a14="http://schemas.microsoft.com/office/drawing/2010/main">
                <a:noFill/>
              </a14:hiddenFill>
            </a:ext>
          </a:extLst>
        </p:spPr>
        <p:txBody>
          <a:bodyPr lIns="80147" tIns="40074" rIns="80147" bIns="40074"/>
          <a:lstStyle/>
          <a:p>
            <a:endParaRPr lang="en-US"/>
          </a:p>
        </p:txBody>
      </p:sp>
      <p:sp>
        <p:nvSpPr>
          <p:cNvPr id="1869846" name="Line 22"/>
          <p:cNvSpPr>
            <a:spLocks noChangeShapeType="1"/>
          </p:cNvSpPr>
          <p:nvPr/>
        </p:nvSpPr>
        <p:spPr bwMode="auto">
          <a:xfrm>
            <a:off x="1187798" y="1844447"/>
            <a:ext cx="7240810" cy="0"/>
          </a:xfrm>
          <a:prstGeom prst="line">
            <a:avLst/>
          </a:prstGeom>
          <a:noFill/>
          <a:ln w="0">
            <a:solidFill>
              <a:srgbClr val="969696"/>
            </a:solidFill>
            <a:round/>
            <a:headEnd/>
            <a:tailEnd/>
          </a:ln>
          <a:extLst>
            <a:ext uri="{909E8E84-426E-40DD-AFC4-6F175D3DCCD1}">
              <a14:hiddenFill xmlns:a14="http://schemas.microsoft.com/office/drawing/2010/main">
                <a:noFill/>
              </a14:hiddenFill>
            </a:ext>
          </a:extLst>
        </p:spPr>
        <p:txBody>
          <a:bodyPr lIns="80147" tIns="40074" rIns="80147" bIns="40074"/>
          <a:lstStyle/>
          <a:p>
            <a:endParaRPr lang="en-US"/>
          </a:p>
        </p:txBody>
      </p:sp>
      <p:sp>
        <p:nvSpPr>
          <p:cNvPr id="1869847" name="Line 23"/>
          <p:cNvSpPr>
            <a:spLocks noChangeShapeType="1"/>
          </p:cNvSpPr>
          <p:nvPr/>
        </p:nvSpPr>
        <p:spPr bwMode="auto">
          <a:xfrm>
            <a:off x="1187798" y="1200834"/>
            <a:ext cx="724081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lIns="80147" tIns="40074" rIns="80147" bIns="40074"/>
          <a:lstStyle/>
          <a:p>
            <a:endParaRPr lang="en-US"/>
          </a:p>
        </p:txBody>
      </p:sp>
      <p:sp>
        <p:nvSpPr>
          <p:cNvPr id="1869848" name="Rectangle 24"/>
          <p:cNvSpPr>
            <a:spLocks noChangeArrowheads="1"/>
          </p:cNvSpPr>
          <p:nvPr/>
        </p:nvSpPr>
        <p:spPr bwMode="auto">
          <a:xfrm>
            <a:off x="1187798" y="1200834"/>
            <a:ext cx="7240810" cy="3873193"/>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80147" tIns="40074" rIns="80147" bIns="40074"/>
          <a:lstStyle/>
          <a:p>
            <a:endParaRPr lang="en-US"/>
          </a:p>
        </p:txBody>
      </p:sp>
      <p:sp>
        <p:nvSpPr>
          <p:cNvPr id="1869849" name="Rectangle 25"/>
          <p:cNvSpPr>
            <a:spLocks noChangeArrowheads="1"/>
          </p:cNvSpPr>
          <p:nvPr/>
        </p:nvSpPr>
        <p:spPr bwMode="auto">
          <a:xfrm>
            <a:off x="1455221" y="4066133"/>
            <a:ext cx="1293681" cy="60474"/>
          </a:xfrm>
          <a:prstGeom prst="rect">
            <a:avLst/>
          </a:prstGeom>
          <a:solidFill>
            <a:srgbClr val="4E75B9"/>
          </a:solidFill>
          <a:ln>
            <a:noFill/>
          </a:ln>
          <a:effectLst>
            <a:outerShdw dist="107763" dir="2700000" algn="ctr" rotWithShape="0">
              <a:srgbClr val="808080">
                <a:alpha val="50000"/>
              </a:srgbClr>
            </a:outerShdw>
          </a:effectLst>
          <a:extLst>
            <a:ext uri="{91240B29-F687-4F45-9708-019B960494DF}">
              <a14:hiddenLine xmlns:a14="http://schemas.microsoft.com/office/drawing/2010/main" w="14351">
                <a:solidFill>
                  <a:srgbClr val="000000"/>
                </a:solidFill>
                <a:miter lim="800000"/>
                <a:headEnd/>
                <a:tailEnd/>
              </a14:hiddenLine>
            </a:ext>
          </a:extLst>
        </p:spPr>
        <p:txBody>
          <a:bodyPr lIns="80147" tIns="40074" rIns="80147" bIns="40074"/>
          <a:lstStyle/>
          <a:p>
            <a:endParaRPr lang="en-US"/>
          </a:p>
        </p:txBody>
      </p:sp>
      <p:sp>
        <p:nvSpPr>
          <p:cNvPr id="1869850" name="Rectangle 26"/>
          <p:cNvSpPr>
            <a:spLocks noChangeArrowheads="1"/>
          </p:cNvSpPr>
          <p:nvPr/>
        </p:nvSpPr>
        <p:spPr bwMode="auto">
          <a:xfrm>
            <a:off x="3279677" y="4177002"/>
            <a:ext cx="1292323" cy="128146"/>
          </a:xfrm>
          <a:prstGeom prst="rect">
            <a:avLst/>
          </a:prstGeom>
          <a:solidFill>
            <a:srgbClr val="4E75B9"/>
          </a:solidFill>
          <a:ln>
            <a:noFill/>
          </a:ln>
          <a:effectLst>
            <a:outerShdw dist="107763" dir="2700000" algn="ctr" rotWithShape="0">
              <a:srgbClr val="808080">
                <a:alpha val="50000"/>
              </a:srgbClr>
            </a:outerShdw>
          </a:effectLst>
          <a:extLst>
            <a:ext uri="{91240B29-F687-4F45-9708-019B960494DF}">
              <a14:hiddenLine xmlns:a14="http://schemas.microsoft.com/office/drawing/2010/main" w="14351">
                <a:solidFill>
                  <a:srgbClr val="000000"/>
                </a:solidFill>
                <a:miter lim="800000"/>
                <a:headEnd/>
                <a:tailEnd/>
              </a14:hiddenLine>
            </a:ext>
          </a:extLst>
        </p:spPr>
        <p:txBody>
          <a:bodyPr lIns="91408" tIns="45704" rIns="91408" bIns="45704"/>
          <a:lstStyle/>
          <a:p>
            <a:pPr algn="ctr" defTabSz="914179"/>
            <a:endParaRPr lang="en-US"/>
          </a:p>
        </p:txBody>
      </p:sp>
      <p:sp>
        <p:nvSpPr>
          <p:cNvPr id="1869851" name="Rectangle 27"/>
          <p:cNvSpPr>
            <a:spLocks noChangeArrowheads="1"/>
          </p:cNvSpPr>
          <p:nvPr/>
        </p:nvSpPr>
        <p:spPr bwMode="auto">
          <a:xfrm>
            <a:off x="5098703" y="1226751"/>
            <a:ext cx="1292323" cy="287970"/>
          </a:xfrm>
          <a:prstGeom prst="rect">
            <a:avLst/>
          </a:prstGeom>
          <a:solidFill>
            <a:srgbClr val="4E75B9"/>
          </a:solidFill>
          <a:ln>
            <a:noFill/>
          </a:ln>
          <a:effectLst>
            <a:outerShdw dist="107763" dir="2700000" algn="ctr" rotWithShape="0">
              <a:srgbClr val="808080">
                <a:alpha val="50000"/>
              </a:srgbClr>
            </a:outerShdw>
          </a:effectLst>
          <a:extLst>
            <a:ext uri="{91240B29-F687-4F45-9708-019B960494DF}">
              <a14:hiddenLine xmlns:a14="http://schemas.microsoft.com/office/drawing/2010/main" w="14351">
                <a:solidFill>
                  <a:srgbClr val="000000"/>
                </a:solidFill>
                <a:miter lim="800000"/>
                <a:headEnd/>
                <a:tailEnd/>
              </a14:hiddenLine>
            </a:ext>
          </a:extLst>
        </p:spPr>
        <p:txBody>
          <a:bodyPr lIns="80147" tIns="40074" rIns="80147" bIns="40074"/>
          <a:lstStyle/>
          <a:p>
            <a:endParaRPr lang="en-US"/>
          </a:p>
        </p:txBody>
      </p:sp>
      <p:sp>
        <p:nvSpPr>
          <p:cNvPr id="1869852" name="Rectangle 28"/>
          <p:cNvSpPr>
            <a:spLocks noChangeArrowheads="1"/>
          </p:cNvSpPr>
          <p:nvPr/>
        </p:nvSpPr>
        <p:spPr bwMode="auto">
          <a:xfrm>
            <a:off x="6753474" y="3762326"/>
            <a:ext cx="1384632" cy="139665"/>
          </a:xfrm>
          <a:prstGeom prst="rect">
            <a:avLst/>
          </a:prstGeom>
          <a:solidFill>
            <a:srgbClr val="4E75B9"/>
          </a:solidFill>
          <a:ln>
            <a:noFill/>
          </a:ln>
          <a:effectLst>
            <a:outerShdw dist="107763" dir="2700000" algn="ctr" rotWithShape="0">
              <a:srgbClr val="808080">
                <a:alpha val="50000"/>
              </a:srgbClr>
            </a:outerShdw>
          </a:effectLst>
          <a:extLst>
            <a:ext uri="{91240B29-F687-4F45-9708-019B960494DF}">
              <a14:hiddenLine xmlns:a14="http://schemas.microsoft.com/office/drawing/2010/main" w="14351">
                <a:solidFill>
                  <a:srgbClr val="000000"/>
                </a:solidFill>
                <a:miter lim="800000"/>
                <a:headEnd/>
                <a:tailEnd/>
              </a14:hiddenLine>
            </a:ext>
          </a:extLst>
        </p:spPr>
        <p:txBody>
          <a:bodyPr lIns="80147" tIns="40074" rIns="80147" bIns="40074"/>
          <a:lstStyle/>
          <a:p>
            <a:endParaRPr lang="en-US"/>
          </a:p>
        </p:txBody>
      </p:sp>
      <p:sp>
        <p:nvSpPr>
          <p:cNvPr id="1869853" name="Line 29"/>
          <p:cNvSpPr>
            <a:spLocks noChangeShapeType="1"/>
          </p:cNvSpPr>
          <p:nvPr/>
        </p:nvSpPr>
        <p:spPr bwMode="auto">
          <a:xfrm>
            <a:off x="1187797" y="1200834"/>
            <a:ext cx="0" cy="3873193"/>
          </a:xfrm>
          <a:prstGeom prst="line">
            <a:avLst/>
          </a:prstGeom>
          <a:noFill/>
          <a:ln w="0">
            <a:solidFill>
              <a:srgbClr val="969696"/>
            </a:solidFill>
            <a:round/>
            <a:headEnd/>
            <a:tailEnd/>
          </a:ln>
          <a:extLst>
            <a:ext uri="{909E8E84-426E-40DD-AFC4-6F175D3DCCD1}">
              <a14:hiddenFill xmlns:a14="http://schemas.microsoft.com/office/drawing/2010/main">
                <a:noFill/>
              </a14:hiddenFill>
            </a:ext>
          </a:extLst>
        </p:spPr>
        <p:txBody>
          <a:bodyPr lIns="80147" tIns="40074" rIns="80147" bIns="40074"/>
          <a:lstStyle/>
          <a:p>
            <a:endParaRPr lang="en-US"/>
          </a:p>
        </p:txBody>
      </p:sp>
      <p:sp>
        <p:nvSpPr>
          <p:cNvPr id="1869854" name="Line 30"/>
          <p:cNvSpPr>
            <a:spLocks noChangeShapeType="1"/>
          </p:cNvSpPr>
          <p:nvPr/>
        </p:nvSpPr>
        <p:spPr bwMode="auto">
          <a:xfrm>
            <a:off x="1113136" y="5074027"/>
            <a:ext cx="74662" cy="0"/>
          </a:xfrm>
          <a:prstGeom prst="line">
            <a:avLst/>
          </a:prstGeom>
          <a:noFill/>
          <a:ln w="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0147" tIns="40074" rIns="80147" bIns="40074"/>
          <a:lstStyle/>
          <a:p>
            <a:endParaRPr lang="en-US"/>
          </a:p>
        </p:txBody>
      </p:sp>
      <p:sp>
        <p:nvSpPr>
          <p:cNvPr id="1869855" name="Line 31"/>
          <p:cNvSpPr>
            <a:spLocks noChangeShapeType="1"/>
          </p:cNvSpPr>
          <p:nvPr/>
        </p:nvSpPr>
        <p:spPr bwMode="auto">
          <a:xfrm>
            <a:off x="1113136" y="4426095"/>
            <a:ext cx="74662" cy="0"/>
          </a:xfrm>
          <a:prstGeom prst="line">
            <a:avLst/>
          </a:prstGeom>
          <a:noFill/>
          <a:ln w="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0147" tIns="40074" rIns="80147" bIns="40074"/>
          <a:lstStyle/>
          <a:p>
            <a:endParaRPr lang="en-US"/>
          </a:p>
        </p:txBody>
      </p:sp>
      <p:sp>
        <p:nvSpPr>
          <p:cNvPr id="1869856" name="Line 32"/>
          <p:cNvSpPr>
            <a:spLocks noChangeShapeType="1"/>
          </p:cNvSpPr>
          <p:nvPr/>
        </p:nvSpPr>
        <p:spPr bwMode="auto">
          <a:xfrm>
            <a:off x="1113136" y="3782483"/>
            <a:ext cx="74662" cy="0"/>
          </a:xfrm>
          <a:prstGeom prst="line">
            <a:avLst/>
          </a:prstGeom>
          <a:noFill/>
          <a:ln w="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0147" tIns="40074" rIns="80147" bIns="40074"/>
          <a:lstStyle/>
          <a:p>
            <a:endParaRPr lang="en-US"/>
          </a:p>
        </p:txBody>
      </p:sp>
      <p:sp>
        <p:nvSpPr>
          <p:cNvPr id="1869857" name="Line 33"/>
          <p:cNvSpPr>
            <a:spLocks noChangeShapeType="1"/>
          </p:cNvSpPr>
          <p:nvPr/>
        </p:nvSpPr>
        <p:spPr bwMode="auto">
          <a:xfrm>
            <a:off x="1113136" y="3137431"/>
            <a:ext cx="74662" cy="0"/>
          </a:xfrm>
          <a:prstGeom prst="line">
            <a:avLst/>
          </a:prstGeom>
          <a:noFill/>
          <a:ln w="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0147" tIns="40074" rIns="80147" bIns="40074"/>
          <a:lstStyle/>
          <a:p>
            <a:endParaRPr lang="en-US"/>
          </a:p>
        </p:txBody>
      </p:sp>
      <p:sp>
        <p:nvSpPr>
          <p:cNvPr id="1869858" name="Line 34"/>
          <p:cNvSpPr>
            <a:spLocks noChangeShapeType="1"/>
          </p:cNvSpPr>
          <p:nvPr/>
        </p:nvSpPr>
        <p:spPr bwMode="auto">
          <a:xfrm>
            <a:off x="1113136" y="2488059"/>
            <a:ext cx="74662" cy="0"/>
          </a:xfrm>
          <a:prstGeom prst="line">
            <a:avLst/>
          </a:prstGeom>
          <a:noFill/>
          <a:ln w="0">
            <a:solidFill>
              <a:srgbClr val="969696"/>
            </a:solidFill>
            <a:round/>
            <a:headEnd/>
            <a:tailEnd/>
          </a:ln>
          <a:extLst>
            <a:ext uri="{909E8E84-426E-40DD-AFC4-6F175D3DCCD1}">
              <a14:hiddenFill xmlns:a14="http://schemas.microsoft.com/office/drawing/2010/main">
                <a:noFill/>
              </a14:hiddenFill>
            </a:ext>
          </a:extLst>
        </p:spPr>
        <p:txBody>
          <a:bodyPr lIns="80147" tIns="40074" rIns="80147" bIns="40074"/>
          <a:lstStyle/>
          <a:p>
            <a:endParaRPr lang="en-US"/>
          </a:p>
        </p:txBody>
      </p:sp>
      <p:sp>
        <p:nvSpPr>
          <p:cNvPr id="1869859" name="Line 35"/>
          <p:cNvSpPr>
            <a:spLocks noChangeShapeType="1"/>
          </p:cNvSpPr>
          <p:nvPr/>
        </p:nvSpPr>
        <p:spPr bwMode="auto">
          <a:xfrm>
            <a:off x="1113136" y="1844447"/>
            <a:ext cx="74662" cy="0"/>
          </a:xfrm>
          <a:prstGeom prst="line">
            <a:avLst/>
          </a:prstGeom>
          <a:noFill/>
          <a:ln w="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0147" tIns="40074" rIns="80147" bIns="40074"/>
          <a:lstStyle/>
          <a:p>
            <a:endParaRPr lang="en-US"/>
          </a:p>
        </p:txBody>
      </p:sp>
      <p:sp>
        <p:nvSpPr>
          <p:cNvPr id="1869860" name="Line 36"/>
          <p:cNvSpPr>
            <a:spLocks noChangeShapeType="1"/>
          </p:cNvSpPr>
          <p:nvPr/>
        </p:nvSpPr>
        <p:spPr bwMode="auto">
          <a:xfrm>
            <a:off x="1113136" y="1200834"/>
            <a:ext cx="74662" cy="0"/>
          </a:xfrm>
          <a:prstGeom prst="line">
            <a:avLst/>
          </a:prstGeom>
          <a:noFill/>
          <a:ln w="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0147" tIns="40074" rIns="80147" bIns="40074"/>
          <a:lstStyle/>
          <a:p>
            <a:endParaRPr lang="en-US"/>
          </a:p>
        </p:txBody>
      </p:sp>
      <p:sp>
        <p:nvSpPr>
          <p:cNvPr id="1869861" name="Line 37"/>
          <p:cNvSpPr>
            <a:spLocks noChangeShapeType="1"/>
          </p:cNvSpPr>
          <p:nvPr/>
        </p:nvSpPr>
        <p:spPr bwMode="auto">
          <a:xfrm>
            <a:off x="1187798" y="5074027"/>
            <a:ext cx="7240810" cy="0"/>
          </a:xfrm>
          <a:prstGeom prst="line">
            <a:avLst/>
          </a:prstGeom>
          <a:noFill/>
          <a:ln w="0">
            <a:solidFill>
              <a:srgbClr val="969696"/>
            </a:solidFill>
            <a:round/>
            <a:headEnd/>
            <a:tailEnd/>
          </a:ln>
          <a:extLst>
            <a:ext uri="{909E8E84-426E-40DD-AFC4-6F175D3DCCD1}">
              <a14:hiddenFill xmlns:a14="http://schemas.microsoft.com/office/drawing/2010/main">
                <a:noFill/>
              </a14:hiddenFill>
            </a:ext>
          </a:extLst>
        </p:spPr>
        <p:txBody>
          <a:bodyPr lIns="80147" tIns="40074" rIns="80147" bIns="40074"/>
          <a:lstStyle/>
          <a:p>
            <a:endParaRPr lang="en-US"/>
          </a:p>
        </p:txBody>
      </p:sp>
      <p:sp>
        <p:nvSpPr>
          <p:cNvPr id="1869862" name="Line 38"/>
          <p:cNvSpPr>
            <a:spLocks noChangeShapeType="1"/>
          </p:cNvSpPr>
          <p:nvPr/>
        </p:nvSpPr>
        <p:spPr bwMode="auto">
          <a:xfrm flipV="1">
            <a:off x="1187797" y="5074027"/>
            <a:ext cx="0" cy="41756"/>
          </a:xfrm>
          <a:prstGeom prst="line">
            <a:avLst/>
          </a:prstGeom>
          <a:noFill/>
          <a:ln w="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0147" tIns="40074" rIns="80147" bIns="40074"/>
          <a:lstStyle/>
          <a:p>
            <a:endParaRPr lang="en-US"/>
          </a:p>
        </p:txBody>
      </p:sp>
      <p:sp>
        <p:nvSpPr>
          <p:cNvPr id="1869863" name="Line 39"/>
          <p:cNvSpPr>
            <a:spLocks noChangeShapeType="1"/>
          </p:cNvSpPr>
          <p:nvPr/>
        </p:nvSpPr>
        <p:spPr bwMode="auto">
          <a:xfrm flipV="1">
            <a:off x="2056586" y="5074027"/>
            <a:ext cx="0" cy="4175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lIns="80147" tIns="40074" rIns="80147" bIns="40074"/>
          <a:lstStyle/>
          <a:p>
            <a:endParaRPr lang="en-US"/>
          </a:p>
        </p:txBody>
      </p:sp>
      <p:sp>
        <p:nvSpPr>
          <p:cNvPr id="1869864" name="Line 40"/>
          <p:cNvSpPr>
            <a:spLocks noChangeShapeType="1"/>
          </p:cNvSpPr>
          <p:nvPr/>
        </p:nvSpPr>
        <p:spPr bwMode="auto">
          <a:xfrm flipV="1">
            <a:off x="3924481" y="5074027"/>
            <a:ext cx="0" cy="4175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lIns="80147" tIns="40074" rIns="80147" bIns="40074"/>
          <a:lstStyle/>
          <a:p>
            <a:endParaRPr lang="en-US"/>
          </a:p>
        </p:txBody>
      </p:sp>
      <p:sp>
        <p:nvSpPr>
          <p:cNvPr id="1869865" name="Line 41"/>
          <p:cNvSpPr>
            <a:spLocks noChangeShapeType="1"/>
          </p:cNvSpPr>
          <p:nvPr/>
        </p:nvSpPr>
        <p:spPr bwMode="auto">
          <a:xfrm flipV="1">
            <a:off x="5698710" y="5074027"/>
            <a:ext cx="0" cy="4175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lIns="80147" tIns="40074" rIns="80147" bIns="40074"/>
          <a:lstStyle/>
          <a:p>
            <a:endParaRPr lang="en-US"/>
          </a:p>
        </p:txBody>
      </p:sp>
      <p:sp>
        <p:nvSpPr>
          <p:cNvPr id="1869866" name="Rectangle 42"/>
          <p:cNvSpPr>
            <a:spLocks noChangeArrowheads="1"/>
          </p:cNvSpPr>
          <p:nvPr/>
        </p:nvSpPr>
        <p:spPr bwMode="auto">
          <a:xfrm>
            <a:off x="1626014" y="3570825"/>
            <a:ext cx="75661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4179"/>
            <a:r>
              <a:rPr lang="en-US" sz="1400">
                <a:solidFill>
                  <a:srgbClr val="4D4D4D"/>
                </a:solidFill>
              </a:rPr>
              <a:t>10 million</a:t>
            </a:r>
          </a:p>
        </p:txBody>
      </p:sp>
      <p:sp>
        <p:nvSpPr>
          <p:cNvPr id="1869867" name="Rectangle 43"/>
          <p:cNvSpPr>
            <a:spLocks noChangeArrowheads="1"/>
          </p:cNvSpPr>
          <p:nvPr/>
        </p:nvSpPr>
        <p:spPr bwMode="auto">
          <a:xfrm>
            <a:off x="1626014" y="2924334"/>
            <a:ext cx="75661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4179"/>
            <a:r>
              <a:rPr lang="en-US" sz="1400">
                <a:solidFill>
                  <a:srgbClr val="4D4D4D"/>
                </a:solidFill>
              </a:rPr>
              <a:t>15 million</a:t>
            </a:r>
          </a:p>
        </p:txBody>
      </p:sp>
      <p:sp>
        <p:nvSpPr>
          <p:cNvPr id="1869868" name="Rectangle 44"/>
          <p:cNvSpPr>
            <a:spLocks noChangeArrowheads="1"/>
          </p:cNvSpPr>
          <p:nvPr/>
        </p:nvSpPr>
        <p:spPr bwMode="auto">
          <a:xfrm>
            <a:off x="1626014" y="2270642"/>
            <a:ext cx="75661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4179"/>
            <a:r>
              <a:rPr lang="en-US" sz="1400">
                <a:solidFill>
                  <a:srgbClr val="4D4D4D"/>
                </a:solidFill>
              </a:rPr>
              <a:t>20 million</a:t>
            </a:r>
          </a:p>
        </p:txBody>
      </p:sp>
      <p:sp>
        <p:nvSpPr>
          <p:cNvPr id="1869869" name="Rectangle 45"/>
          <p:cNvSpPr>
            <a:spLocks noChangeArrowheads="1"/>
          </p:cNvSpPr>
          <p:nvPr/>
        </p:nvSpPr>
        <p:spPr bwMode="auto">
          <a:xfrm>
            <a:off x="1626014" y="1639988"/>
            <a:ext cx="75661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4179"/>
            <a:r>
              <a:rPr lang="en-US" sz="1400">
                <a:solidFill>
                  <a:srgbClr val="4D4D4D"/>
                </a:solidFill>
              </a:rPr>
              <a:t>25 million</a:t>
            </a:r>
          </a:p>
        </p:txBody>
      </p:sp>
      <p:sp>
        <p:nvSpPr>
          <p:cNvPr id="1869870" name="Rectangle 46"/>
          <p:cNvSpPr>
            <a:spLocks noChangeArrowheads="1"/>
          </p:cNvSpPr>
          <p:nvPr/>
        </p:nvSpPr>
        <p:spPr bwMode="auto">
          <a:xfrm>
            <a:off x="1185082" y="5150340"/>
            <a:ext cx="179594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defTabSz="914179"/>
            <a:r>
              <a:rPr lang="en-US" sz="1200">
                <a:solidFill>
                  <a:srgbClr val="1255A4"/>
                </a:solidFill>
              </a:rPr>
              <a:t>High-income countries</a:t>
            </a:r>
            <a:endParaRPr lang="en-US">
              <a:solidFill>
                <a:srgbClr val="1255A4"/>
              </a:solidFill>
            </a:endParaRPr>
          </a:p>
        </p:txBody>
      </p:sp>
      <p:sp>
        <p:nvSpPr>
          <p:cNvPr id="1869871" name="Rectangle 47"/>
          <p:cNvSpPr>
            <a:spLocks noChangeArrowheads="1"/>
          </p:cNvSpPr>
          <p:nvPr/>
        </p:nvSpPr>
        <p:spPr bwMode="auto">
          <a:xfrm>
            <a:off x="2862930" y="5150340"/>
            <a:ext cx="198735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defTabSz="914179"/>
            <a:r>
              <a:rPr lang="en-US" sz="1200">
                <a:solidFill>
                  <a:srgbClr val="1255A4"/>
                </a:solidFill>
              </a:rPr>
              <a:t>Upper middle-income</a:t>
            </a:r>
            <a:endParaRPr lang="en-US">
              <a:solidFill>
                <a:srgbClr val="1255A4"/>
              </a:solidFill>
            </a:endParaRPr>
          </a:p>
        </p:txBody>
      </p:sp>
      <p:sp>
        <p:nvSpPr>
          <p:cNvPr id="1869872" name="Rectangle 48"/>
          <p:cNvSpPr>
            <a:spLocks noChangeArrowheads="1"/>
          </p:cNvSpPr>
          <p:nvPr/>
        </p:nvSpPr>
        <p:spPr bwMode="auto">
          <a:xfrm>
            <a:off x="4725396" y="5150340"/>
            <a:ext cx="200092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defTabSz="914179"/>
            <a:r>
              <a:rPr lang="en-US" sz="1200">
                <a:solidFill>
                  <a:srgbClr val="1255A4"/>
                </a:solidFill>
              </a:rPr>
              <a:t>Lower middle-income </a:t>
            </a:r>
            <a:endParaRPr lang="en-US">
              <a:solidFill>
                <a:srgbClr val="1255A4"/>
              </a:solidFill>
            </a:endParaRPr>
          </a:p>
        </p:txBody>
      </p:sp>
      <p:sp>
        <p:nvSpPr>
          <p:cNvPr id="1869873" name="Rectangle 49"/>
          <p:cNvSpPr>
            <a:spLocks noChangeArrowheads="1"/>
          </p:cNvSpPr>
          <p:nvPr/>
        </p:nvSpPr>
        <p:spPr bwMode="auto">
          <a:xfrm>
            <a:off x="6600079" y="5150340"/>
            <a:ext cx="199685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defTabSz="914179"/>
            <a:r>
              <a:rPr lang="en-US" sz="1200">
                <a:solidFill>
                  <a:srgbClr val="1255A4"/>
                </a:solidFill>
              </a:rPr>
              <a:t>Low-income countries</a:t>
            </a:r>
            <a:endParaRPr lang="en-US">
              <a:solidFill>
                <a:srgbClr val="1255A4"/>
              </a:solidFill>
            </a:endParaRPr>
          </a:p>
        </p:txBody>
      </p:sp>
      <p:sp>
        <p:nvSpPr>
          <p:cNvPr id="1869874" name="Text Box 50"/>
          <p:cNvSpPr txBox="1">
            <a:spLocks noChangeArrowheads="1"/>
          </p:cNvSpPr>
          <p:nvPr/>
        </p:nvSpPr>
        <p:spPr bwMode="auto">
          <a:xfrm>
            <a:off x="5538527" y="1212353"/>
            <a:ext cx="468333" cy="246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8" tIns="45704" rIns="91408" bIns="45704">
            <a:spAutoFit/>
          </a:bodyPr>
          <a:lstStyle>
            <a:lvl1pPr defTabSz="1042988">
              <a:defRPr>
                <a:solidFill>
                  <a:schemeClr val="tx1"/>
                </a:solidFill>
                <a:latin typeface="Arial" pitchFamily="34" charset="0"/>
                <a:cs typeface="Arial" pitchFamily="34" charset="0"/>
              </a:defRPr>
            </a:lvl1pPr>
            <a:lvl2pPr marL="522288" defTabSz="1042988">
              <a:defRPr>
                <a:solidFill>
                  <a:schemeClr val="tx1"/>
                </a:solidFill>
                <a:latin typeface="Arial" pitchFamily="34" charset="0"/>
                <a:cs typeface="Arial" pitchFamily="34" charset="0"/>
              </a:defRPr>
            </a:lvl2pPr>
            <a:lvl3pPr marL="1042988" defTabSz="1042988">
              <a:defRPr>
                <a:solidFill>
                  <a:schemeClr val="tx1"/>
                </a:solidFill>
                <a:latin typeface="Arial" pitchFamily="34" charset="0"/>
                <a:cs typeface="Arial" pitchFamily="34" charset="0"/>
              </a:defRPr>
            </a:lvl3pPr>
            <a:lvl4pPr marL="1565275" defTabSz="1042988">
              <a:defRPr>
                <a:solidFill>
                  <a:schemeClr val="tx1"/>
                </a:solidFill>
                <a:latin typeface="Arial" pitchFamily="34" charset="0"/>
                <a:cs typeface="Arial" pitchFamily="34" charset="0"/>
              </a:defRPr>
            </a:lvl4pPr>
            <a:lvl5pPr marL="2085975" defTabSz="1042988">
              <a:defRPr>
                <a:solidFill>
                  <a:schemeClr val="tx1"/>
                </a:solidFill>
                <a:latin typeface="Arial" pitchFamily="34" charset="0"/>
                <a:cs typeface="Arial" pitchFamily="34" charset="0"/>
              </a:defRPr>
            </a:lvl5pPr>
            <a:lvl6pPr marL="2543175" algn="r" defTabSz="1042988" rtl="1" fontAlgn="base">
              <a:spcBef>
                <a:spcPct val="0"/>
              </a:spcBef>
              <a:spcAft>
                <a:spcPct val="0"/>
              </a:spcAft>
              <a:defRPr>
                <a:solidFill>
                  <a:schemeClr val="tx1"/>
                </a:solidFill>
                <a:latin typeface="Arial" pitchFamily="34" charset="0"/>
                <a:cs typeface="Arial" pitchFamily="34" charset="0"/>
              </a:defRPr>
            </a:lvl6pPr>
            <a:lvl7pPr marL="3000375" algn="r" defTabSz="1042988" rtl="1" fontAlgn="base">
              <a:spcBef>
                <a:spcPct val="0"/>
              </a:spcBef>
              <a:spcAft>
                <a:spcPct val="0"/>
              </a:spcAft>
              <a:defRPr>
                <a:solidFill>
                  <a:schemeClr val="tx1"/>
                </a:solidFill>
                <a:latin typeface="Arial" pitchFamily="34" charset="0"/>
                <a:cs typeface="Arial" pitchFamily="34" charset="0"/>
              </a:defRPr>
            </a:lvl7pPr>
            <a:lvl8pPr marL="3457575" algn="r" defTabSz="1042988" rtl="1" fontAlgn="base">
              <a:spcBef>
                <a:spcPct val="0"/>
              </a:spcBef>
              <a:spcAft>
                <a:spcPct val="0"/>
              </a:spcAft>
              <a:defRPr>
                <a:solidFill>
                  <a:schemeClr val="tx1"/>
                </a:solidFill>
                <a:latin typeface="Arial" pitchFamily="34" charset="0"/>
                <a:cs typeface="Arial" pitchFamily="34" charset="0"/>
              </a:defRPr>
            </a:lvl8pPr>
            <a:lvl9pPr marL="3914775" algn="r" defTabSz="1042988" rtl="1" fontAlgn="base">
              <a:spcBef>
                <a:spcPct val="0"/>
              </a:spcBef>
              <a:spcAft>
                <a:spcPct val="0"/>
              </a:spcAft>
              <a:defRPr>
                <a:solidFill>
                  <a:schemeClr val="tx1"/>
                </a:solidFill>
                <a:latin typeface="Arial" pitchFamily="34" charset="0"/>
                <a:cs typeface="Arial" pitchFamily="34" charset="0"/>
              </a:defRPr>
            </a:lvl9pPr>
          </a:lstStyle>
          <a:p>
            <a:pPr algn="ctr" rtl="0"/>
            <a:r>
              <a:rPr lang="en-GB" sz="1000">
                <a:solidFill>
                  <a:schemeClr val="bg1"/>
                </a:solidFill>
              </a:rPr>
              <a:t>2.9M</a:t>
            </a:r>
            <a:endParaRPr lang="en-US" sz="1000">
              <a:solidFill>
                <a:schemeClr val="bg1"/>
              </a:solidFill>
            </a:endParaRPr>
          </a:p>
        </p:txBody>
      </p:sp>
      <p:sp>
        <p:nvSpPr>
          <p:cNvPr id="1869875" name="Text Box 51"/>
          <p:cNvSpPr txBox="1">
            <a:spLocks noChangeArrowheads="1"/>
          </p:cNvSpPr>
          <p:nvPr/>
        </p:nvSpPr>
        <p:spPr bwMode="auto">
          <a:xfrm>
            <a:off x="7252305" y="3707611"/>
            <a:ext cx="362535" cy="246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8" tIns="45704" rIns="91408" bIns="45704">
            <a:spAutoFit/>
          </a:bodyPr>
          <a:lstStyle>
            <a:lvl1pPr defTabSz="1042988">
              <a:defRPr>
                <a:solidFill>
                  <a:schemeClr val="tx1"/>
                </a:solidFill>
                <a:latin typeface="Arial" pitchFamily="34" charset="0"/>
                <a:cs typeface="Arial" pitchFamily="34" charset="0"/>
              </a:defRPr>
            </a:lvl1pPr>
            <a:lvl2pPr marL="522288" defTabSz="1042988">
              <a:defRPr>
                <a:solidFill>
                  <a:schemeClr val="tx1"/>
                </a:solidFill>
                <a:latin typeface="Arial" pitchFamily="34" charset="0"/>
                <a:cs typeface="Arial" pitchFamily="34" charset="0"/>
              </a:defRPr>
            </a:lvl2pPr>
            <a:lvl3pPr marL="1042988" defTabSz="1042988">
              <a:defRPr>
                <a:solidFill>
                  <a:schemeClr val="tx1"/>
                </a:solidFill>
                <a:latin typeface="Arial" pitchFamily="34" charset="0"/>
                <a:cs typeface="Arial" pitchFamily="34" charset="0"/>
              </a:defRPr>
            </a:lvl3pPr>
            <a:lvl4pPr marL="1565275" defTabSz="1042988">
              <a:defRPr>
                <a:solidFill>
                  <a:schemeClr val="tx1"/>
                </a:solidFill>
                <a:latin typeface="Arial" pitchFamily="34" charset="0"/>
                <a:cs typeface="Arial" pitchFamily="34" charset="0"/>
              </a:defRPr>
            </a:lvl4pPr>
            <a:lvl5pPr marL="2085975" defTabSz="1042988">
              <a:defRPr>
                <a:solidFill>
                  <a:schemeClr val="tx1"/>
                </a:solidFill>
                <a:latin typeface="Arial" pitchFamily="34" charset="0"/>
                <a:cs typeface="Arial" pitchFamily="34" charset="0"/>
              </a:defRPr>
            </a:lvl5pPr>
            <a:lvl6pPr marL="2543175" algn="r" defTabSz="1042988" rtl="1" fontAlgn="base">
              <a:spcBef>
                <a:spcPct val="0"/>
              </a:spcBef>
              <a:spcAft>
                <a:spcPct val="0"/>
              </a:spcAft>
              <a:defRPr>
                <a:solidFill>
                  <a:schemeClr val="tx1"/>
                </a:solidFill>
                <a:latin typeface="Arial" pitchFamily="34" charset="0"/>
                <a:cs typeface="Arial" pitchFamily="34" charset="0"/>
              </a:defRPr>
            </a:lvl6pPr>
            <a:lvl7pPr marL="3000375" algn="r" defTabSz="1042988" rtl="1" fontAlgn="base">
              <a:spcBef>
                <a:spcPct val="0"/>
              </a:spcBef>
              <a:spcAft>
                <a:spcPct val="0"/>
              </a:spcAft>
              <a:defRPr>
                <a:solidFill>
                  <a:schemeClr val="tx1"/>
                </a:solidFill>
                <a:latin typeface="Arial" pitchFamily="34" charset="0"/>
                <a:cs typeface="Arial" pitchFamily="34" charset="0"/>
              </a:defRPr>
            </a:lvl7pPr>
            <a:lvl8pPr marL="3457575" algn="r" defTabSz="1042988" rtl="1" fontAlgn="base">
              <a:spcBef>
                <a:spcPct val="0"/>
              </a:spcBef>
              <a:spcAft>
                <a:spcPct val="0"/>
              </a:spcAft>
              <a:defRPr>
                <a:solidFill>
                  <a:schemeClr val="tx1"/>
                </a:solidFill>
                <a:latin typeface="Arial" pitchFamily="34" charset="0"/>
                <a:cs typeface="Arial" pitchFamily="34" charset="0"/>
              </a:defRPr>
            </a:lvl8pPr>
            <a:lvl9pPr marL="3914775" algn="r" defTabSz="1042988" rtl="1" fontAlgn="base">
              <a:spcBef>
                <a:spcPct val="0"/>
              </a:spcBef>
              <a:spcAft>
                <a:spcPct val="0"/>
              </a:spcAft>
              <a:defRPr>
                <a:solidFill>
                  <a:schemeClr val="tx1"/>
                </a:solidFill>
                <a:latin typeface="Arial" pitchFamily="34" charset="0"/>
                <a:cs typeface="Arial" pitchFamily="34" charset="0"/>
              </a:defRPr>
            </a:lvl9pPr>
          </a:lstStyle>
          <a:p>
            <a:pPr algn="ctr" rtl="0"/>
            <a:r>
              <a:rPr lang="en-GB" sz="1000">
                <a:solidFill>
                  <a:schemeClr val="bg1"/>
                </a:solidFill>
              </a:rPr>
              <a:t>1M</a:t>
            </a:r>
            <a:endParaRPr lang="en-US" sz="1000">
              <a:solidFill>
                <a:schemeClr val="bg1"/>
              </a:solidFill>
            </a:endParaRPr>
          </a:p>
        </p:txBody>
      </p:sp>
      <p:sp>
        <p:nvSpPr>
          <p:cNvPr id="1869876" name="Text Box 52"/>
          <p:cNvSpPr txBox="1">
            <a:spLocks noChangeArrowheads="1"/>
          </p:cNvSpPr>
          <p:nvPr/>
        </p:nvSpPr>
        <p:spPr bwMode="auto">
          <a:xfrm>
            <a:off x="3740311" y="4123727"/>
            <a:ext cx="356123" cy="184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8" tIns="45704" rIns="91408" bIns="45704">
            <a:spAutoFit/>
          </a:bodyPr>
          <a:lstStyle>
            <a:lvl1pPr defTabSz="1042988">
              <a:defRPr>
                <a:solidFill>
                  <a:schemeClr val="tx1"/>
                </a:solidFill>
                <a:latin typeface="Arial" pitchFamily="34" charset="0"/>
                <a:cs typeface="Arial" pitchFamily="34" charset="0"/>
              </a:defRPr>
            </a:lvl1pPr>
            <a:lvl2pPr marL="522288" defTabSz="1042988">
              <a:defRPr>
                <a:solidFill>
                  <a:schemeClr val="tx1"/>
                </a:solidFill>
                <a:latin typeface="Arial" pitchFamily="34" charset="0"/>
                <a:cs typeface="Arial" pitchFamily="34" charset="0"/>
              </a:defRPr>
            </a:lvl2pPr>
            <a:lvl3pPr marL="1042988" defTabSz="1042988">
              <a:defRPr>
                <a:solidFill>
                  <a:schemeClr val="tx1"/>
                </a:solidFill>
                <a:latin typeface="Arial" pitchFamily="34" charset="0"/>
                <a:cs typeface="Arial" pitchFamily="34" charset="0"/>
              </a:defRPr>
            </a:lvl3pPr>
            <a:lvl4pPr marL="1565275" defTabSz="1042988">
              <a:defRPr>
                <a:solidFill>
                  <a:schemeClr val="tx1"/>
                </a:solidFill>
                <a:latin typeface="Arial" pitchFamily="34" charset="0"/>
                <a:cs typeface="Arial" pitchFamily="34" charset="0"/>
              </a:defRPr>
            </a:lvl4pPr>
            <a:lvl5pPr marL="2085975" defTabSz="1042988">
              <a:defRPr>
                <a:solidFill>
                  <a:schemeClr val="tx1"/>
                </a:solidFill>
                <a:latin typeface="Arial" pitchFamily="34" charset="0"/>
                <a:cs typeface="Arial" pitchFamily="34" charset="0"/>
              </a:defRPr>
            </a:lvl5pPr>
            <a:lvl6pPr marL="2543175" algn="r" defTabSz="1042988" rtl="1" fontAlgn="base">
              <a:spcBef>
                <a:spcPct val="0"/>
              </a:spcBef>
              <a:spcAft>
                <a:spcPct val="0"/>
              </a:spcAft>
              <a:defRPr>
                <a:solidFill>
                  <a:schemeClr val="tx1"/>
                </a:solidFill>
                <a:latin typeface="Arial" pitchFamily="34" charset="0"/>
                <a:cs typeface="Arial" pitchFamily="34" charset="0"/>
              </a:defRPr>
            </a:lvl6pPr>
            <a:lvl7pPr marL="3000375" algn="r" defTabSz="1042988" rtl="1" fontAlgn="base">
              <a:spcBef>
                <a:spcPct val="0"/>
              </a:spcBef>
              <a:spcAft>
                <a:spcPct val="0"/>
              </a:spcAft>
              <a:defRPr>
                <a:solidFill>
                  <a:schemeClr val="tx1"/>
                </a:solidFill>
                <a:latin typeface="Arial" pitchFamily="34" charset="0"/>
                <a:cs typeface="Arial" pitchFamily="34" charset="0"/>
              </a:defRPr>
            </a:lvl7pPr>
            <a:lvl8pPr marL="3457575" algn="r" defTabSz="1042988" rtl="1" fontAlgn="base">
              <a:spcBef>
                <a:spcPct val="0"/>
              </a:spcBef>
              <a:spcAft>
                <a:spcPct val="0"/>
              </a:spcAft>
              <a:defRPr>
                <a:solidFill>
                  <a:schemeClr val="tx1"/>
                </a:solidFill>
                <a:latin typeface="Arial" pitchFamily="34" charset="0"/>
                <a:cs typeface="Arial" pitchFamily="34" charset="0"/>
              </a:defRPr>
            </a:lvl8pPr>
            <a:lvl9pPr marL="3914775" algn="r" defTabSz="1042988" rtl="1" fontAlgn="base">
              <a:spcBef>
                <a:spcPct val="0"/>
              </a:spcBef>
              <a:spcAft>
                <a:spcPct val="0"/>
              </a:spcAft>
              <a:defRPr>
                <a:solidFill>
                  <a:schemeClr val="tx1"/>
                </a:solidFill>
                <a:latin typeface="Arial" pitchFamily="34" charset="0"/>
                <a:cs typeface="Arial" pitchFamily="34" charset="0"/>
              </a:defRPr>
            </a:lvl9pPr>
          </a:lstStyle>
          <a:p>
            <a:pPr algn="ctr" rtl="0"/>
            <a:r>
              <a:rPr lang="en-GB" sz="600">
                <a:solidFill>
                  <a:schemeClr val="bg1"/>
                </a:solidFill>
              </a:rPr>
              <a:t>0.8M</a:t>
            </a:r>
            <a:endParaRPr lang="en-US" sz="600">
              <a:solidFill>
                <a:schemeClr val="bg1"/>
              </a:solidFill>
            </a:endParaRPr>
          </a:p>
        </p:txBody>
      </p:sp>
      <p:sp>
        <p:nvSpPr>
          <p:cNvPr id="1869877" name="Text Box 53"/>
          <p:cNvSpPr txBox="1">
            <a:spLocks noChangeArrowheads="1"/>
          </p:cNvSpPr>
          <p:nvPr/>
        </p:nvSpPr>
        <p:spPr bwMode="auto">
          <a:xfrm>
            <a:off x="1942551" y="4020058"/>
            <a:ext cx="300018" cy="153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8" tIns="45704" rIns="91408" bIns="45704">
            <a:spAutoFit/>
          </a:bodyPr>
          <a:lstStyle>
            <a:lvl1pPr defTabSz="1042988">
              <a:defRPr>
                <a:solidFill>
                  <a:schemeClr val="tx1"/>
                </a:solidFill>
                <a:latin typeface="Arial" pitchFamily="34" charset="0"/>
                <a:cs typeface="Arial" pitchFamily="34" charset="0"/>
              </a:defRPr>
            </a:lvl1pPr>
            <a:lvl2pPr marL="522288" defTabSz="1042988">
              <a:defRPr>
                <a:solidFill>
                  <a:schemeClr val="tx1"/>
                </a:solidFill>
                <a:latin typeface="Arial" pitchFamily="34" charset="0"/>
                <a:cs typeface="Arial" pitchFamily="34" charset="0"/>
              </a:defRPr>
            </a:lvl2pPr>
            <a:lvl3pPr marL="1042988" defTabSz="1042988">
              <a:defRPr>
                <a:solidFill>
                  <a:schemeClr val="tx1"/>
                </a:solidFill>
                <a:latin typeface="Arial" pitchFamily="34" charset="0"/>
                <a:cs typeface="Arial" pitchFamily="34" charset="0"/>
              </a:defRPr>
            </a:lvl3pPr>
            <a:lvl4pPr marL="1565275" defTabSz="1042988">
              <a:defRPr>
                <a:solidFill>
                  <a:schemeClr val="tx1"/>
                </a:solidFill>
                <a:latin typeface="Arial" pitchFamily="34" charset="0"/>
                <a:cs typeface="Arial" pitchFamily="34" charset="0"/>
              </a:defRPr>
            </a:lvl4pPr>
            <a:lvl5pPr marL="2085975" defTabSz="1042988">
              <a:defRPr>
                <a:solidFill>
                  <a:schemeClr val="tx1"/>
                </a:solidFill>
                <a:latin typeface="Arial" pitchFamily="34" charset="0"/>
                <a:cs typeface="Arial" pitchFamily="34" charset="0"/>
              </a:defRPr>
            </a:lvl5pPr>
            <a:lvl6pPr marL="2543175" algn="r" defTabSz="1042988" rtl="1" fontAlgn="base">
              <a:spcBef>
                <a:spcPct val="0"/>
              </a:spcBef>
              <a:spcAft>
                <a:spcPct val="0"/>
              </a:spcAft>
              <a:defRPr>
                <a:solidFill>
                  <a:schemeClr val="tx1"/>
                </a:solidFill>
                <a:latin typeface="Arial" pitchFamily="34" charset="0"/>
                <a:cs typeface="Arial" pitchFamily="34" charset="0"/>
              </a:defRPr>
            </a:lvl6pPr>
            <a:lvl7pPr marL="3000375" algn="r" defTabSz="1042988" rtl="1" fontAlgn="base">
              <a:spcBef>
                <a:spcPct val="0"/>
              </a:spcBef>
              <a:spcAft>
                <a:spcPct val="0"/>
              </a:spcAft>
              <a:defRPr>
                <a:solidFill>
                  <a:schemeClr val="tx1"/>
                </a:solidFill>
                <a:latin typeface="Arial" pitchFamily="34" charset="0"/>
                <a:cs typeface="Arial" pitchFamily="34" charset="0"/>
              </a:defRPr>
            </a:lvl7pPr>
            <a:lvl8pPr marL="3457575" algn="r" defTabSz="1042988" rtl="1" fontAlgn="base">
              <a:spcBef>
                <a:spcPct val="0"/>
              </a:spcBef>
              <a:spcAft>
                <a:spcPct val="0"/>
              </a:spcAft>
              <a:defRPr>
                <a:solidFill>
                  <a:schemeClr val="tx1"/>
                </a:solidFill>
                <a:latin typeface="Arial" pitchFamily="34" charset="0"/>
                <a:cs typeface="Arial" pitchFamily="34" charset="0"/>
              </a:defRPr>
            </a:lvl8pPr>
            <a:lvl9pPr marL="3914775" algn="r" defTabSz="1042988" rtl="1" fontAlgn="base">
              <a:spcBef>
                <a:spcPct val="0"/>
              </a:spcBef>
              <a:spcAft>
                <a:spcPct val="0"/>
              </a:spcAft>
              <a:defRPr>
                <a:solidFill>
                  <a:schemeClr val="tx1"/>
                </a:solidFill>
                <a:latin typeface="Arial" pitchFamily="34" charset="0"/>
                <a:cs typeface="Arial" pitchFamily="34" charset="0"/>
              </a:defRPr>
            </a:lvl9pPr>
          </a:lstStyle>
          <a:p>
            <a:pPr algn="ctr" rtl="0"/>
            <a:r>
              <a:rPr lang="en-GB" sz="400">
                <a:solidFill>
                  <a:schemeClr val="bg1"/>
                </a:solidFill>
              </a:rPr>
              <a:t>0.5M</a:t>
            </a:r>
            <a:endParaRPr lang="en-US" sz="400">
              <a:solidFill>
                <a:schemeClr val="bg1"/>
              </a:solidFill>
            </a:endParaRPr>
          </a:p>
        </p:txBody>
      </p:sp>
      <p:sp>
        <p:nvSpPr>
          <p:cNvPr id="1869878" name="Rectangle 54" descr="50%"/>
          <p:cNvSpPr>
            <a:spLocks noChangeArrowheads="1"/>
          </p:cNvSpPr>
          <p:nvPr/>
        </p:nvSpPr>
        <p:spPr bwMode="auto">
          <a:xfrm>
            <a:off x="6753474" y="3896231"/>
            <a:ext cx="1384632" cy="368601"/>
          </a:xfrm>
          <a:prstGeom prst="rect">
            <a:avLst/>
          </a:prstGeom>
          <a:pattFill prst="pct50">
            <a:fgClr>
              <a:srgbClr val="ED1C24"/>
            </a:fgClr>
            <a:bgClr>
              <a:srgbClr val="FFFFFF"/>
            </a:bgClr>
          </a:pattFill>
          <a:ln>
            <a:noFill/>
          </a:ln>
          <a:effectLst>
            <a:outerShdw dist="107763" dir="2700000" algn="ctr" rotWithShape="0">
              <a:srgbClr val="808080">
                <a:alpha val="50000"/>
              </a:srgbClr>
            </a:outerShdw>
          </a:effectLst>
          <a:extLst>
            <a:ext uri="{91240B29-F687-4F45-9708-019B960494DF}">
              <a14:hiddenLine xmlns:a14="http://schemas.microsoft.com/office/drawing/2010/main" w="14351">
                <a:solidFill>
                  <a:srgbClr val="000000"/>
                </a:solidFill>
                <a:miter lim="800000"/>
                <a:headEnd/>
                <a:tailEnd/>
              </a14:hiddenLine>
            </a:ext>
          </a:extLst>
        </p:spPr>
        <p:txBody>
          <a:bodyPr lIns="91408" tIns="45704" rIns="91408" bIns="45704"/>
          <a:lstStyle/>
          <a:p>
            <a:pPr algn="ctr" defTabSz="914179"/>
            <a:r>
              <a:rPr lang="en-GB" sz="1000">
                <a:solidFill>
                  <a:schemeClr val="bg1"/>
                </a:solidFill>
              </a:rPr>
              <a:t>2.3 M</a:t>
            </a:r>
            <a:endParaRPr lang="en-US" sz="1000">
              <a:solidFill>
                <a:schemeClr val="bg1"/>
              </a:solidFill>
            </a:endParaRPr>
          </a:p>
        </p:txBody>
      </p:sp>
      <p:sp>
        <p:nvSpPr>
          <p:cNvPr id="1869879" name="Rectangle 55"/>
          <p:cNvSpPr>
            <a:spLocks noChangeArrowheads="1"/>
          </p:cNvSpPr>
          <p:nvPr/>
        </p:nvSpPr>
        <p:spPr bwMode="auto">
          <a:xfrm>
            <a:off x="6753474" y="4263392"/>
            <a:ext cx="1384632" cy="142545"/>
          </a:xfrm>
          <a:prstGeom prst="rect">
            <a:avLst/>
          </a:prstGeom>
          <a:solidFill>
            <a:srgbClr val="ED1C24"/>
          </a:solidFill>
          <a:ln>
            <a:noFill/>
          </a:ln>
          <a:effectLst>
            <a:outerShdw dist="107763" dir="2700000" algn="ctr" rotWithShape="0">
              <a:srgbClr val="808080">
                <a:alpha val="50000"/>
              </a:srgbClr>
            </a:outerShdw>
          </a:effectLst>
          <a:extLst>
            <a:ext uri="{91240B29-F687-4F45-9708-019B960494DF}">
              <a14:hiddenLine xmlns:a14="http://schemas.microsoft.com/office/drawing/2010/main" w="14351">
                <a:solidFill>
                  <a:srgbClr val="000000"/>
                </a:solidFill>
                <a:miter lim="800000"/>
                <a:headEnd/>
                <a:tailEnd/>
              </a14:hiddenLine>
            </a:ext>
          </a:extLst>
        </p:spPr>
        <p:txBody>
          <a:bodyPr lIns="80147" tIns="40074" rIns="80147" bIns="40074"/>
          <a:lstStyle/>
          <a:p>
            <a:endParaRPr lang="en-US"/>
          </a:p>
        </p:txBody>
      </p:sp>
      <p:sp>
        <p:nvSpPr>
          <p:cNvPr id="1869880" name="Text Box 56"/>
          <p:cNvSpPr txBox="1">
            <a:spLocks noChangeArrowheads="1"/>
          </p:cNvSpPr>
          <p:nvPr/>
        </p:nvSpPr>
        <p:spPr bwMode="auto">
          <a:xfrm>
            <a:off x="6787411" y="4218757"/>
            <a:ext cx="1290966" cy="1209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8" tIns="45704" rIns="91408" bIns="45704"/>
          <a:lstStyle>
            <a:lvl1pPr defTabSz="1042988">
              <a:defRPr>
                <a:solidFill>
                  <a:schemeClr val="tx1"/>
                </a:solidFill>
                <a:latin typeface="Arial" pitchFamily="34" charset="0"/>
                <a:cs typeface="Arial" pitchFamily="34" charset="0"/>
              </a:defRPr>
            </a:lvl1pPr>
            <a:lvl2pPr marL="522288" defTabSz="1042988">
              <a:defRPr>
                <a:solidFill>
                  <a:schemeClr val="tx1"/>
                </a:solidFill>
                <a:latin typeface="Arial" pitchFamily="34" charset="0"/>
                <a:cs typeface="Arial" pitchFamily="34" charset="0"/>
              </a:defRPr>
            </a:lvl2pPr>
            <a:lvl3pPr marL="1042988" defTabSz="1042988">
              <a:defRPr>
                <a:solidFill>
                  <a:schemeClr val="tx1"/>
                </a:solidFill>
                <a:latin typeface="Arial" pitchFamily="34" charset="0"/>
                <a:cs typeface="Arial" pitchFamily="34" charset="0"/>
              </a:defRPr>
            </a:lvl3pPr>
            <a:lvl4pPr marL="1565275" defTabSz="1042988">
              <a:defRPr>
                <a:solidFill>
                  <a:schemeClr val="tx1"/>
                </a:solidFill>
                <a:latin typeface="Arial" pitchFamily="34" charset="0"/>
                <a:cs typeface="Arial" pitchFamily="34" charset="0"/>
              </a:defRPr>
            </a:lvl4pPr>
            <a:lvl5pPr marL="2085975" defTabSz="1042988">
              <a:defRPr>
                <a:solidFill>
                  <a:schemeClr val="tx1"/>
                </a:solidFill>
                <a:latin typeface="Arial" pitchFamily="34" charset="0"/>
                <a:cs typeface="Arial" pitchFamily="34" charset="0"/>
              </a:defRPr>
            </a:lvl5pPr>
            <a:lvl6pPr marL="2543175" algn="r" defTabSz="1042988" rtl="1" fontAlgn="base">
              <a:spcBef>
                <a:spcPct val="0"/>
              </a:spcBef>
              <a:spcAft>
                <a:spcPct val="0"/>
              </a:spcAft>
              <a:defRPr>
                <a:solidFill>
                  <a:schemeClr val="tx1"/>
                </a:solidFill>
                <a:latin typeface="Arial" pitchFamily="34" charset="0"/>
                <a:cs typeface="Arial" pitchFamily="34" charset="0"/>
              </a:defRPr>
            </a:lvl6pPr>
            <a:lvl7pPr marL="3000375" algn="r" defTabSz="1042988" rtl="1" fontAlgn="base">
              <a:spcBef>
                <a:spcPct val="0"/>
              </a:spcBef>
              <a:spcAft>
                <a:spcPct val="0"/>
              </a:spcAft>
              <a:defRPr>
                <a:solidFill>
                  <a:schemeClr val="tx1"/>
                </a:solidFill>
                <a:latin typeface="Arial" pitchFamily="34" charset="0"/>
                <a:cs typeface="Arial" pitchFamily="34" charset="0"/>
              </a:defRPr>
            </a:lvl7pPr>
            <a:lvl8pPr marL="3457575" algn="r" defTabSz="1042988" rtl="1" fontAlgn="base">
              <a:spcBef>
                <a:spcPct val="0"/>
              </a:spcBef>
              <a:spcAft>
                <a:spcPct val="0"/>
              </a:spcAft>
              <a:defRPr>
                <a:solidFill>
                  <a:schemeClr val="tx1"/>
                </a:solidFill>
                <a:latin typeface="Arial" pitchFamily="34" charset="0"/>
                <a:cs typeface="Arial" pitchFamily="34" charset="0"/>
              </a:defRPr>
            </a:lvl8pPr>
            <a:lvl9pPr marL="3914775" algn="r" defTabSz="1042988" rtl="1" fontAlgn="base">
              <a:spcBef>
                <a:spcPct val="0"/>
              </a:spcBef>
              <a:spcAft>
                <a:spcPct val="0"/>
              </a:spcAft>
              <a:defRPr>
                <a:solidFill>
                  <a:schemeClr val="tx1"/>
                </a:solidFill>
                <a:latin typeface="Arial" pitchFamily="34" charset="0"/>
                <a:cs typeface="Arial" pitchFamily="34" charset="0"/>
              </a:defRPr>
            </a:lvl9pPr>
          </a:lstStyle>
          <a:p>
            <a:pPr algn="ctr" rtl="0"/>
            <a:r>
              <a:rPr lang="en-GB" sz="800">
                <a:solidFill>
                  <a:schemeClr val="bg1"/>
                </a:solidFill>
              </a:rPr>
              <a:t>1.4M</a:t>
            </a:r>
            <a:endParaRPr lang="en-US" sz="800">
              <a:solidFill>
                <a:schemeClr val="bg1"/>
              </a:solidFill>
            </a:endParaRPr>
          </a:p>
        </p:txBody>
      </p:sp>
      <p:sp>
        <p:nvSpPr>
          <p:cNvPr id="1869881" name="Rectangle 57"/>
          <p:cNvSpPr>
            <a:spLocks noChangeArrowheads="1"/>
          </p:cNvSpPr>
          <p:nvPr/>
        </p:nvSpPr>
        <p:spPr bwMode="auto">
          <a:xfrm>
            <a:off x="6753474" y="4394418"/>
            <a:ext cx="1384632" cy="679609"/>
          </a:xfrm>
          <a:prstGeom prst="rect">
            <a:avLst/>
          </a:prstGeom>
          <a:solidFill>
            <a:srgbClr val="669900"/>
          </a:solidFill>
          <a:ln>
            <a:noFill/>
          </a:ln>
          <a:effectLst>
            <a:outerShdw dist="107763" dir="2700000" algn="ctr" rotWithShape="0">
              <a:srgbClr val="808080">
                <a:alpha val="50000"/>
              </a:srgbClr>
            </a:outerShdw>
          </a:effectLst>
          <a:extLst>
            <a:ext uri="{91240B29-F687-4F45-9708-019B960494DF}">
              <a14:hiddenLine xmlns:a14="http://schemas.microsoft.com/office/drawing/2010/main" w="14351">
                <a:solidFill>
                  <a:srgbClr val="000000"/>
                </a:solidFill>
                <a:miter lim="800000"/>
                <a:headEnd/>
                <a:tailEnd/>
              </a14:hiddenLine>
            </a:ext>
          </a:extLst>
        </p:spPr>
        <p:txBody>
          <a:bodyPr lIns="91408" tIns="45704" rIns="91408" bIns="45704"/>
          <a:lstStyle/>
          <a:p>
            <a:pPr algn="ctr" defTabSz="914179"/>
            <a:r>
              <a:rPr lang="en-GB" sz="1000">
                <a:solidFill>
                  <a:schemeClr val="bg1"/>
                </a:solidFill>
              </a:rPr>
              <a:t>5.6M</a:t>
            </a:r>
            <a:endParaRPr lang="en-US" sz="1000">
              <a:solidFill>
                <a:schemeClr val="bg1"/>
              </a:solidFill>
            </a:endParaRPr>
          </a:p>
        </p:txBody>
      </p:sp>
      <p:sp>
        <p:nvSpPr>
          <p:cNvPr id="1869882" name="Rectangle 58" descr="50%"/>
          <p:cNvSpPr>
            <a:spLocks noChangeArrowheads="1"/>
          </p:cNvSpPr>
          <p:nvPr/>
        </p:nvSpPr>
        <p:spPr bwMode="auto">
          <a:xfrm>
            <a:off x="5098703" y="1506082"/>
            <a:ext cx="1292323" cy="1792612"/>
          </a:xfrm>
          <a:prstGeom prst="rect">
            <a:avLst/>
          </a:prstGeom>
          <a:pattFill prst="pct50">
            <a:fgClr>
              <a:srgbClr val="ED1C24"/>
            </a:fgClr>
            <a:bgClr>
              <a:srgbClr val="FFFFFF"/>
            </a:bgClr>
          </a:pattFill>
          <a:ln>
            <a:noFill/>
          </a:ln>
          <a:effectLst>
            <a:outerShdw dist="107763" dir="2700000" algn="ctr" rotWithShape="0">
              <a:srgbClr val="808080">
                <a:alpha val="50000"/>
              </a:srgbClr>
            </a:outerShdw>
          </a:effectLst>
          <a:extLst>
            <a:ext uri="{91240B29-F687-4F45-9708-019B960494DF}">
              <a14:hiddenLine xmlns:a14="http://schemas.microsoft.com/office/drawing/2010/main" w="14351">
                <a:solidFill>
                  <a:srgbClr val="000000"/>
                </a:solidFill>
                <a:miter lim="800000"/>
                <a:headEnd/>
                <a:tailEnd/>
              </a14:hiddenLine>
            </a:ext>
          </a:extLst>
        </p:spPr>
        <p:txBody>
          <a:bodyPr lIns="91408" tIns="45704" rIns="91408" bIns="45704"/>
          <a:lstStyle/>
          <a:p>
            <a:pPr algn="ctr" defTabSz="914179"/>
            <a:r>
              <a:rPr lang="en-GB" sz="1000">
                <a:solidFill>
                  <a:schemeClr val="bg1"/>
                </a:solidFill>
              </a:rPr>
              <a:t>13.6M</a:t>
            </a:r>
            <a:endParaRPr lang="en-US" sz="1000">
              <a:solidFill>
                <a:schemeClr val="bg1"/>
              </a:solidFill>
            </a:endParaRPr>
          </a:p>
        </p:txBody>
      </p:sp>
      <p:sp>
        <p:nvSpPr>
          <p:cNvPr id="1869883" name="Rectangle 59"/>
          <p:cNvSpPr>
            <a:spLocks noChangeArrowheads="1"/>
          </p:cNvSpPr>
          <p:nvPr/>
        </p:nvSpPr>
        <p:spPr bwMode="auto">
          <a:xfrm>
            <a:off x="5098703" y="3292935"/>
            <a:ext cx="1292323" cy="665210"/>
          </a:xfrm>
          <a:prstGeom prst="rect">
            <a:avLst/>
          </a:prstGeom>
          <a:solidFill>
            <a:srgbClr val="ED1C24"/>
          </a:solidFill>
          <a:ln>
            <a:noFill/>
          </a:ln>
          <a:effectLst>
            <a:outerShdw dist="107763" dir="2700000" algn="ctr" rotWithShape="0">
              <a:srgbClr val="808080">
                <a:alpha val="50000"/>
              </a:srgbClr>
            </a:outerShdw>
          </a:effectLst>
          <a:extLst>
            <a:ext uri="{91240B29-F687-4F45-9708-019B960494DF}">
              <a14:hiddenLine xmlns:a14="http://schemas.microsoft.com/office/drawing/2010/main" w="14351">
                <a:solidFill>
                  <a:srgbClr val="000000"/>
                </a:solidFill>
                <a:miter lim="800000"/>
                <a:headEnd/>
                <a:tailEnd/>
              </a14:hiddenLine>
            </a:ext>
          </a:extLst>
        </p:spPr>
        <p:txBody>
          <a:bodyPr lIns="80147" tIns="40074" rIns="80147" bIns="40074"/>
          <a:lstStyle/>
          <a:p>
            <a:endParaRPr lang="en-US"/>
          </a:p>
        </p:txBody>
      </p:sp>
      <p:sp>
        <p:nvSpPr>
          <p:cNvPr id="1869884" name="Text Box 60"/>
          <p:cNvSpPr txBox="1">
            <a:spLocks noChangeArrowheads="1"/>
          </p:cNvSpPr>
          <p:nvPr/>
        </p:nvSpPr>
        <p:spPr bwMode="auto">
          <a:xfrm>
            <a:off x="5085128" y="3477236"/>
            <a:ext cx="1293681" cy="319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8" tIns="45704" rIns="91408" bIns="45704"/>
          <a:lstStyle>
            <a:lvl1pPr defTabSz="1042988">
              <a:defRPr>
                <a:solidFill>
                  <a:schemeClr val="tx1"/>
                </a:solidFill>
                <a:latin typeface="Arial" pitchFamily="34" charset="0"/>
                <a:cs typeface="Arial" pitchFamily="34" charset="0"/>
              </a:defRPr>
            </a:lvl1pPr>
            <a:lvl2pPr marL="522288" defTabSz="1042988">
              <a:defRPr>
                <a:solidFill>
                  <a:schemeClr val="tx1"/>
                </a:solidFill>
                <a:latin typeface="Arial" pitchFamily="34" charset="0"/>
                <a:cs typeface="Arial" pitchFamily="34" charset="0"/>
              </a:defRPr>
            </a:lvl2pPr>
            <a:lvl3pPr marL="1042988" defTabSz="1042988">
              <a:defRPr>
                <a:solidFill>
                  <a:schemeClr val="tx1"/>
                </a:solidFill>
                <a:latin typeface="Arial" pitchFamily="34" charset="0"/>
                <a:cs typeface="Arial" pitchFamily="34" charset="0"/>
              </a:defRPr>
            </a:lvl3pPr>
            <a:lvl4pPr marL="1565275" defTabSz="1042988">
              <a:defRPr>
                <a:solidFill>
                  <a:schemeClr val="tx1"/>
                </a:solidFill>
                <a:latin typeface="Arial" pitchFamily="34" charset="0"/>
                <a:cs typeface="Arial" pitchFamily="34" charset="0"/>
              </a:defRPr>
            </a:lvl4pPr>
            <a:lvl5pPr marL="2085975" defTabSz="1042988">
              <a:defRPr>
                <a:solidFill>
                  <a:schemeClr val="tx1"/>
                </a:solidFill>
                <a:latin typeface="Arial" pitchFamily="34" charset="0"/>
                <a:cs typeface="Arial" pitchFamily="34" charset="0"/>
              </a:defRPr>
            </a:lvl5pPr>
            <a:lvl6pPr marL="2543175" algn="r" defTabSz="1042988" rtl="1" fontAlgn="base">
              <a:spcBef>
                <a:spcPct val="0"/>
              </a:spcBef>
              <a:spcAft>
                <a:spcPct val="0"/>
              </a:spcAft>
              <a:defRPr>
                <a:solidFill>
                  <a:schemeClr val="tx1"/>
                </a:solidFill>
                <a:latin typeface="Arial" pitchFamily="34" charset="0"/>
                <a:cs typeface="Arial" pitchFamily="34" charset="0"/>
              </a:defRPr>
            </a:lvl6pPr>
            <a:lvl7pPr marL="3000375" algn="r" defTabSz="1042988" rtl="1" fontAlgn="base">
              <a:spcBef>
                <a:spcPct val="0"/>
              </a:spcBef>
              <a:spcAft>
                <a:spcPct val="0"/>
              </a:spcAft>
              <a:defRPr>
                <a:solidFill>
                  <a:schemeClr val="tx1"/>
                </a:solidFill>
                <a:latin typeface="Arial" pitchFamily="34" charset="0"/>
                <a:cs typeface="Arial" pitchFamily="34" charset="0"/>
              </a:defRPr>
            </a:lvl7pPr>
            <a:lvl8pPr marL="3457575" algn="r" defTabSz="1042988" rtl="1" fontAlgn="base">
              <a:spcBef>
                <a:spcPct val="0"/>
              </a:spcBef>
              <a:spcAft>
                <a:spcPct val="0"/>
              </a:spcAft>
              <a:defRPr>
                <a:solidFill>
                  <a:schemeClr val="tx1"/>
                </a:solidFill>
                <a:latin typeface="Arial" pitchFamily="34" charset="0"/>
                <a:cs typeface="Arial" pitchFamily="34" charset="0"/>
              </a:defRPr>
            </a:lvl8pPr>
            <a:lvl9pPr marL="3914775" algn="r" defTabSz="1042988" rtl="1" fontAlgn="base">
              <a:spcBef>
                <a:spcPct val="0"/>
              </a:spcBef>
              <a:spcAft>
                <a:spcPct val="0"/>
              </a:spcAft>
              <a:defRPr>
                <a:solidFill>
                  <a:schemeClr val="tx1"/>
                </a:solidFill>
                <a:latin typeface="Arial" pitchFamily="34" charset="0"/>
                <a:cs typeface="Arial" pitchFamily="34" charset="0"/>
              </a:defRPr>
            </a:lvl9pPr>
          </a:lstStyle>
          <a:p>
            <a:pPr algn="ctr" rtl="0"/>
            <a:r>
              <a:rPr lang="en-GB" sz="1000">
                <a:solidFill>
                  <a:schemeClr val="bg1"/>
                </a:solidFill>
              </a:rPr>
              <a:t>5.3M</a:t>
            </a:r>
            <a:endParaRPr lang="en-US" sz="1000">
              <a:solidFill>
                <a:schemeClr val="bg1"/>
              </a:solidFill>
            </a:endParaRPr>
          </a:p>
        </p:txBody>
      </p:sp>
      <p:sp>
        <p:nvSpPr>
          <p:cNvPr id="1869885" name="Rectangle 61"/>
          <p:cNvSpPr>
            <a:spLocks noChangeArrowheads="1"/>
          </p:cNvSpPr>
          <p:nvPr/>
        </p:nvSpPr>
        <p:spPr bwMode="auto">
          <a:xfrm>
            <a:off x="5098703" y="3950945"/>
            <a:ext cx="1292323" cy="1128841"/>
          </a:xfrm>
          <a:prstGeom prst="rect">
            <a:avLst/>
          </a:prstGeom>
          <a:solidFill>
            <a:srgbClr val="669900"/>
          </a:solidFill>
          <a:ln>
            <a:noFill/>
          </a:ln>
          <a:effectLst>
            <a:outerShdw dist="107763" dir="2700000" algn="ctr" rotWithShape="0">
              <a:srgbClr val="808080">
                <a:alpha val="50000"/>
              </a:srgbClr>
            </a:outerShdw>
          </a:effectLst>
          <a:extLst>
            <a:ext uri="{91240B29-F687-4F45-9708-019B960494DF}">
              <a14:hiddenLine xmlns:a14="http://schemas.microsoft.com/office/drawing/2010/main" w="14351">
                <a:solidFill>
                  <a:srgbClr val="000000"/>
                </a:solidFill>
                <a:miter lim="800000"/>
                <a:headEnd/>
                <a:tailEnd/>
              </a14:hiddenLine>
            </a:ext>
          </a:extLst>
        </p:spPr>
        <p:txBody>
          <a:bodyPr lIns="91408" tIns="45704" rIns="91408" bIns="45704"/>
          <a:lstStyle/>
          <a:p>
            <a:pPr algn="ctr" defTabSz="914179"/>
            <a:r>
              <a:rPr lang="en-GB" sz="1000">
                <a:solidFill>
                  <a:schemeClr val="bg1"/>
                </a:solidFill>
              </a:rPr>
              <a:t>8.3M</a:t>
            </a:r>
            <a:endParaRPr lang="en-US" sz="1000">
              <a:solidFill>
                <a:schemeClr val="bg1"/>
              </a:solidFill>
            </a:endParaRPr>
          </a:p>
        </p:txBody>
      </p:sp>
      <p:sp>
        <p:nvSpPr>
          <p:cNvPr id="1869886" name="Rectangle 62" descr="50%"/>
          <p:cNvSpPr>
            <a:spLocks noChangeArrowheads="1"/>
          </p:cNvSpPr>
          <p:nvPr/>
        </p:nvSpPr>
        <p:spPr bwMode="auto">
          <a:xfrm>
            <a:off x="3279677" y="4299388"/>
            <a:ext cx="1292323" cy="524105"/>
          </a:xfrm>
          <a:prstGeom prst="rect">
            <a:avLst/>
          </a:prstGeom>
          <a:pattFill prst="pct50">
            <a:fgClr>
              <a:srgbClr val="ED1C24"/>
            </a:fgClr>
            <a:bgClr>
              <a:srgbClr val="FFFFFF"/>
            </a:bgClr>
          </a:pattFill>
          <a:ln>
            <a:noFill/>
          </a:ln>
          <a:effectLst>
            <a:outerShdw dist="107763" dir="2700000" algn="ctr" rotWithShape="0">
              <a:srgbClr val="808080">
                <a:alpha val="50000"/>
              </a:srgbClr>
            </a:outerShdw>
          </a:effectLst>
          <a:extLst>
            <a:ext uri="{91240B29-F687-4F45-9708-019B960494DF}">
              <a14:hiddenLine xmlns:a14="http://schemas.microsoft.com/office/drawing/2010/main" w="14351">
                <a:solidFill>
                  <a:srgbClr val="000000"/>
                </a:solidFill>
                <a:miter lim="800000"/>
                <a:headEnd/>
                <a:tailEnd/>
              </a14:hiddenLine>
            </a:ext>
          </a:extLst>
        </p:spPr>
        <p:txBody>
          <a:bodyPr lIns="91408" tIns="45704" rIns="91408" bIns="45704"/>
          <a:lstStyle/>
          <a:p>
            <a:pPr algn="ctr" defTabSz="914179"/>
            <a:r>
              <a:rPr lang="en-GB" sz="1000">
                <a:solidFill>
                  <a:schemeClr val="bg1"/>
                </a:solidFill>
              </a:rPr>
              <a:t>4.4M</a:t>
            </a:r>
            <a:endParaRPr lang="en-US" sz="1000">
              <a:solidFill>
                <a:schemeClr val="bg1"/>
              </a:solidFill>
            </a:endParaRPr>
          </a:p>
        </p:txBody>
      </p:sp>
      <p:sp>
        <p:nvSpPr>
          <p:cNvPr id="1869887" name="Rectangle 63"/>
          <p:cNvSpPr>
            <a:spLocks noChangeArrowheads="1"/>
          </p:cNvSpPr>
          <p:nvPr/>
        </p:nvSpPr>
        <p:spPr bwMode="auto">
          <a:xfrm>
            <a:off x="3279677" y="4817734"/>
            <a:ext cx="1292323" cy="148305"/>
          </a:xfrm>
          <a:prstGeom prst="rect">
            <a:avLst/>
          </a:prstGeom>
          <a:solidFill>
            <a:srgbClr val="ED1C24"/>
          </a:solidFill>
          <a:ln>
            <a:noFill/>
          </a:ln>
          <a:effectLst>
            <a:outerShdw dist="107763" dir="2700000" algn="ctr" rotWithShape="0">
              <a:srgbClr val="808080">
                <a:alpha val="50000"/>
              </a:srgbClr>
            </a:outerShdw>
          </a:effectLst>
          <a:extLst>
            <a:ext uri="{91240B29-F687-4F45-9708-019B960494DF}">
              <a14:hiddenLine xmlns:a14="http://schemas.microsoft.com/office/drawing/2010/main" w="14351">
                <a:solidFill>
                  <a:srgbClr val="000000"/>
                </a:solidFill>
                <a:miter lim="800000"/>
                <a:headEnd/>
                <a:tailEnd/>
              </a14:hiddenLine>
            </a:ext>
          </a:extLst>
        </p:spPr>
        <p:txBody>
          <a:bodyPr lIns="80147" tIns="40074" rIns="80147" bIns="40074"/>
          <a:lstStyle/>
          <a:p>
            <a:endParaRPr lang="en-US"/>
          </a:p>
        </p:txBody>
      </p:sp>
      <p:sp>
        <p:nvSpPr>
          <p:cNvPr id="1869888" name="Text Box 64"/>
          <p:cNvSpPr txBox="1">
            <a:spLocks noChangeArrowheads="1"/>
          </p:cNvSpPr>
          <p:nvPr/>
        </p:nvSpPr>
        <p:spPr bwMode="auto">
          <a:xfrm>
            <a:off x="3361126" y="4763020"/>
            <a:ext cx="1132140" cy="249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08" tIns="45704" rIns="91408" bIns="45704">
            <a:spAutoFit/>
          </a:bodyPr>
          <a:lstStyle>
            <a:lvl1pPr defTabSz="1042988">
              <a:defRPr>
                <a:solidFill>
                  <a:schemeClr val="tx1"/>
                </a:solidFill>
                <a:latin typeface="Arial" pitchFamily="34" charset="0"/>
                <a:cs typeface="Arial" pitchFamily="34" charset="0"/>
              </a:defRPr>
            </a:lvl1pPr>
            <a:lvl2pPr marL="522288" defTabSz="1042988">
              <a:defRPr>
                <a:solidFill>
                  <a:schemeClr val="tx1"/>
                </a:solidFill>
                <a:latin typeface="Arial" pitchFamily="34" charset="0"/>
                <a:cs typeface="Arial" pitchFamily="34" charset="0"/>
              </a:defRPr>
            </a:lvl2pPr>
            <a:lvl3pPr marL="1042988" defTabSz="1042988">
              <a:defRPr>
                <a:solidFill>
                  <a:schemeClr val="tx1"/>
                </a:solidFill>
                <a:latin typeface="Arial" pitchFamily="34" charset="0"/>
                <a:cs typeface="Arial" pitchFamily="34" charset="0"/>
              </a:defRPr>
            </a:lvl3pPr>
            <a:lvl4pPr marL="1565275" defTabSz="1042988">
              <a:defRPr>
                <a:solidFill>
                  <a:schemeClr val="tx1"/>
                </a:solidFill>
                <a:latin typeface="Arial" pitchFamily="34" charset="0"/>
                <a:cs typeface="Arial" pitchFamily="34" charset="0"/>
              </a:defRPr>
            </a:lvl4pPr>
            <a:lvl5pPr marL="2085975" defTabSz="1042988">
              <a:defRPr>
                <a:solidFill>
                  <a:schemeClr val="tx1"/>
                </a:solidFill>
                <a:latin typeface="Arial" pitchFamily="34" charset="0"/>
                <a:cs typeface="Arial" pitchFamily="34" charset="0"/>
              </a:defRPr>
            </a:lvl5pPr>
            <a:lvl6pPr marL="2543175" algn="r" defTabSz="1042988" rtl="1" fontAlgn="base">
              <a:spcBef>
                <a:spcPct val="0"/>
              </a:spcBef>
              <a:spcAft>
                <a:spcPct val="0"/>
              </a:spcAft>
              <a:defRPr>
                <a:solidFill>
                  <a:schemeClr val="tx1"/>
                </a:solidFill>
                <a:latin typeface="Arial" pitchFamily="34" charset="0"/>
                <a:cs typeface="Arial" pitchFamily="34" charset="0"/>
              </a:defRPr>
            </a:lvl6pPr>
            <a:lvl7pPr marL="3000375" algn="r" defTabSz="1042988" rtl="1" fontAlgn="base">
              <a:spcBef>
                <a:spcPct val="0"/>
              </a:spcBef>
              <a:spcAft>
                <a:spcPct val="0"/>
              </a:spcAft>
              <a:defRPr>
                <a:solidFill>
                  <a:schemeClr val="tx1"/>
                </a:solidFill>
                <a:latin typeface="Arial" pitchFamily="34" charset="0"/>
                <a:cs typeface="Arial" pitchFamily="34" charset="0"/>
              </a:defRPr>
            </a:lvl7pPr>
            <a:lvl8pPr marL="3457575" algn="r" defTabSz="1042988" rtl="1" fontAlgn="base">
              <a:spcBef>
                <a:spcPct val="0"/>
              </a:spcBef>
              <a:spcAft>
                <a:spcPct val="0"/>
              </a:spcAft>
              <a:defRPr>
                <a:solidFill>
                  <a:schemeClr val="tx1"/>
                </a:solidFill>
                <a:latin typeface="Arial" pitchFamily="34" charset="0"/>
                <a:cs typeface="Arial" pitchFamily="34" charset="0"/>
              </a:defRPr>
            </a:lvl8pPr>
            <a:lvl9pPr marL="3914775" algn="r" defTabSz="1042988" rtl="1" fontAlgn="base">
              <a:spcBef>
                <a:spcPct val="0"/>
              </a:spcBef>
              <a:spcAft>
                <a:spcPct val="0"/>
              </a:spcAft>
              <a:defRPr>
                <a:solidFill>
                  <a:schemeClr val="tx1"/>
                </a:solidFill>
                <a:latin typeface="Arial" pitchFamily="34" charset="0"/>
                <a:cs typeface="Arial" pitchFamily="34" charset="0"/>
              </a:defRPr>
            </a:lvl9pPr>
          </a:lstStyle>
          <a:p>
            <a:pPr algn="ctr" rtl="0"/>
            <a:r>
              <a:rPr lang="en-GB" sz="1000">
                <a:solidFill>
                  <a:schemeClr val="bg1"/>
                </a:solidFill>
              </a:rPr>
              <a:t>1.4M</a:t>
            </a:r>
            <a:endParaRPr lang="en-US" sz="1000">
              <a:solidFill>
                <a:schemeClr val="bg1"/>
              </a:solidFill>
            </a:endParaRPr>
          </a:p>
        </p:txBody>
      </p:sp>
      <p:sp>
        <p:nvSpPr>
          <p:cNvPr id="1869889" name="Rectangle 65"/>
          <p:cNvSpPr>
            <a:spLocks noChangeArrowheads="1"/>
          </p:cNvSpPr>
          <p:nvPr/>
        </p:nvSpPr>
        <p:spPr bwMode="auto">
          <a:xfrm>
            <a:off x="3279677" y="4966039"/>
            <a:ext cx="1292323" cy="107988"/>
          </a:xfrm>
          <a:prstGeom prst="rect">
            <a:avLst/>
          </a:prstGeom>
          <a:solidFill>
            <a:srgbClr val="669900"/>
          </a:solidFill>
          <a:ln>
            <a:noFill/>
          </a:ln>
          <a:effectLst>
            <a:outerShdw dist="107763" dir="2700000" algn="ctr" rotWithShape="0">
              <a:srgbClr val="808080">
                <a:alpha val="50000"/>
              </a:srgbClr>
            </a:outerShdw>
          </a:effectLst>
          <a:extLst>
            <a:ext uri="{91240B29-F687-4F45-9708-019B960494DF}">
              <a14:hiddenLine xmlns:a14="http://schemas.microsoft.com/office/drawing/2010/main" w="14351">
                <a:solidFill>
                  <a:srgbClr val="000000"/>
                </a:solidFill>
                <a:miter lim="800000"/>
                <a:headEnd/>
                <a:tailEnd/>
              </a14:hiddenLine>
            </a:ext>
          </a:extLst>
        </p:spPr>
        <p:txBody>
          <a:bodyPr lIns="91408" tIns="45704" rIns="91408" bIns="45704"/>
          <a:lstStyle/>
          <a:p>
            <a:pPr algn="ctr" defTabSz="914179"/>
            <a:endParaRPr lang="en-US" sz="500"/>
          </a:p>
        </p:txBody>
      </p:sp>
      <p:sp>
        <p:nvSpPr>
          <p:cNvPr id="1869890" name="Text Box 66"/>
          <p:cNvSpPr txBox="1">
            <a:spLocks noChangeArrowheads="1"/>
          </p:cNvSpPr>
          <p:nvPr/>
        </p:nvSpPr>
        <p:spPr bwMode="auto">
          <a:xfrm>
            <a:off x="3715429" y="4889726"/>
            <a:ext cx="468333" cy="246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8" tIns="45704" rIns="91408" bIns="45704">
            <a:spAutoFit/>
          </a:bodyPr>
          <a:lstStyle>
            <a:lvl1pPr defTabSz="1042988">
              <a:defRPr>
                <a:solidFill>
                  <a:schemeClr val="tx1"/>
                </a:solidFill>
                <a:latin typeface="Arial" pitchFamily="34" charset="0"/>
                <a:cs typeface="Arial" pitchFamily="34" charset="0"/>
              </a:defRPr>
            </a:lvl1pPr>
            <a:lvl2pPr marL="522288" defTabSz="1042988">
              <a:defRPr>
                <a:solidFill>
                  <a:schemeClr val="tx1"/>
                </a:solidFill>
                <a:latin typeface="Arial" pitchFamily="34" charset="0"/>
                <a:cs typeface="Arial" pitchFamily="34" charset="0"/>
              </a:defRPr>
            </a:lvl2pPr>
            <a:lvl3pPr marL="1042988" defTabSz="1042988">
              <a:defRPr>
                <a:solidFill>
                  <a:schemeClr val="tx1"/>
                </a:solidFill>
                <a:latin typeface="Arial" pitchFamily="34" charset="0"/>
                <a:cs typeface="Arial" pitchFamily="34" charset="0"/>
              </a:defRPr>
            </a:lvl3pPr>
            <a:lvl4pPr marL="1565275" defTabSz="1042988">
              <a:defRPr>
                <a:solidFill>
                  <a:schemeClr val="tx1"/>
                </a:solidFill>
                <a:latin typeface="Arial" pitchFamily="34" charset="0"/>
                <a:cs typeface="Arial" pitchFamily="34" charset="0"/>
              </a:defRPr>
            </a:lvl4pPr>
            <a:lvl5pPr marL="2085975" defTabSz="1042988">
              <a:defRPr>
                <a:solidFill>
                  <a:schemeClr val="tx1"/>
                </a:solidFill>
                <a:latin typeface="Arial" pitchFamily="34" charset="0"/>
                <a:cs typeface="Arial" pitchFamily="34" charset="0"/>
              </a:defRPr>
            </a:lvl5pPr>
            <a:lvl6pPr marL="2543175" algn="r" defTabSz="1042988" rtl="1" fontAlgn="base">
              <a:spcBef>
                <a:spcPct val="0"/>
              </a:spcBef>
              <a:spcAft>
                <a:spcPct val="0"/>
              </a:spcAft>
              <a:defRPr>
                <a:solidFill>
                  <a:schemeClr val="tx1"/>
                </a:solidFill>
                <a:latin typeface="Arial" pitchFamily="34" charset="0"/>
                <a:cs typeface="Arial" pitchFamily="34" charset="0"/>
              </a:defRPr>
            </a:lvl6pPr>
            <a:lvl7pPr marL="3000375" algn="r" defTabSz="1042988" rtl="1" fontAlgn="base">
              <a:spcBef>
                <a:spcPct val="0"/>
              </a:spcBef>
              <a:spcAft>
                <a:spcPct val="0"/>
              </a:spcAft>
              <a:defRPr>
                <a:solidFill>
                  <a:schemeClr val="tx1"/>
                </a:solidFill>
                <a:latin typeface="Arial" pitchFamily="34" charset="0"/>
                <a:cs typeface="Arial" pitchFamily="34" charset="0"/>
              </a:defRPr>
            </a:lvl7pPr>
            <a:lvl8pPr marL="3457575" algn="r" defTabSz="1042988" rtl="1" fontAlgn="base">
              <a:spcBef>
                <a:spcPct val="0"/>
              </a:spcBef>
              <a:spcAft>
                <a:spcPct val="0"/>
              </a:spcAft>
              <a:defRPr>
                <a:solidFill>
                  <a:schemeClr val="tx1"/>
                </a:solidFill>
                <a:latin typeface="Arial" pitchFamily="34" charset="0"/>
                <a:cs typeface="Arial" pitchFamily="34" charset="0"/>
              </a:defRPr>
            </a:lvl8pPr>
            <a:lvl9pPr marL="3914775" algn="r" defTabSz="1042988" rtl="1" fontAlgn="base">
              <a:spcBef>
                <a:spcPct val="0"/>
              </a:spcBef>
              <a:spcAft>
                <a:spcPct val="0"/>
              </a:spcAft>
              <a:defRPr>
                <a:solidFill>
                  <a:schemeClr val="tx1"/>
                </a:solidFill>
                <a:latin typeface="Arial" pitchFamily="34" charset="0"/>
                <a:cs typeface="Arial" pitchFamily="34" charset="0"/>
              </a:defRPr>
            </a:lvl9pPr>
          </a:lstStyle>
          <a:p>
            <a:pPr algn="ctr" rtl="0"/>
            <a:r>
              <a:rPr lang="en-GB" sz="1000">
                <a:solidFill>
                  <a:schemeClr val="bg1"/>
                </a:solidFill>
              </a:rPr>
              <a:t>1.2M</a:t>
            </a:r>
            <a:endParaRPr lang="en-US" sz="1000">
              <a:solidFill>
                <a:schemeClr val="bg1"/>
              </a:solidFill>
            </a:endParaRPr>
          </a:p>
        </p:txBody>
      </p:sp>
      <p:sp>
        <p:nvSpPr>
          <p:cNvPr id="1869891" name="Rectangle 67" descr="50%"/>
          <p:cNvSpPr>
            <a:spLocks noChangeArrowheads="1"/>
          </p:cNvSpPr>
          <p:nvPr/>
        </p:nvSpPr>
        <p:spPr bwMode="auto">
          <a:xfrm>
            <a:off x="1455221" y="4126606"/>
            <a:ext cx="1293681" cy="771759"/>
          </a:xfrm>
          <a:prstGeom prst="rect">
            <a:avLst/>
          </a:prstGeom>
          <a:pattFill prst="pct50">
            <a:fgClr>
              <a:srgbClr val="ED1C24"/>
            </a:fgClr>
            <a:bgClr>
              <a:srgbClr val="FFFFFF"/>
            </a:bgClr>
          </a:pattFill>
          <a:ln>
            <a:noFill/>
          </a:ln>
          <a:effectLst>
            <a:outerShdw dist="107763" dir="2700000" algn="ctr" rotWithShape="0">
              <a:srgbClr val="808080">
                <a:alpha val="50000"/>
              </a:srgbClr>
            </a:outerShdw>
          </a:effectLst>
          <a:extLst>
            <a:ext uri="{91240B29-F687-4F45-9708-019B960494DF}">
              <a14:hiddenLine xmlns:a14="http://schemas.microsoft.com/office/drawing/2010/main" w="14351">
                <a:solidFill>
                  <a:srgbClr val="000000"/>
                </a:solidFill>
                <a:miter lim="800000"/>
                <a:headEnd/>
                <a:tailEnd/>
              </a14:hiddenLine>
            </a:ext>
          </a:extLst>
        </p:spPr>
        <p:txBody>
          <a:bodyPr lIns="91408" tIns="45704" rIns="91408" bIns="45704"/>
          <a:lstStyle/>
          <a:p>
            <a:pPr algn="ctr" defTabSz="914179"/>
            <a:r>
              <a:rPr lang="en-GB" sz="1000">
                <a:solidFill>
                  <a:schemeClr val="bg1"/>
                </a:solidFill>
              </a:rPr>
              <a:t>6.6M</a:t>
            </a:r>
            <a:endParaRPr lang="en-US" sz="1000">
              <a:solidFill>
                <a:schemeClr val="bg1"/>
              </a:solidFill>
            </a:endParaRPr>
          </a:p>
        </p:txBody>
      </p:sp>
      <p:sp>
        <p:nvSpPr>
          <p:cNvPr id="1869892" name="Rectangle 68"/>
          <p:cNvSpPr>
            <a:spLocks noChangeArrowheads="1"/>
          </p:cNvSpPr>
          <p:nvPr/>
        </p:nvSpPr>
        <p:spPr bwMode="auto">
          <a:xfrm>
            <a:off x="1455221" y="4898366"/>
            <a:ext cx="1293681" cy="113749"/>
          </a:xfrm>
          <a:prstGeom prst="rect">
            <a:avLst/>
          </a:prstGeom>
          <a:solidFill>
            <a:srgbClr val="ED1C24"/>
          </a:solidFill>
          <a:ln>
            <a:noFill/>
          </a:ln>
          <a:effectLst>
            <a:outerShdw dist="107763" dir="2700000" algn="ctr" rotWithShape="0">
              <a:srgbClr val="808080">
                <a:alpha val="50000"/>
              </a:srgbClr>
            </a:outerShdw>
          </a:effectLst>
          <a:extLst>
            <a:ext uri="{91240B29-F687-4F45-9708-019B960494DF}">
              <a14:hiddenLine xmlns:a14="http://schemas.microsoft.com/office/drawing/2010/main" w="14351">
                <a:solidFill>
                  <a:srgbClr val="000000"/>
                </a:solidFill>
                <a:miter lim="800000"/>
                <a:headEnd/>
                <a:tailEnd/>
              </a14:hiddenLine>
            </a:ext>
          </a:extLst>
        </p:spPr>
        <p:txBody>
          <a:bodyPr lIns="91408" tIns="45704" rIns="91408" bIns="45704"/>
          <a:lstStyle/>
          <a:p>
            <a:pPr algn="ctr" defTabSz="914179"/>
            <a:endParaRPr lang="en-US" sz="1000">
              <a:solidFill>
                <a:schemeClr val="bg1"/>
              </a:solidFill>
            </a:endParaRPr>
          </a:p>
        </p:txBody>
      </p:sp>
      <p:sp>
        <p:nvSpPr>
          <p:cNvPr id="1869893" name="Text Box 69"/>
          <p:cNvSpPr txBox="1">
            <a:spLocks noChangeArrowheads="1"/>
          </p:cNvSpPr>
          <p:nvPr/>
        </p:nvSpPr>
        <p:spPr bwMode="auto">
          <a:xfrm>
            <a:off x="1916043" y="4822054"/>
            <a:ext cx="362535" cy="246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8" tIns="45704" rIns="91408" bIns="45704">
            <a:spAutoFit/>
          </a:bodyPr>
          <a:lstStyle>
            <a:lvl1pPr defTabSz="1042988">
              <a:defRPr>
                <a:solidFill>
                  <a:schemeClr val="tx1"/>
                </a:solidFill>
                <a:latin typeface="Arial" pitchFamily="34" charset="0"/>
                <a:cs typeface="Arial" pitchFamily="34" charset="0"/>
              </a:defRPr>
            </a:lvl1pPr>
            <a:lvl2pPr marL="522288" defTabSz="1042988">
              <a:defRPr>
                <a:solidFill>
                  <a:schemeClr val="tx1"/>
                </a:solidFill>
                <a:latin typeface="Arial" pitchFamily="34" charset="0"/>
                <a:cs typeface="Arial" pitchFamily="34" charset="0"/>
              </a:defRPr>
            </a:lvl2pPr>
            <a:lvl3pPr marL="1042988" defTabSz="1042988">
              <a:defRPr>
                <a:solidFill>
                  <a:schemeClr val="tx1"/>
                </a:solidFill>
                <a:latin typeface="Arial" pitchFamily="34" charset="0"/>
                <a:cs typeface="Arial" pitchFamily="34" charset="0"/>
              </a:defRPr>
            </a:lvl3pPr>
            <a:lvl4pPr marL="1565275" defTabSz="1042988">
              <a:defRPr>
                <a:solidFill>
                  <a:schemeClr val="tx1"/>
                </a:solidFill>
                <a:latin typeface="Arial" pitchFamily="34" charset="0"/>
                <a:cs typeface="Arial" pitchFamily="34" charset="0"/>
              </a:defRPr>
            </a:lvl4pPr>
            <a:lvl5pPr marL="2085975" defTabSz="1042988">
              <a:defRPr>
                <a:solidFill>
                  <a:schemeClr val="tx1"/>
                </a:solidFill>
                <a:latin typeface="Arial" pitchFamily="34" charset="0"/>
                <a:cs typeface="Arial" pitchFamily="34" charset="0"/>
              </a:defRPr>
            </a:lvl5pPr>
            <a:lvl6pPr marL="2543175" algn="r" defTabSz="1042988" rtl="1" fontAlgn="base">
              <a:spcBef>
                <a:spcPct val="0"/>
              </a:spcBef>
              <a:spcAft>
                <a:spcPct val="0"/>
              </a:spcAft>
              <a:defRPr>
                <a:solidFill>
                  <a:schemeClr val="tx1"/>
                </a:solidFill>
                <a:latin typeface="Arial" pitchFamily="34" charset="0"/>
                <a:cs typeface="Arial" pitchFamily="34" charset="0"/>
              </a:defRPr>
            </a:lvl6pPr>
            <a:lvl7pPr marL="3000375" algn="r" defTabSz="1042988" rtl="1" fontAlgn="base">
              <a:spcBef>
                <a:spcPct val="0"/>
              </a:spcBef>
              <a:spcAft>
                <a:spcPct val="0"/>
              </a:spcAft>
              <a:defRPr>
                <a:solidFill>
                  <a:schemeClr val="tx1"/>
                </a:solidFill>
                <a:latin typeface="Arial" pitchFamily="34" charset="0"/>
                <a:cs typeface="Arial" pitchFamily="34" charset="0"/>
              </a:defRPr>
            </a:lvl7pPr>
            <a:lvl8pPr marL="3457575" algn="r" defTabSz="1042988" rtl="1" fontAlgn="base">
              <a:spcBef>
                <a:spcPct val="0"/>
              </a:spcBef>
              <a:spcAft>
                <a:spcPct val="0"/>
              </a:spcAft>
              <a:defRPr>
                <a:solidFill>
                  <a:schemeClr val="tx1"/>
                </a:solidFill>
                <a:latin typeface="Arial" pitchFamily="34" charset="0"/>
                <a:cs typeface="Arial" pitchFamily="34" charset="0"/>
              </a:defRPr>
            </a:lvl8pPr>
            <a:lvl9pPr marL="3914775" algn="r" defTabSz="1042988" rtl="1" fontAlgn="base">
              <a:spcBef>
                <a:spcPct val="0"/>
              </a:spcBef>
              <a:spcAft>
                <a:spcPct val="0"/>
              </a:spcAft>
              <a:defRPr>
                <a:solidFill>
                  <a:schemeClr val="tx1"/>
                </a:solidFill>
                <a:latin typeface="Arial" pitchFamily="34" charset="0"/>
                <a:cs typeface="Arial" pitchFamily="34" charset="0"/>
              </a:defRPr>
            </a:lvl9pPr>
          </a:lstStyle>
          <a:p>
            <a:pPr algn="ctr" rtl="0"/>
            <a:r>
              <a:rPr lang="en-GB" sz="1000">
                <a:solidFill>
                  <a:schemeClr val="bg1"/>
                </a:solidFill>
              </a:rPr>
              <a:t>1M</a:t>
            </a:r>
            <a:endParaRPr lang="en-US" sz="1000">
              <a:solidFill>
                <a:schemeClr val="bg1"/>
              </a:solidFill>
            </a:endParaRPr>
          </a:p>
        </p:txBody>
      </p:sp>
      <p:sp>
        <p:nvSpPr>
          <p:cNvPr id="1869894" name="Rectangle 70"/>
          <p:cNvSpPr>
            <a:spLocks noChangeArrowheads="1"/>
          </p:cNvSpPr>
          <p:nvPr/>
        </p:nvSpPr>
        <p:spPr bwMode="auto">
          <a:xfrm>
            <a:off x="1455221" y="5012114"/>
            <a:ext cx="1293681" cy="61913"/>
          </a:xfrm>
          <a:prstGeom prst="rect">
            <a:avLst/>
          </a:prstGeom>
          <a:solidFill>
            <a:srgbClr val="669900"/>
          </a:solidFill>
          <a:ln>
            <a:noFill/>
          </a:ln>
          <a:effectLst>
            <a:outerShdw dist="107763" dir="2700000" algn="ctr" rotWithShape="0">
              <a:srgbClr val="808080">
                <a:alpha val="50000"/>
              </a:srgbClr>
            </a:outerShdw>
          </a:effectLst>
          <a:extLst>
            <a:ext uri="{91240B29-F687-4F45-9708-019B960494DF}">
              <a14:hiddenLine xmlns:a14="http://schemas.microsoft.com/office/drawing/2010/main" w="14351">
                <a:solidFill>
                  <a:srgbClr val="000000"/>
                </a:solidFill>
                <a:miter lim="800000"/>
                <a:headEnd/>
                <a:tailEnd/>
              </a14:hiddenLine>
            </a:ext>
          </a:extLst>
        </p:spPr>
        <p:txBody>
          <a:bodyPr lIns="80147" tIns="40074" rIns="80147" bIns="40074"/>
          <a:lstStyle/>
          <a:p>
            <a:endParaRPr lang="en-US"/>
          </a:p>
        </p:txBody>
      </p:sp>
      <p:sp>
        <p:nvSpPr>
          <p:cNvPr id="1869895" name="Text Box 71"/>
          <p:cNvSpPr txBox="1">
            <a:spLocks noChangeArrowheads="1"/>
          </p:cNvSpPr>
          <p:nvPr/>
        </p:nvSpPr>
        <p:spPr bwMode="auto">
          <a:xfrm>
            <a:off x="1944586" y="4961719"/>
            <a:ext cx="300018" cy="153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8" tIns="45704" rIns="91408" bIns="45704">
            <a:spAutoFit/>
          </a:bodyPr>
          <a:lstStyle>
            <a:lvl1pPr defTabSz="1042988">
              <a:defRPr>
                <a:solidFill>
                  <a:schemeClr val="tx1"/>
                </a:solidFill>
                <a:latin typeface="Arial" pitchFamily="34" charset="0"/>
                <a:cs typeface="Arial" pitchFamily="34" charset="0"/>
              </a:defRPr>
            </a:lvl1pPr>
            <a:lvl2pPr marL="522288" defTabSz="1042988">
              <a:defRPr>
                <a:solidFill>
                  <a:schemeClr val="tx1"/>
                </a:solidFill>
                <a:latin typeface="Arial" pitchFamily="34" charset="0"/>
                <a:cs typeface="Arial" pitchFamily="34" charset="0"/>
              </a:defRPr>
            </a:lvl2pPr>
            <a:lvl3pPr marL="1042988" defTabSz="1042988">
              <a:defRPr>
                <a:solidFill>
                  <a:schemeClr val="tx1"/>
                </a:solidFill>
                <a:latin typeface="Arial" pitchFamily="34" charset="0"/>
                <a:cs typeface="Arial" pitchFamily="34" charset="0"/>
              </a:defRPr>
            </a:lvl3pPr>
            <a:lvl4pPr marL="1565275" defTabSz="1042988">
              <a:defRPr>
                <a:solidFill>
                  <a:schemeClr val="tx1"/>
                </a:solidFill>
                <a:latin typeface="Arial" pitchFamily="34" charset="0"/>
                <a:cs typeface="Arial" pitchFamily="34" charset="0"/>
              </a:defRPr>
            </a:lvl4pPr>
            <a:lvl5pPr marL="2085975" defTabSz="1042988">
              <a:defRPr>
                <a:solidFill>
                  <a:schemeClr val="tx1"/>
                </a:solidFill>
                <a:latin typeface="Arial" pitchFamily="34" charset="0"/>
                <a:cs typeface="Arial" pitchFamily="34" charset="0"/>
              </a:defRPr>
            </a:lvl5pPr>
            <a:lvl6pPr marL="2543175" algn="r" defTabSz="1042988" rtl="1" fontAlgn="base">
              <a:spcBef>
                <a:spcPct val="0"/>
              </a:spcBef>
              <a:spcAft>
                <a:spcPct val="0"/>
              </a:spcAft>
              <a:defRPr>
                <a:solidFill>
                  <a:schemeClr val="tx1"/>
                </a:solidFill>
                <a:latin typeface="Arial" pitchFamily="34" charset="0"/>
                <a:cs typeface="Arial" pitchFamily="34" charset="0"/>
              </a:defRPr>
            </a:lvl6pPr>
            <a:lvl7pPr marL="3000375" algn="r" defTabSz="1042988" rtl="1" fontAlgn="base">
              <a:spcBef>
                <a:spcPct val="0"/>
              </a:spcBef>
              <a:spcAft>
                <a:spcPct val="0"/>
              </a:spcAft>
              <a:defRPr>
                <a:solidFill>
                  <a:schemeClr val="tx1"/>
                </a:solidFill>
                <a:latin typeface="Arial" pitchFamily="34" charset="0"/>
                <a:cs typeface="Arial" pitchFamily="34" charset="0"/>
              </a:defRPr>
            </a:lvl7pPr>
            <a:lvl8pPr marL="3457575" algn="r" defTabSz="1042988" rtl="1" fontAlgn="base">
              <a:spcBef>
                <a:spcPct val="0"/>
              </a:spcBef>
              <a:spcAft>
                <a:spcPct val="0"/>
              </a:spcAft>
              <a:defRPr>
                <a:solidFill>
                  <a:schemeClr val="tx1"/>
                </a:solidFill>
                <a:latin typeface="Arial" pitchFamily="34" charset="0"/>
                <a:cs typeface="Arial" pitchFamily="34" charset="0"/>
              </a:defRPr>
            </a:lvl8pPr>
            <a:lvl9pPr marL="3914775" algn="r" defTabSz="1042988" rtl="1" fontAlgn="base">
              <a:spcBef>
                <a:spcPct val="0"/>
              </a:spcBef>
              <a:spcAft>
                <a:spcPct val="0"/>
              </a:spcAft>
              <a:defRPr>
                <a:solidFill>
                  <a:schemeClr val="tx1"/>
                </a:solidFill>
                <a:latin typeface="Arial" pitchFamily="34" charset="0"/>
                <a:cs typeface="Arial" pitchFamily="34" charset="0"/>
              </a:defRPr>
            </a:lvl9pPr>
          </a:lstStyle>
          <a:p>
            <a:pPr algn="ctr" rtl="0"/>
            <a:r>
              <a:rPr lang="en-GB" sz="400">
                <a:solidFill>
                  <a:schemeClr val="bg1"/>
                </a:solidFill>
              </a:rPr>
              <a:t>0.6M</a:t>
            </a:r>
            <a:endParaRPr lang="en-US" sz="400">
              <a:solidFill>
                <a:schemeClr val="bg1"/>
              </a:solidFill>
            </a:endParaRPr>
          </a:p>
        </p:txBody>
      </p:sp>
      <p:sp>
        <p:nvSpPr>
          <p:cNvPr id="1869896" name="Line 72"/>
          <p:cNvSpPr>
            <a:spLocks noChangeShapeType="1"/>
          </p:cNvSpPr>
          <p:nvPr/>
        </p:nvSpPr>
        <p:spPr bwMode="auto">
          <a:xfrm flipV="1">
            <a:off x="7421356" y="5074027"/>
            <a:ext cx="0" cy="4175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lIns="80147" tIns="40074" rIns="80147" bIns="40074"/>
          <a:lstStyle/>
          <a:p>
            <a:endParaRPr lang="en-US"/>
          </a:p>
        </p:txBody>
      </p:sp>
      <p:sp>
        <p:nvSpPr>
          <p:cNvPr id="1869901" name="Text Box 77"/>
          <p:cNvSpPr txBox="1">
            <a:spLocks noChangeArrowheads="1"/>
          </p:cNvSpPr>
          <p:nvPr/>
        </p:nvSpPr>
        <p:spPr bwMode="auto">
          <a:xfrm>
            <a:off x="1895012" y="397399"/>
            <a:ext cx="5352618" cy="646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76" tIns="45688" rIns="91376" bIns="45688">
            <a:spAutoFit/>
          </a:bodyPr>
          <a:lstStyle>
            <a:lvl1pPr defTabSz="1042988">
              <a:defRPr>
                <a:solidFill>
                  <a:schemeClr val="tx1"/>
                </a:solidFill>
                <a:latin typeface="Arial" pitchFamily="34" charset="0"/>
                <a:cs typeface="Arial" pitchFamily="34" charset="0"/>
              </a:defRPr>
            </a:lvl1pPr>
            <a:lvl2pPr marL="522288" defTabSz="1042988">
              <a:defRPr>
                <a:solidFill>
                  <a:schemeClr val="tx1"/>
                </a:solidFill>
                <a:latin typeface="Arial" pitchFamily="34" charset="0"/>
                <a:cs typeface="Arial" pitchFamily="34" charset="0"/>
              </a:defRPr>
            </a:lvl2pPr>
            <a:lvl3pPr marL="1042988" defTabSz="1042988">
              <a:defRPr>
                <a:solidFill>
                  <a:schemeClr val="tx1"/>
                </a:solidFill>
                <a:latin typeface="Arial" pitchFamily="34" charset="0"/>
                <a:cs typeface="Arial" pitchFamily="34" charset="0"/>
              </a:defRPr>
            </a:lvl3pPr>
            <a:lvl4pPr marL="1565275" defTabSz="1042988">
              <a:defRPr>
                <a:solidFill>
                  <a:schemeClr val="tx1"/>
                </a:solidFill>
                <a:latin typeface="Arial" pitchFamily="34" charset="0"/>
                <a:cs typeface="Arial" pitchFamily="34" charset="0"/>
              </a:defRPr>
            </a:lvl4pPr>
            <a:lvl5pPr marL="2085975" defTabSz="1042988">
              <a:defRPr>
                <a:solidFill>
                  <a:schemeClr val="tx1"/>
                </a:solidFill>
                <a:latin typeface="Arial" pitchFamily="34" charset="0"/>
                <a:cs typeface="Arial" pitchFamily="34" charset="0"/>
              </a:defRPr>
            </a:lvl5pPr>
            <a:lvl6pPr marL="2543175" algn="r" defTabSz="1042988" rtl="1" fontAlgn="base">
              <a:spcBef>
                <a:spcPct val="0"/>
              </a:spcBef>
              <a:spcAft>
                <a:spcPct val="0"/>
              </a:spcAft>
              <a:defRPr>
                <a:solidFill>
                  <a:schemeClr val="tx1"/>
                </a:solidFill>
                <a:latin typeface="Arial" pitchFamily="34" charset="0"/>
                <a:cs typeface="Arial" pitchFamily="34" charset="0"/>
              </a:defRPr>
            </a:lvl6pPr>
            <a:lvl7pPr marL="3000375" algn="r" defTabSz="1042988" rtl="1" fontAlgn="base">
              <a:spcBef>
                <a:spcPct val="0"/>
              </a:spcBef>
              <a:spcAft>
                <a:spcPct val="0"/>
              </a:spcAft>
              <a:defRPr>
                <a:solidFill>
                  <a:schemeClr val="tx1"/>
                </a:solidFill>
                <a:latin typeface="Arial" pitchFamily="34" charset="0"/>
                <a:cs typeface="Arial" pitchFamily="34" charset="0"/>
              </a:defRPr>
            </a:lvl7pPr>
            <a:lvl8pPr marL="3457575" algn="r" defTabSz="1042988" rtl="1" fontAlgn="base">
              <a:spcBef>
                <a:spcPct val="0"/>
              </a:spcBef>
              <a:spcAft>
                <a:spcPct val="0"/>
              </a:spcAft>
              <a:defRPr>
                <a:solidFill>
                  <a:schemeClr val="tx1"/>
                </a:solidFill>
                <a:latin typeface="Arial" pitchFamily="34" charset="0"/>
                <a:cs typeface="Arial" pitchFamily="34" charset="0"/>
              </a:defRPr>
            </a:lvl8pPr>
            <a:lvl9pPr marL="3914775" algn="r" defTabSz="1042988" rtl="1" fontAlgn="base">
              <a:spcBef>
                <a:spcPct val="0"/>
              </a:spcBef>
              <a:spcAft>
                <a:spcPct val="0"/>
              </a:spcAft>
              <a:defRPr>
                <a:solidFill>
                  <a:schemeClr val="tx1"/>
                </a:solidFill>
                <a:latin typeface="Arial" pitchFamily="34" charset="0"/>
                <a:cs typeface="Arial" pitchFamily="34" charset="0"/>
              </a:defRPr>
            </a:lvl9pPr>
          </a:lstStyle>
          <a:p>
            <a:pPr algn="ctr" rtl="0"/>
            <a:r>
              <a:rPr lang="en-GB">
                <a:solidFill>
                  <a:srgbClr val="1255A4"/>
                </a:solidFill>
              </a:rPr>
              <a:t>90% of global premature deaths from NCDs occur </a:t>
            </a:r>
            <a:br>
              <a:rPr lang="en-GB">
                <a:solidFill>
                  <a:srgbClr val="1255A4"/>
                </a:solidFill>
              </a:rPr>
            </a:br>
            <a:r>
              <a:rPr lang="en-GB">
                <a:solidFill>
                  <a:srgbClr val="1255A4"/>
                </a:solidFill>
              </a:rPr>
              <a:t>in low- and middle-income countries</a:t>
            </a:r>
            <a:endParaRPr lang="en-US">
              <a:solidFill>
                <a:srgbClr val="1255A4"/>
              </a:solidFill>
            </a:endParaRPr>
          </a:p>
        </p:txBody>
      </p:sp>
      <p:grpSp>
        <p:nvGrpSpPr>
          <p:cNvPr id="1869903" name="Group 79"/>
          <p:cNvGrpSpPr>
            <a:grpSpLocks/>
          </p:cNvGrpSpPr>
          <p:nvPr/>
        </p:nvGrpSpPr>
        <p:grpSpPr bwMode="auto">
          <a:xfrm>
            <a:off x="1189155" y="5382155"/>
            <a:ext cx="7231308" cy="791917"/>
            <a:chOff x="876" y="3738"/>
            <a:chExt cx="5327" cy="550"/>
          </a:xfrm>
        </p:grpSpPr>
        <p:sp>
          <p:nvSpPr>
            <p:cNvPr id="1869904" name="Text Box 80"/>
            <p:cNvSpPr txBox="1">
              <a:spLocks noChangeArrowheads="1"/>
            </p:cNvSpPr>
            <p:nvPr/>
          </p:nvSpPr>
          <p:spPr bwMode="auto">
            <a:xfrm>
              <a:off x="2204" y="3763"/>
              <a:ext cx="1438" cy="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287" tIns="52144" rIns="104287" bIns="52144">
              <a:spAutoFit/>
            </a:bodyPr>
            <a:lstStyle>
              <a:lvl1pPr defTabSz="1042988">
                <a:defRPr>
                  <a:solidFill>
                    <a:schemeClr val="tx1"/>
                  </a:solidFill>
                  <a:latin typeface="Arial" pitchFamily="34" charset="0"/>
                  <a:cs typeface="Arial" pitchFamily="34" charset="0"/>
                </a:defRPr>
              </a:lvl1pPr>
              <a:lvl2pPr marL="522288" defTabSz="1042988">
                <a:defRPr>
                  <a:solidFill>
                    <a:schemeClr val="tx1"/>
                  </a:solidFill>
                  <a:latin typeface="Arial" pitchFamily="34" charset="0"/>
                  <a:cs typeface="Arial" pitchFamily="34" charset="0"/>
                </a:defRPr>
              </a:lvl2pPr>
              <a:lvl3pPr marL="1042988" defTabSz="1042988">
                <a:defRPr>
                  <a:solidFill>
                    <a:schemeClr val="tx1"/>
                  </a:solidFill>
                  <a:latin typeface="Arial" pitchFamily="34" charset="0"/>
                  <a:cs typeface="Arial" pitchFamily="34" charset="0"/>
                </a:defRPr>
              </a:lvl3pPr>
              <a:lvl4pPr marL="1565275" defTabSz="1042988">
                <a:defRPr>
                  <a:solidFill>
                    <a:schemeClr val="tx1"/>
                  </a:solidFill>
                  <a:latin typeface="Arial" pitchFamily="34" charset="0"/>
                  <a:cs typeface="Arial" pitchFamily="34" charset="0"/>
                </a:defRPr>
              </a:lvl4pPr>
              <a:lvl5pPr marL="2085975" defTabSz="1042988">
                <a:defRPr>
                  <a:solidFill>
                    <a:schemeClr val="tx1"/>
                  </a:solidFill>
                  <a:latin typeface="Arial" pitchFamily="34" charset="0"/>
                  <a:cs typeface="Arial" pitchFamily="34" charset="0"/>
                </a:defRPr>
              </a:lvl5pPr>
              <a:lvl6pPr marL="2543175" algn="r" defTabSz="1042988" rtl="1" fontAlgn="base">
                <a:spcBef>
                  <a:spcPct val="0"/>
                </a:spcBef>
                <a:spcAft>
                  <a:spcPct val="0"/>
                </a:spcAft>
                <a:defRPr>
                  <a:solidFill>
                    <a:schemeClr val="tx1"/>
                  </a:solidFill>
                  <a:latin typeface="Arial" pitchFamily="34" charset="0"/>
                  <a:cs typeface="Arial" pitchFamily="34" charset="0"/>
                </a:defRPr>
              </a:lvl6pPr>
              <a:lvl7pPr marL="3000375" algn="r" defTabSz="1042988" rtl="1" fontAlgn="base">
                <a:spcBef>
                  <a:spcPct val="0"/>
                </a:spcBef>
                <a:spcAft>
                  <a:spcPct val="0"/>
                </a:spcAft>
                <a:defRPr>
                  <a:solidFill>
                    <a:schemeClr val="tx1"/>
                  </a:solidFill>
                  <a:latin typeface="Arial" pitchFamily="34" charset="0"/>
                  <a:cs typeface="Arial" pitchFamily="34" charset="0"/>
                </a:defRPr>
              </a:lvl7pPr>
              <a:lvl8pPr marL="3457575" algn="r" defTabSz="1042988" rtl="1" fontAlgn="base">
                <a:spcBef>
                  <a:spcPct val="0"/>
                </a:spcBef>
                <a:spcAft>
                  <a:spcPct val="0"/>
                </a:spcAft>
                <a:defRPr>
                  <a:solidFill>
                    <a:schemeClr val="tx1"/>
                  </a:solidFill>
                  <a:latin typeface="Arial" pitchFamily="34" charset="0"/>
                  <a:cs typeface="Arial" pitchFamily="34" charset="0"/>
                </a:defRPr>
              </a:lvl8pPr>
              <a:lvl9pPr marL="3914775" algn="r" defTabSz="1042988" rtl="1" fontAlgn="base">
                <a:spcBef>
                  <a:spcPct val="0"/>
                </a:spcBef>
                <a:spcAft>
                  <a:spcPct val="0"/>
                </a:spcAft>
                <a:defRPr>
                  <a:solidFill>
                    <a:schemeClr val="tx1"/>
                  </a:solidFill>
                  <a:latin typeface="Arial" pitchFamily="34" charset="0"/>
                  <a:cs typeface="Arial" pitchFamily="34" charset="0"/>
                </a:defRPr>
              </a:lvl9pPr>
            </a:lstStyle>
            <a:p>
              <a:pPr algn="ctr" rtl="0"/>
              <a:r>
                <a:rPr lang="en-GB" sz="1400" i="1">
                  <a:solidFill>
                    <a:srgbClr val="1255A4"/>
                  </a:solidFill>
                </a:rPr>
                <a:t>Low-income countries</a:t>
              </a:r>
              <a:endParaRPr lang="en-US" sz="1400" i="1">
                <a:solidFill>
                  <a:srgbClr val="1255A4"/>
                </a:solidFill>
              </a:endParaRPr>
            </a:p>
          </p:txBody>
        </p:sp>
        <p:sp>
          <p:nvSpPr>
            <p:cNvPr id="1869905" name="Rectangle 81"/>
            <p:cNvSpPr>
              <a:spLocks noChangeArrowheads="1"/>
            </p:cNvSpPr>
            <p:nvPr/>
          </p:nvSpPr>
          <p:spPr bwMode="auto">
            <a:xfrm>
              <a:off x="876" y="3738"/>
              <a:ext cx="5327" cy="550"/>
            </a:xfrm>
            <a:prstGeom prst="rect">
              <a:avLst/>
            </a:prstGeom>
            <a:solidFill>
              <a:schemeClr val="bg1"/>
            </a:solidFill>
            <a:ln w="9525">
              <a:solidFill>
                <a:srgbClr val="96969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69906" name="Rectangle 82"/>
            <p:cNvSpPr>
              <a:spLocks noChangeArrowheads="1"/>
            </p:cNvSpPr>
            <p:nvPr/>
          </p:nvSpPr>
          <p:spPr bwMode="auto">
            <a:xfrm>
              <a:off x="1082" y="3777"/>
              <a:ext cx="69" cy="60"/>
            </a:xfrm>
            <a:prstGeom prst="rect">
              <a:avLst/>
            </a:prstGeom>
            <a:solidFill>
              <a:srgbClr val="4E75B9"/>
            </a:solidFill>
            <a:ln>
              <a:noFill/>
            </a:ln>
            <a:effectLst/>
            <a:extLs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a:lstStyle/>
            <a:p>
              <a:endParaRPr lang="en-US"/>
            </a:p>
          </p:txBody>
        </p:sp>
        <p:sp>
          <p:nvSpPr>
            <p:cNvPr id="1869907" name="Rectangle 83"/>
            <p:cNvSpPr>
              <a:spLocks noChangeArrowheads="1"/>
            </p:cNvSpPr>
            <p:nvPr/>
          </p:nvSpPr>
          <p:spPr bwMode="auto">
            <a:xfrm>
              <a:off x="1192" y="3748"/>
              <a:ext cx="907"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179"/>
              <a:r>
                <a:rPr lang="en-US" sz="1200">
                  <a:solidFill>
                    <a:srgbClr val="1255A4"/>
                  </a:solidFill>
                </a:rPr>
                <a:t>Group III - Injuries</a:t>
              </a:r>
            </a:p>
          </p:txBody>
        </p:sp>
        <p:sp>
          <p:nvSpPr>
            <p:cNvPr id="1869908" name="Rectangle 84" descr="50%"/>
            <p:cNvSpPr>
              <a:spLocks noChangeArrowheads="1"/>
            </p:cNvSpPr>
            <p:nvPr/>
          </p:nvSpPr>
          <p:spPr bwMode="auto">
            <a:xfrm>
              <a:off x="1082" y="3922"/>
              <a:ext cx="69" cy="60"/>
            </a:xfrm>
            <a:prstGeom prst="rect">
              <a:avLst/>
            </a:prstGeom>
            <a:pattFill prst="pct50">
              <a:fgClr>
                <a:srgbClr val="ED1C24"/>
              </a:fgClr>
              <a:bgClr>
                <a:srgbClr val="FFFFFF"/>
              </a:bgClr>
            </a:pattFill>
            <a:ln>
              <a:noFill/>
            </a:ln>
            <a:effectLst/>
            <a:extLs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a:lstStyle/>
            <a:p>
              <a:endParaRPr lang="en-US"/>
            </a:p>
          </p:txBody>
        </p:sp>
        <p:sp>
          <p:nvSpPr>
            <p:cNvPr id="1869909" name="Rectangle 85"/>
            <p:cNvSpPr>
              <a:spLocks noChangeArrowheads="1"/>
            </p:cNvSpPr>
            <p:nvPr/>
          </p:nvSpPr>
          <p:spPr bwMode="auto">
            <a:xfrm>
              <a:off x="1192" y="3873"/>
              <a:ext cx="1782"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179"/>
              <a:r>
                <a:rPr lang="en-US" sz="1200">
                  <a:solidFill>
                    <a:srgbClr val="1255A4"/>
                  </a:solidFill>
                </a:rPr>
                <a:t>Group II – Other deaths from NCDs</a:t>
              </a:r>
            </a:p>
          </p:txBody>
        </p:sp>
        <p:sp>
          <p:nvSpPr>
            <p:cNvPr id="1869910" name="Rectangle 86"/>
            <p:cNvSpPr>
              <a:spLocks noChangeArrowheads="1"/>
            </p:cNvSpPr>
            <p:nvPr/>
          </p:nvSpPr>
          <p:spPr bwMode="auto">
            <a:xfrm>
              <a:off x="1082" y="4049"/>
              <a:ext cx="69" cy="60"/>
            </a:xfrm>
            <a:prstGeom prst="rect">
              <a:avLst/>
            </a:prstGeom>
            <a:solidFill>
              <a:srgbClr val="ED1C24"/>
            </a:solidFill>
            <a:ln>
              <a:noFill/>
            </a:ln>
            <a:effectLst/>
            <a:extLs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a:lstStyle/>
            <a:p>
              <a:endParaRPr lang="en-US"/>
            </a:p>
          </p:txBody>
        </p:sp>
        <p:sp>
          <p:nvSpPr>
            <p:cNvPr id="1869911" name="Rectangle 87"/>
            <p:cNvSpPr>
              <a:spLocks noChangeArrowheads="1"/>
            </p:cNvSpPr>
            <p:nvPr/>
          </p:nvSpPr>
          <p:spPr bwMode="auto">
            <a:xfrm>
              <a:off x="1192" y="4008"/>
              <a:ext cx="4061"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179"/>
              <a:r>
                <a:rPr lang="en-US" sz="1200">
                  <a:solidFill>
                    <a:srgbClr val="1255A4"/>
                  </a:solidFill>
                </a:rPr>
                <a:t>Group II – Premature deaths from NCDs (below 60 years), which are preventable</a:t>
              </a:r>
            </a:p>
          </p:txBody>
        </p:sp>
        <p:sp>
          <p:nvSpPr>
            <p:cNvPr id="1869912" name="Rectangle 88"/>
            <p:cNvSpPr>
              <a:spLocks noChangeArrowheads="1"/>
            </p:cNvSpPr>
            <p:nvPr/>
          </p:nvSpPr>
          <p:spPr bwMode="auto">
            <a:xfrm>
              <a:off x="1082" y="4185"/>
              <a:ext cx="69" cy="60"/>
            </a:xfrm>
            <a:prstGeom prst="rect">
              <a:avLst/>
            </a:prstGeom>
            <a:solidFill>
              <a:srgbClr val="669900"/>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a:lstStyle/>
            <a:p>
              <a:endParaRPr lang="en-US"/>
            </a:p>
          </p:txBody>
        </p:sp>
        <p:sp>
          <p:nvSpPr>
            <p:cNvPr id="1869913" name="Rectangle 89"/>
            <p:cNvSpPr>
              <a:spLocks noChangeArrowheads="1"/>
            </p:cNvSpPr>
            <p:nvPr/>
          </p:nvSpPr>
          <p:spPr bwMode="auto">
            <a:xfrm>
              <a:off x="1192" y="4142"/>
              <a:ext cx="4044"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179"/>
              <a:r>
                <a:rPr lang="en-US" sz="1200">
                  <a:solidFill>
                    <a:srgbClr val="1255A4"/>
                  </a:solidFill>
                </a:rPr>
                <a:t>Group I –  Communicable diseases, maternal, perinatal and nutritional conditions</a:t>
              </a:r>
            </a:p>
          </p:txBody>
        </p:sp>
      </p:grpSp>
      <p:sp>
        <p:nvSpPr>
          <p:cNvPr id="1869915" name="Text Box 91"/>
          <p:cNvSpPr txBox="1">
            <a:spLocks noChangeArrowheads="1"/>
          </p:cNvSpPr>
          <p:nvPr/>
        </p:nvSpPr>
        <p:spPr bwMode="auto">
          <a:xfrm rot="5400000">
            <a:off x="7579402" y="2992468"/>
            <a:ext cx="2667652" cy="276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8" tIns="45704" rIns="91408" bIns="45704">
            <a:spAutoFit/>
          </a:bodyPr>
          <a:lstStyle>
            <a:lvl1pPr defTabSz="1042988">
              <a:defRPr>
                <a:solidFill>
                  <a:schemeClr val="tx1"/>
                </a:solidFill>
                <a:latin typeface="Arial" pitchFamily="34" charset="0"/>
                <a:cs typeface="Arial" pitchFamily="34" charset="0"/>
              </a:defRPr>
            </a:lvl1pPr>
            <a:lvl2pPr marL="522288" defTabSz="1042988">
              <a:defRPr>
                <a:solidFill>
                  <a:schemeClr val="tx1"/>
                </a:solidFill>
                <a:latin typeface="Arial" pitchFamily="34" charset="0"/>
                <a:cs typeface="Arial" pitchFamily="34" charset="0"/>
              </a:defRPr>
            </a:lvl2pPr>
            <a:lvl3pPr marL="1042988" defTabSz="1042988">
              <a:defRPr>
                <a:solidFill>
                  <a:schemeClr val="tx1"/>
                </a:solidFill>
                <a:latin typeface="Arial" pitchFamily="34" charset="0"/>
                <a:cs typeface="Arial" pitchFamily="34" charset="0"/>
              </a:defRPr>
            </a:lvl3pPr>
            <a:lvl4pPr marL="1565275" defTabSz="1042988">
              <a:defRPr>
                <a:solidFill>
                  <a:schemeClr val="tx1"/>
                </a:solidFill>
                <a:latin typeface="Arial" pitchFamily="34" charset="0"/>
                <a:cs typeface="Arial" pitchFamily="34" charset="0"/>
              </a:defRPr>
            </a:lvl4pPr>
            <a:lvl5pPr marL="2085975" defTabSz="1042988">
              <a:defRPr>
                <a:solidFill>
                  <a:schemeClr val="tx1"/>
                </a:solidFill>
                <a:latin typeface="Arial" pitchFamily="34" charset="0"/>
                <a:cs typeface="Arial" pitchFamily="34" charset="0"/>
              </a:defRPr>
            </a:lvl5pPr>
            <a:lvl6pPr marL="2543175" algn="r" defTabSz="1042988" rtl="1" fontAlgn="base">
              <a:spcBef>
                <a:spcPct val="0"/>
              </a:spcBef>
              <a:spcAft>
                <a:spcPct val="0"/>
              </a:spcAft>
              <a:defRPr>
                <a:solidFill>
                  <a:schemeClr val="tx1"/>
                </a:solidFill>
                <a:latin typeface="Arial" pitchFamily="34" charset="0"/>
                <a:cs typeface="Arial" pitchFamily="34" charset="0"/>
              </a:defRPr>
            </a:lvl6pPr>
            <a:lvl7pPr marL="3000375" algn="r" defTabSz="1042988" rtl="1" fontAlgn="base">
              <a:spcBef>
                <a:spcPct val="0"/>
              </a:spcBef>
              <a:spcAft>
                <a:spcPct val="0"/>
              </a:spcAft>
              <a:defRPr>
                <a:solidFill>
                  <a:schemeClr val="tx1"/>
                </a:solidFill>
                <a:latin typeface="Arial" pitchFamily="34" charset="0"/>
                <a:cs typeface="Arial" pitchFamily="34" charset="0"/>
              </a:defRPr>
            </a:lvl7pPr>
            <a:lvl8pPr marL="3457575" algn="r" defTabSz="1042988" rtl="1" fontAlgn="base">
              <a:spcBef>
                <a:spcPct val="0"/>
              </a:spcBef>
              <a:spcAft>
                <a:spcPct val="0"/>
              </a:spcAft>
              <a:defRPr>
                <a:solidFill>
                  <a:schemeClr val="tx1"/>
                </a:solidFill>
                <a:latin typeface="Arial" pitchFamily="34" charset="0"/>
                <a:cs typeface="Arial" pitchFamily="34" charset="0"/>
              </a:defRPr>
            </a:lvl8pPr>
            <a:lvl9pPr marL="3914775" algn="r" defTabSz="1042988" rtl="1" fontAlgn="base">
              <a:spcBef>
                <a:spcPct val="0"/>
              </a:spcBef>
              <a:spcAft>
                <a:spcPct val="0"/>
              </a:spcAft>
              <a:defRPr>
                <a:solidFill>
                  <a:schemeClr val="tx1"/>
                </a:solidFill>
                <a:latin typeface="Arial" pitchFamily="34" charset="0"/>
                <a:cs typeface="Arial" pitchFamily="34" charset="0"/>
              </a:defRPr>
            </a:lvl9pPr>
          </a:lstStyle>
          <a:p>
            <a:pPr algn="ctr" rtl="0"/>
            <a:r>
              <a:rPr lang="en-GB" sz="1200">
                <a:solidFill>
                  <a:srgbClr val="1255A4"/>
                </a:solidFill>
              </a:rPr>
              <a:t>Source: WHO global estimates 2008</a:t>
            </a:r>
            <a:endParaRPr lang="en-US" sz="1200">
              <a:solidFill>
                <a:srgbClr val="1255A4"/>
              </a:solidFill>
            </a:endParaRPr>
          </a:p>
        </p:txBody>
      </p:sp>
    </p:spTree>
    <p:extLst>
      <p:ext uri="{BB962C8B-B14F-4D97-AF65-F5344CB8AC3E}">
        <p14:creationId xmlns:p14="http://schemas.microsoft.com/office/powerpoint/2010/main" val="36977064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22" name="Rectangle 2"/>
          <p:cNvSpPr>
            <a:spLocks noChangeArrowheads="1"/>
          </p:cNvSpPr>
          <p:nvPr/>
        </p:nvSpPr>
        <p:spPr bwMode="auto">
          <a:xfrm>
            <a:off x="769693" y="532744"/>
            <a:ext cx="7968420" cy="469391"/>
          </a:xfrm>
          <a:prstGeom prst="rect">
            <a:avLst/>
          </a:prstGeom>
          <a:noFill/>
          <a:ln>
            <a:noFill/>
          </a:ln>
          <a:effectLst/>
          <a:extLst>
            <a:ext uri="{909E8E84-426E-40DD-AFC4-6F175D3DCCD1}">
              <a14:hiddenFill xmlns:a14="http://schemas.microsoft.com/office/drawing/2010/main">
                <a:solidFill>
                  <a:srgbClr val="045898">
                    <a:alpha val="89999"/>
                  </a:srgb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08" tIns="45704" rIns="91408" bIns="45704"/>
          <a:lstStyle/>
          <a:p>
            <a:pPr marL="342295" indent="-342295" algn="ctr" defTabSz="914179"/>
            <a:r>
              <a:rPr lang="en-GB">
                <a:solidFill>
                  <a:srgbClr val="1255A4"/>
                </a:solidFill>
              </a:rPr>
              <a:t>Four types of NCDs account for most deaths in all regions</a:t>
            </a:r>
          </a:p>
        </p:txBody>
      </p:sp>
      <p:sp>
        <p:nvSpPr>
          <p:cNvPr id="1873937" name="Rectangle 17"/>
          <p:cNvSpPr>
            <a:spLocks noChangeArrowheads="1"/>
          </p:cNvSpPr>
          <p:nvPr/>
        </p:nvSpPr>
        <p:spPr bwMode="auto">
          <a:xfrm>
            <a:off x="232131" y="204459"/>
            <a:ext cx="7968420" cy="467951"/>
          </a:xfrm>
          <a:prstGeom prst="rect">
            <a:avLst/>
          </a:prstGeom>
          <a:noFill/>
          <a:ln>
            <a:noFill/>
          </a:ln>
          <a:effectLst/>
          <a:extLst>
            <a:ext uri="{909E8E84-426E-40DD-AFC4-6F175D3DCCD1}">
              <a14:hiddenFill xmlns:a14="http://schemas.microsoft.com/office/drawing/2010/main">
                <a:solidFill>
                  <a:srgbClr val="045898">
                    <a:alpha val="89999"/>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08" tIns="45704" rIns="91408" bIns="45704"/>
          <a:lstStyle/>
          <a:p>
            <a:pPr marL="342295" indent="-342295" defTabSz="914179"/>
            <a:endParaRPr lang="en-GB" sz="1400">
              <a:solidFill>
                <a:srgbClr val="4E75B9"/>
              </a:solidFill>
            </a:endParaRPr>
          </a:p>
        </p:txBody>
      </p:sp>
      <p:sp>
        <p:nvSpPr>
          <p:cNvPr id="1873986" name="Rectangle 66"/>
          <p:cNvSpPr>
            <a:spLocks noChangeArrowheads="1"/>
          </p:cNvSpPr>
          <p:nvPr/>
        </p:nvSpPr>
        <p:spPr bwMode="auto">
          <a:xfrm>
            <a:off x="6214554" y="4911324"/>
            <a:ext cx="3092344" cy="3052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defTabSz="914179"/>
            <a:r>
              <a:rPr lang="en-US" sz="1000">
                <a:solidFill>
                  <a:srgbClr val="1255A4"/>
                </a:solidFill>
              </a:rPr>
              <a:t>WHO Region for the </a:t>
            </a:r>
          </a:p>
          <a:p>
            <a:pPr algn="ctr" defTabSz="914179"/>
            <a:r>
              <a:rPr lang="en-US" sz="1000">
                <a:solidFill>
                  <a:srgbClr val="1255A4"/>
                </a:solidFill>
              </a:rPr>
              <a:t>Western Pacific</a:t>
            </a:r>
          </a:p>
        </p:txBody>
      </p:sp>
      <p:grpSp>
        <p:nvGrpSpPr>
          <p:cNvPr id="1874021" name="Group 101"/>
          <p:cNvGrpSpPr>
            <a:grpSpLocks/>
          </p:cNvGrpSpPr>
          <p:nvPr/>
        </p:nvGrpSpPr>
        <p:grpSpPr bwMode="auto">
          <a:xfrm>
            <a:off x="769693" y="5230972"/>
            <a:ext cx="7597827" cy="1020852"/>
            <a:chOff x="384" y="3633"/>
            <a:chExt cx="5826" cy="709"/>
          </a:xfrm>
        </p:grpSpPr>
        <p:sp>
          <p:nvSpPr>
            <p:cNvPr id="1873928" name="Rectangle 8"/>
            <p:cNvSpPr>
              <a:spLocks noChangeArrowheads="1"/>
            </p:cNvSpPr>
            <p:nvPr/>
          </p:nvSpPr>
          <p:spPr bwMode="auto">
            <a:xfrm>
              <a:off x="384" y="3633"/>
              <a:ext cx="5826" cy="709"/>
            </a:xfrm>
            <a:prstGeom prst="rect">
              <a:avLst/>
            </a:prstGeom>
            <a:solidFill>
              <a:schemeClr val="bg1"/>
            </a:solidFill>
            <a:ln w="9525">
              <a:solidFill>
                <a:srgbClr val="96969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73929" name="Rectangle 9"/>
            <p:cNvSpPr>
              <a:spLocks noChangeArrowheads="1"/>
            </p:cNvSpPr>
            <p:nvPr/>
          </p:nvSpPr>
          <p:spPr bwMode="auto">
            <a:xfrm>
              <a:off x="587" y="3834"/>
              <a:ext cx="67" cy="59"/>
            </a:xfrm>
            <a:prstGeom prst="rect">
              <a:avLst/>
            </a:prstGeom>
            <a:solidFill>
              <a:srgbClr val="99CCFF"/>
            </a:solidFill>
            <a:ln>
              <a:noFill/>
            </a:ln>
            <a:effectLst/>
            <a:extLst>
              <a:ext uri="{91240B29-F687-4F45-9708-019B960494DF}">
                <a14:hiddenLine xmlns:a14="http://schemas.microsoft.com/office/drawing/2010/main" w="22225" algn="ctr">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a:lstStyle/>
            <a:p>
              <a:endParaRPr lang="en-US"/>
            </a:p>
          </p:txBody>
        </p:sp>
        <p:sp>
          <p:nvSpPr>
            <p:cNvPr id="1873930" name="Rectangle 10"/>
            <p:cNvSpPr>
              <a:spLocks noChangeArrowheads="1"/>
            </p:cNvSpPr>
            <p:nvPr/>
          </p:nvSpPr>
          <p:spPr bwMode="auto">
            <a:xfrm>
              <a:off x="695" y="3812"/>
              <a:ext cx="463"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179"/>
              <a:r>
                <a:rPr lang="en-US" sz="1200">
                  <a:solidFill>
                    <a:srgbClr val="1255A4"/>
                  </a:solidFill>
                </a:rPr>
                <a:t>Diabetes</a:t>
              </a:r>
            </a:p>
          </p:txBody>
        </p:sp>
        <p:sp>
          <p:nvSpPr>
            <p:cNvPr id="1873931" name="Rectangle 11"/>
            <p:cNvSpPr>
              <a:spLocks noChangeArrowheads="1"/>
            </p:cNvSpPr>
            <p:nvPr/>
          </p:nvSpPr>
          <p:spPr bwMode="auto">
            <a:xfrm>
              <a:off x="587" y="3968"/>
              <a:ext cx="67" cy="61"/>
            </a:xfrm>
            <a:prstGeom prst="rect">
              <a:avLst/>
            </a:prstGeom>
            <a:solidFill>
              <a:srgbClr val="1255A4"/>
            </a:solidFill>
            <a:ln>
              <a:noFill/>
            </a:ln>
            <a:effectLst/>
            <a:extLs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a:lstStyle/>
            <a:p>
              <a:endParaRPr lang="en-US"/>
            </a:p>
          </p:txBody>
        </p:sp>
        <p:sp>
          <p:nvSpPr>
            <p:cNvPr id="1873932" name="Rectangle 12"/>
            <p:cNvSpPr>
              <a:spLocks noChangeArrowheads="1"/>
            </p:cNvSpPr>
            <p:nvPr/>
          </p:nvSpPr>
          <p:spPr bwMode="auto">
            <a:xfrm>
              <a:off x="695" y="3939"/>
              <a:ext cx="1098"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179"/>
              <a:r>
                <a:rPr lang="en-US" sz="1200">
                  <a:solidFill>
                    <a:srgbClr val="1255A4"/>
                  </a:solidFill>
                </a:rPr>
                <a:t>Respiratory diseases</a:t>
              </a:r>
            </a:p>
          </p:txBody>
        </p:sp>
        <p:sp>
          <p:nvSpPr>
            <p:cNvPr id="1873933" name="Rectangle 13"/>
            <p:cNvSpPr>
              <a:spLocks noChangeArrowheads="1"/>
            </p:cNvSpPr>
            <p:nvPr/>
          </p:nvSpPr>
          <p:spPr bwMode="auto">
            <a:xfrm>
              <a:off x="587" y="4104"/>
              <a:ext cx="67" cy="60"/>
            </a:xfrm>
            <a:prstGeom prst="rect">
              <a:avLst/>
            </a:prstGeom>
            <a:solidFill>
              <a:srgbClr val="CC99FF"/>
            </a:solidFill>
            <a:ln>
              <a:noFill/>
            </a:ln>
            <a:effectLst/>
            <a:extLst>
              <a:ext uri="{91240B29-F687-4F45-9708-019B960494DF}">
                <a14:hiddenLine xmlns:a14="http://schemas.microsoft.com/office/drawing/2010/main" w="22225" algn="ctr">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a:lstStyle/>
            <a:p>
              <a:endParaRPr lang="en-US"/>
            </a:p>
          </p:txBody>
        </p:sp>
        <p:sp>
          <p:nvSpPr>
            <p:cNvPr id="1873934" name="Rectangle 14"/>
            <p:cNvSpPr>
              <a:spLocks noChangeArrowheads="1"/>
            </p:cNvSpPr>
            <p:nvPr/>
          </p:nvSpPr>
          <p:spPr bwMode="auto">
            <a:xfrm>
              <a:off x="695" y="4067"/>
              <a:ext cx="438"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179"/>
              <a:r>
                <a:rPr lang="en-US" sz="1200">
                  <a:solidFill>
                    <a:srgbClr val="1255A4"/>
                  </a:solidFill>
                </a:rPr>
                <a:t>Cancers</a:t>
              </a:r>
            </a:p>
          </p:txBody>
        </p:sp>
        <p:sp>
          <p:nvSpPr>
            <p:cNvPr id="1873935" name="Rectangle 15"/>
            <p:cNvSpPr>
              <a:spLocks noChangeArrowheads="1"/>
            </p:cNvSpPr>
            <p:nvPr/>
          </p:nvSpPr>
          <p:spPr bwMode="auto">
            <a:xfrm>
              <a:off x="587" y="4239"/>
              <a:ext cx="67" cy="60"/>
            </a:xfrm>
            <a:prstGeom prst="rect">
              <a:avLst/>
            </a:prstGeom>
            <a:solidFill>
              <a:srgbClr val="ED1C24"/>
            </a:solidFill>
            <a:ln>
              <a:noFill/>
            </a:ln>
            <a:effectLst/>
            <a:extLst>
              <a:ext uri="{91240B29-F687-4F45-9708-019B960494DF}">
                <a14:hiddenLine xmlns:a14="http://schemas.microsoft.com/office/drawing/2010/main" w="14351" algn="ctr">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a:lstStyle/>
            <a:p>
              <a:endParaRPr lang="en-US"/>
            </a:p>
          </p:txBody>
        </p:sp>
        <p:sp>
          <p:nvSpPr>
            <p:cNvPr id="1873936" name="Rectangle 16"/>
            <p:cNvSpPr>
              <a:spLocks noChangeArrowheads="1"/>
            </p:cNvSpPr>
            <p:nvPr/>
          </p:nvSpPr>
          <p:spPr bwMode="auto">
            <a:xfrm>
              <a:off x="695" y="4196"/>
              <a:ext cx="1280"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179"/>
              <a:r>
                <a:rPr lang="en-US" sz="1200">
                  <a:solidFill>
                    <a:srgbClr val="1255A4"/>
                  </a:solidFill>
                </a:rPr>
                <a:t>Cardiovascular diseases</a:t>
              </a:r>
            </a:p>
          </p:txBody>
        </p:sp>
        <p:sp>
          <p:nvSpPr>
            <p:cNvPr id="1874011" name="Rectangle 91"/>
            <p:cNvSpPr>
              <a:spLocks noChangeArrowheads="1"/>
            </p:cNvSpPr>
            <p:nvPr/>
          </p:nvSpPr>
          <p:spPr bwMode="auto">
            <a:xfrm>
              <a:off x="587" y="3700"/>
              <a:ext cx="67" cy="60"/>
            </a:xfrm>
            <a:prstGeom prst="rect">
              <a:avLst/>
            </a:prstGeom>
            <a:solidFill>
              <a:srgbClr val="4E75B9"/>
            </a:solidFill>
            <a:ln>
              <a:noFill/>
            </a:ln>
            <a:effectLst/>
            <a:extLs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a:lstStyle/>
            <a:p>
              <a:endParaRPr lang="en-US"/>
            </a:p>
          </p:txBody>
        </p:sp>
        <p:sp>
          <p:nvSpPr>
            <p:cNvPr id="1874012" name="Rectangle 92"/>
            <p:cNvSpPr>
              <a:spLocks noChangeArrowheads="1"/>
            </p:cNvSpPr>
            <p:nvPr/>
          </p:nvSpPr>
          <p:spPr bwMode="auto">
            <a:xfrm>
              <a:off x="695" y="3684"/>
              <a:ext cx="642"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179"/>
              <a:r>
                <a:rPr lang="en-US" sz="1200">
                  <a:solidFill>
                    <a:srgbClr val="1255A4"/>
                  </a:solidFill>
                </a:rPr>
                <a:t>Other NCDs</a:t>
              </a:r>
            </a:p>
          </p:txBody>
        </p:sp>
      </p:grpSp>
      <p:sp>
        <p:nvSpPr>
          <p:cNvPr id="1873938" name="Line 18"/>
          <p:cNvSpPr>
            <a:spLocks noChangeShapeType="1"/>
          </p:cNvSpPr>
          <p:nvPr/>
        </p:nvSpPr>
        <p:spPr bwMode="auto">
          <a:xfrm>
            <a:off x="799558" y="4277791"/>
            <a:ext cx="7599185" cy="0"/>
          </a:xfrm>
          <a:prstGeom prst="line">
            <a:avLst/>
          </a:prstGeom>
          <a:noFill/>
          <a:ln w="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0147" tIns="40074" rIns="80147" bIns="40074"/>
          <a:lstStyle/>
          <a:p>
            <a:endParaRPr lang="en-US"/>
          </a:p>
        </p:txBody>
      </p:sp>
      <p:sp>
        <p:nvSpPr>
          <p:cNvPr id="1873939" name="Line 19"/>
          <p:cNvSpPr>
            <a:spLocks noChangeShapeType="1"/>
          </p:cNvSpPr>
          <p:nvPr/>
        </p:nvSpPr>
        <p:spPr bwMode="auto">
          <a:xfrm>
            <a:off x="799558" y="3922148"/>
            <a:ext cx="7599185" cy="0"/>
          </a:xfrm>
          <a:prstGeom prst="line">
            <a:avLst/>
          </a:prstGeom>
          <a:noFill/>
          <a:ln w="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0147" tIns="40074" rIns="80147" bIns="40074"/>
          <a:lstStyle/>
          <a:p>
            <a:endParaRPr lang="en-US"/>
          </a:p>
        </p:txBody>
      </p:sp>
      <p:sp>
        <p:nvSpPr>
          <p:cNvPr id="1873940" name="Line 20"/>
          <p:cNvSpPr>
            <a:spLocks noChangeShapeType="1"/>
          </p:cNvSpPr>
          <p:nvPr/>
        </p:nvSpPr>
        <p:spPr bwMode="auto">
          <a:xfrm>
            <a:off x="799558" y="3567945"/>
            <a:ext cx="7599185" cy="0"/>
          </a:xfrm>
          <a:prstGeom prst="line">
            <a:avLst/>
          </a:prstGeom>
          <a:noFill/>
          <a:ln w="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0147" tIns="40074" rIns="80147" bIns="40074"/>
          <a:lstStyle/>
          <a:p>
            <a:endParaRPr lang="en-US"/>
          </a:p>
        </p:txBody>
      </p:sp>
      <p:sp>
        <p:nvSpPr>
          <p:cNvPr id="1873941" name="Line 21"/>
          <p:cNvSpPr>
            <a:spLocks noChangeShapeType="1"/>
          </p:cNvSpPr>
          <p:nvPr/>
        </p:nvSpPr>
        <p:spPr bwMode="auto">
          <a:xfrm>
            <a:off x="799558" y="3210863"/>
            <a:ext cx="7599185" cy="0"/>
          </a:xfrm>
          <a:prstGeom prst="line">
            <a:avLst/>
          </a:prstGeom>
          <a:noFill/>
          <a:ln w="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0147" tIns="40074" rIns="80147" bIns="40074"/>
          <a:lstStyle/>
          <a:p>
            <a:endParaRPr lang="en-US"/>
          </a:p>
        </p:txBody>
      </p:sp>
      <p:sp>
        <p:nvSpPr>
          <p:cNvPr id="1873942" name="Line 22"/>
          <p:cNvSpPr>
            <a:spLocks noChangeShapeType="1"/>
          </p:cNvSpPr>
          <p:nvPr/>
        </p:nvSpPr>
        <p:spPr bwMode="auto">
          <a:xfrm>
            <a:off x="799558" y="2856660"/>
            <a:ext cx="7599185" cy="0"/>
          </a:xfrm>
          <a:prstGeom prst="line">
            <a:avLst/>
          </a:prstGeom>
          <a:noFill/>
          <a:ln w="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0147" tIns="40074" rIns="80147" bIns="40074"/>
          <a:lstStyle/>
          <a:p>
            <a:endParaRPr lang="en-US"/>
          </a:p>
        </p:txBody>
      </p:sp>
      <p:sp>
        <p:nvSpPr>
          <p:cNvPr id="1873943" name="Line 23"/>
          <p:cNvSpPr>
            <a:spLocks noChangeShapeType="1"/>
          </p:cNvSpPr>
          <p:nvPr/>
        </p:nvSpPr>
        <p:spPr bwMode="auto">
          <a:xfrm>
            <a:off x="799558" y="2473660"/>
            <a:ext cx="7599185" cy="0"/>
          </a:xfrm>
          <a:prstGeom prst="line">
            <a:avLst/>
          </a:prstGeom>
          <a:noFill/>
          <a:ln w="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0147" tIns="40074" rIns="80147" bIns="40074"/>
          <a:lstStyle/>
          <a:p>
            <a:endParaRPr lang="en-US"/>
          </a:p>
        </p:txBody>
      </p:sp>
      <p:sp>
        <p:nvSpPr>
          <p:cNvPr id="1873944" name="Line 24"/>
          <p:cNvSpPr>
            <a:spLocks noChangeShapeType="1"/>
          </p:cNvSpPr>
          <p:nvPr/>
        </p:nvSpPr>
        <p:spPr bwMode="auto">
          <a:xfrm>
            <a:off x="799558" y="2116578"/>
            <a:ext cx="7599185" cy="0"/>
          </a:xfrm>
          <a:prstGeom prst="line">
            <a:avLst/>
          </a:prstGeom>
          <a:noFill/>
          <a:ln w="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0147" tIns="40074" rIns="80147" bIns="40074"/>
          <a:lstStyle/>
          <a:p>
            <a:endParaRPr lang="en-US"/>
          </a:p>
        </p:txBody>
      </p:sp>
      <p:sp>
        <p:nvSpPr>
          <p:cNvPr id="1873945" name="Line 25"/>
          <p:cNvSpPr>
            <a:spLocks noChangeShapeType="1"/>
          </p:cNvSpPr>
          <p:nvPr/>
        </p:nvSpPr>
        <p:spPr bwMode="auto">
          <a:xfrm>
            <a:off x="799558" y="1762375"/>
            <a:ext cx="7599185" cy="0"/>
          </a:xfrm>
          <a:prstGeom prst="line">
            <a:avLst/>
          </a:prstGeom>
          <a:noFill/>
          <a:ln w="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0147" tIns="40074" rIns="80147" bIns="40074"/>
          <a:lstStyle/>
          <a:p>
            <a:endParaRPr lang="en-US"/>
          </a:p>
        </p:txBody>
      </p:sp>
      <p:sp>
        <p:nvSpPr>
          <p:cNvPr id="1873946" name="Line 26"/>
          <p:cNvSpPr>
            <a:spLocks noChangeShapeType="1"/>
          </p:cNvSpPr>
          <p:nvPr/>
        </p:nvSpPr>
        <p:spPr bwMode="auto">
          <a:xfrm>
            <a:off x="799557" y="1406733"/>
            <a:ext cx="758832" cy="0"/>
          </a:xfrm>
          <a:prstGeom prst="line">
            <a:avLst/>
          </a:prstGeom>
          <a:noFill/>
          <a:ln w="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0147" tIns="40074" rIns="80147" bIns="40074"/>
          <a:lstStyle/>
          <a:p>
            <a:endParaRPr lang="en-US"/>
          </a:p>
        </p:txBody>
      </p:sp>
      <p:sp>
        <p:nvSpPr>
          <p:cNvPr id="1873947" name="Line 27"/>
          <p:cNvSpPr>
            <a:spLocks noChangeShapeType="1"/>
          </p:cNvSpPr>
          <p:nvPr/>
        </p:nvSpPr>
        <p:spPr bwMode="auto">
          <a:xfrm>
            <a:off x="799558" y="1051090"/>
            <a:ext cx="7599185"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lIns="80147" tIns="40074" rIns="80147" bIns="40074"/>
          <a:lstStyle/>
          <a:p>
            <a:endParaRPr lang="en-US"/>
          </a:p>
        </p:txBody>
      </p:sp>
      <p:sp>
        <p:nvSpPr>
          <p:cNvPr id="1873948" name="Rectangle 28"/>
          <p:cNvSpPr>
            <a:spLocks noChangeArrowheads="1"/>
          </p:cNvSpPr>
          <p:nvPr/>
        </p:nvSpPr>
        <p:spPr bwMode="auto">
          <a:xfrm>
            <a:off x="799558" y="1051090"/>
            <a:ext cx="7599185" cy="3583784"/>
          </a:xfrm>
          <a:prstGeom prst="rect">
            <a:avLst/>
          </a:prstGeom>
          <a:noFill/>
          <a:ln w="0" algn="ctr">
            <a:solidFill>
              <a:srgbClr val="969696"/>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0147" tIns="40074" rIns="80147" bIns="40074"/>
          <a:lstStyle/>
          <a:p>
            <a:endParaRPr lang="en-US"/>
          </a:p>
        </p:txBody>
      </p:sp>
      <p:sp>
        <p:nvSpPr>
          <p:cNvPr id="1873949" name="Rectangle 29"/>
          <p:cNvSpPr>
            <a:spLocks noChangeArrowheads="1"/>
          </p:cNvSpPr>
          <p:nvPr/>
        </p:nvSpPr>
        <p:spPr bwMode="auto">
          <a:xfrm>
            <a:off x="1028972" y="1051090"/>
            <a:ext cx="758833" cy="901345"/>
          </a:xfrm>
          <a:prstGeom prst="rect">
            <a:avLst/>
          </a:prstGeom>
          <a:solidFill>
            <a:srgbClr val="969696"/>
          </a:solidFill>
          <a:ln>
            <a:noFill/>
          </a:ln>
          <a:effectLst>
            <a:outerShdw dist="107763" dir="2700000" algn="ctr" rotWithShape="0">
              <a:srgbClr val="808080">
                <a:alpha val="50000"/>
              </a:srgbClr>
            </a:outerShdw>
          </a:effectLst>
          <a:extLst>
            <a:ext uri="{91240B29-F687-4F45-9708-019B960494DF}">
              <a14:hiddenLine xmlns:a14="http://schemas.microsoft.com/office/drawing/2010/main" w="22225">
                <a:solidFill>
                  <a:srgbClr val="000000"/>
                </a:solidFill>
                <a:miter lim="800000"/>
                <a:headEnd/>
                <a:tailEnd/>
              </a14:hiddenLine>
            </a:ext>
          </a:extLst>
        </p:spPr>
        <p:txBody>
          <a:bodyPr lIns="80147" tIns="40074" rIns="80147" bIns="40074"/>
          <a:lstStyle/>
          <a:p>
            <a:endParaRPr lang="en-US"/>
          </a:p>
        </p:txBody>
      </p:sp>
      <p:sp>
        <p:nvSpPr>
          <p:cNvPr id="1873950" name="Rectangle 30"/>
          <p:cNvSpPr>
            <a:spLocks noChangeArrowheads="1"/>
          </p:cNvSpPr>
          <p:nvPr/>
        </p:nvSpPr>
        <p:spPr bwMode="auto">
          <a:xfrm>
            <a:off x="2290073" y="1038132"/>
            <a:ext cx="758832" cy="780398"/>
          </a:xfrm>
          <a:prstGeom prst="rect">
            <a:avLst/>
          </a:prstGeom>
          <a:solidFill>
            <a:srgbClr val="969696"/>
          </a:solidFill>
          <a:ln>
            <a:noFill/>
          </a:ln>
          <a:effectLst>
            <a:outerShdw dist="107763" dir="2700000" algn="ctr" rotWithShape="0">
              <a:srgbClr val="808080">
                <a:alpha val="50000"/>
              </a:srgbClr>
            </a:outerShdw>
          </a:effectLst>
          <a:extLst>
            <a:ext uri="{91240B29-F687-4F45-9708-019B960494DF}">
              <a14:hiddenLine xmlns:a14="http://schemas.microsoft.com/office/drawing/2010/main" w="22225">
                <a:solidFill>
                  <a:srgbClr val="000000"/>
                </a:solidFill>
                <a:miter lim="800000"/>
                <a:headEnd/>
                <a:tailEnd/>
              </a14:hiddenLine>
            </a:ext>
          </a:extLst>
        </p:spPr>
        <p:txBody>
          <a:bodyPr lIns="80147" tIns="40074" rIns="80147" bIns="40074"/>
          <a:lstStyle/>
          <a:p>
            <a:endParaRPr lang="en-US"/>
          </a:p>
        </p:txBody>
      </p:sp>
      <p:sp>
        <p:nvSpPr>
          <p:cNvPr id="1873951" name="Rectangle 31"/>
          <p:cNvSpPr>
            <a:spLocks noChangeArrowheads="1"/>
          </p:cNvSpPr>
          <p:nvPr/>
        </p:nvSpPr>
        <p:spPr bwMode="auto">
          <a:xfrm>
            <a:off x="3563392" y="1051090"/>
            <a:ext cx="757475" cy="793357"/>
          </a:xfrm>
          <a:prstGeom prst="rect">
            <a:avLst/>
          </a:prstGeom>
          <a:solidFill>
            <a:srgbClr val="969696"/>
          </a:solidFill>
          <a:ln>
            <a:noFill/>
          </a:ln>
          <a:effectLst>
            <a:outerShdw dist="107763" dir="2700000" algn="ctr" rotWithShape="0">
              <a:srgbClr val="808080">
                <a:alpha val="50000"/>
              </a:srgbClr>
            </a:outerShdw>
          </a:effectLst>
          <a:extLst>
            <a:ext uri="{91240B29-F687-4F45-9708-019B960494DF}">
              <a14:hiddenLine xmlns:a14="http://schemas.microsoft.com/office/drawing/2010/main" w="22225">
                <a:solidFill>
                  <a:srgbClr val="000000"/>
                </a:solidFill>
                <a:miter lim="800000"/>
                <a:headEnd/>
                <a:tailEnd/>
              </a14:hiddenLine>
            </a:ext>
          </a:extLst>
        </p:spPr>
        <p:txBody>
          <a:bodyPr lIns="80147" tIns="40074" rIns="80147" bIns="40074"/>
          <a:lstStyle/>
          <a:p>
            <a:endParaRPr lang="en-US"/>
          </a:p>
        </p:txBody>
      </p:sp>
      <p:sp>
        <p:nvSpPr>
          <p:cNvPr id="1873952" name="Rectangle 32"/>
          <p:cNvSpPr>
            <a:spLocks noChangeArrowheads="1"/>
          </p:cNvSpPr>
          <p:nvPr/>
        </p:nvSpPr>
        <p:spPr bwMode="auto">
          <a:xfrm>
            <a:off x="4832637" y="1051090"/>
            <a:ext cx="758833" cy="436275"/>
          </a:xfrm>
          <a:prstGeom prst="rect">
            <a:avLst/>
          </a:prstGeom>
          <a:solidFill>
            <a:srgbClr val="969696"/>
          </a:solidFill>
          <a:ln>
            <a:noFill/>
          </a:ln>
          <a:effectLst>
            <a:outerShdw dist="107763" dir="2700000" algn="ctr" rotWithShape="0">
              <a:srgbClr val="808080">
                <a:alpha val="50000"/>
              </a:srgbClr>
            </a:outerShdw>
          </a:effectLst>
          <a:extLst>
            <a:ext uri="{91240B29-F687-4F45-9708-019B960494DF}">
              <a14:hiddenLine xmlns:a14="http://schemas.microsoft.com/office/drawing/2010/main" w="22225">
                <a:solidFill>
                  <a:srgbClr val="000000"/>
                </a:solidFill>
                <a:miter lim="800000"/>
                <a:headEnd/>
                <a:tailEnd/>
              </a14:hiddenLine>
            </a:ext>
          </a:extLst>
        </p:spPr>
        <p:txBody>
          <a:bodyPr lIns="80147" tIns="40074" rIns="80147" bIns="40074"/>
          <a:lstStyle/>
          <a:p>
            <a:endParaRPr lang="en-US"/>
          </a:p>
        </p:txBody>
      </p:sp>
      <p:sp>
        <p:nvSpPr>
          <p:cNvPr id="1873953" name="Rectangle 33"/>
          <p:cNvSpPr>
            <a:spLocks noChangeArrowheads="1"/>
          </p:cNvSpPr>
          <p:nvPr/>
        </p:nvSpPr>
        <p:spPr bwMode="auto">
          <a:xfrm>
            <a:off x="6092380" y="1051090"/>
            <a:ext cx="758833" cy="673849"/>
          </a:xfrm>
          <a:prstGeom prst="rect">
            <a:avLst/>
          </a:prstGeom>
          <a:solidFill>
            <a:srgbClr val="969696"/>
          </a:solidFill>
          <a:ln>
            <a:noFill/>
          </a:ln>
          <a:effectLst>
            <a:outerShdw dist="107763" dir="2700000" algn="ctr" rotWithShape="0">
              <a:srgbClr val="808080">
                <a:alpha val="50000"/>
              </a:srgbClr>
            </a:outerShdw>
          </a:effectLst>
          <a:extLst>
            <a:ext uri="{91240B29-F687-4F45-9708-019B960494DF}">
              <a14:hiddenLine xmlns:a14="http://schemas.microsoft.com/office/drawing/2010/main" w="22225">
                <a:solidFill>
                  <a:srgbClr val="000000"/>
                </a:solidFill>
                <a:miter lim="800000"/>
                <a:headEnd/>
                <a:tailEnd/>
              </a14:hiddenLine>
            </a:ext>
          </a:extLst>
        </p:spPr>
        <p:txBody>
          <a:bodyPr lIns="80147" tIns="40074" rIns="80147" bIns="40074"/>
          <a:lstStyle/>
          <a:p>
            <a:endParaRPr lang="en-US"/>
          </a:p>
        </p:txBody>
      </p:sp>
      <p:sp>
        <p:nvSpPr>
          <p:cNvPr id="1873954" name="Rectangle 34"/>
          <p:cNvSpPr>
            <a:spLocks noChangeArrowheads="1"/>
          </p:cNvSpPr>
          <p:nvPr/>
        </p:nvSpPr>
        <p:spPr bwMode="auto">
          <a:xfrm>
            <a:off x="7395563" y="1051090"/>
            <a:ext cx="758833" cy="393079"/>
          </a:xfrm>
          <a:prstGeom prst="rect">
            <a:avLst/>
          </a:prstGeom>
          <a:solidFill>
            <a:srgbClr val="969696"/>
          </a:solidFill>
          <a:ln>
            <a:noFill/>
          </a:ln>
          <a:effectLst>
            <a:outerShdw dist="107763" dir="2700000" algn="ctr" rotWithShape="0">
              <a:srgbClr val="808080">
                <a:alpha val="50000"/>
              </a:srgbClr>
            </a:outerShdw>
          </a:effectLst>
          <a:extLst>
            <a:ext uri="{91240B29-F687-4F45-9708-019B960494DF}">
              <a14:hiddenLine xmlns:a14="http://schemas.microsoft.com/office/drawing/2010/main" w="22225">
                <a:solidFill>
                  <a:srgbClr val="000000"/>
                </a:solidFill>
                <a:miter lim="800000"/>
                <a:headEnd/>
                <a:tailEnd/>
              </a14:hiddenLine>
            </a:ext>
          </a:extLst>
        </p:spPr>
        <p:txBody>
          <a:bodyPr lIns="80147" tIns="40074" rIns="80147" bIns="40074"/>
          <a:lstStyle/>
          <a:p>
            <a:endParaRPr lang="en-US"/>
          </a:p>
        </p:txBody>
      </p:sp>
      <p:sp>
        <p:nvSpPr>
          <p:cNvPr id="1873955" name="Line 35"/>
          <p:cNvSpPr>
            <a:spLocks noChangeShapeType="1"/>
          </p:cNvSpPr>
          <p:nvPr/>
        </p:nvSpPr>
        <p:spPr bwMode="auto">
          <a:xfrm>
            <a:off x="799557" y="1051090"/>
            <a:ext cx="0" cy="3583784"/>
          </a:xfrm>
          <a:prstGeom prst="line">
            <a:avLst/>
          </a:prstGeom>
          <a:noFill/>
          <a:ln w="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0147" tIns="40074" rIns="80147" bIns="40074"/>
          <a:lstStyle/>
          <a:p>
            <a:endParaRPr lang="en-US"/>
          </a:p>
        </p:txBody>
      </p:sp>
      <p:sp>
        <p:nvSpPr>
          <p:cNvPr id="1873956" name="Line 36"/>
          <p:cNvSpPr>
            <a:spLocks noChangeShapeType="1"/>
          </p:cNvSpPr>
          <p:nvPr/>
        </p:nvSpPr>
        <p:spPr bwMode="auto">
          <a:xfrm>
            <a:off x="680099" y="4634874"/>
            <a:ext cx="119458" cy="0"/>
          </a:xfrm>
          <a:prstGeom prst="line">
            <a:avLst/>
          </a:prstGeom>
          <a:noFill/>
          <a:ln w="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0147" tIns="40074" rIns="80147" bIns="40074"/>
          <a:lstStyle/>
          <a:p>
            <a:endParaRPr lang="en-US"/>
          </a:p>
        </p:txBody>
      </p:sp>
      <p:sp>
        <p:nvSpPr>
          <p:cNvPr id="1873957" name="Line 37"/>
          <p:cNvSpPr>
            <a:spLocks noChangeShapeType="1"/>
          </p:cNvSpPr>
          <p:nvPr/>
        </p:nvSpPr>
        <p:spPr bwMode="auto">
          <a:xfrm>
            <a:off x="680099" y="4277791"/>
            <a:ext cx="119458" cy="0"/>
          </a:xfrm>
          <a:prstGeom prst="line">
            <a:avLst/>
          </a:prstGeom>
          <a:noFill/>
          <a:ln w="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0147" tIns="40074" rIns="80147" bIns="40074"/>
          <a:lstStyle/>
          <a:p>
            <a:endParaRPr lang="en-US"/>
          </a:p>
        </p:txBody>
      </p:sp>
      <p:sp>
        <p:nvSpPr>
          <p:cNvPr id="1873958" name="Line 38"/>
          <p:cNvSpPr>
            <a:spLocks noChangeShapeType="1"/>
          </p:cNvSpPr>
          <p:nvPr/>
        </p:nvSpPr>
        <p:spPr bwMode="auto">
          <a:xfrm>
            <a:off x="680099" y="3922148"/>
            <a:ext cx="119458" cy="0"/>
          </a:xfrm>
          <a:prstGeom prst="line">
            <a:avLst/>
          </a:prstGeom>
          <a:noFill/>
          <a:ln w="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0147" tIns="40074" rIns="80147" bIns="40074"/>
          <a:lstStyle/>
          <a:p>
            <a:endParaRPr lang="en-US"/>
          </a:p>
        </p:txBody>
      </p:sp>
      <p:sp>
        <p:nvSpPr>
          <p:cNvPr id="1873959" name="Line 39"/>
          <p:cNvSpPr>
            <a:spLocks noChangeShapeType="1"/>
          </p:cNvSpPr>
          <p:nvPr/>
        </p:nvSpPr>
        <p:spPr bwMode="auto">
          <a:xfrm>
            <a:off x="680099" y="3567945"/>
            <a:ext cx="119458" cy="0"/>
          </a:xfrm>
          <a:prstGeom prst="line">
            <a:avLst/>
          </a:prstGeom>
          <a:noFill/>
          <a:ln w="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0147" tIns="40074" rIns="80147" bIns="40074"/>
          <a:lstStyle/>
          <a:p>
            <a:endParaRPr lang="en-US"/>
          </a:p>
        </p:txBody>
      </p:sp>
      <p:sp>
        <p:nvSpPr>
          <p:cNvPr id="1873960" name="Line 40"/>
          <p:cNvSpPr>
            <a:spLocks noChangeShapeType="1"/>
          </p:cNvSpPr>
          <p:nvPr/>
        </p:nvSpPr>
        <p:spPr bwMode="auto">
          <a:xfrm>
            <a:off x="680099" y="3210863"/>
            <a:ext cx="119458" cy="0"/>
          </a:xfrm>
          <a:prstGeom prst="line">
            <a:avLst/>
          </a:prstGeom>
          <a:noFill/>
          <a:ln w="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0147" tIns="40074" rIns="80147" bIns="40074"/>
          <a:lstStyle/>
          <a:p>
            <a:endParaRPr lang="en-US"/>
          </a:p>
        </p:txBody>
      </p:sp>
      <p:sp>
        <p:nvSpPr>
          <p:cNvPr id="1873961" name="Line 41"/>
          <p:cNvSpPr>
            <a:spLocks noChangeShapeType="1"/>
          </p:cNvSpPr>
          <p:nvPr/>
        </p:nvSpPr>
        <p:spPr bwMode="auto">
          <a:xfrm>
            <a:off x="680099" y="2856660"/>
            <a:ext cx="119458" cy="0"/>
          </a:xfrm>
          <a:prstGeom prst="line">
            <a:avLst/>
          </a:prstGeom>
          <a:noFill/>
          <a:ln w="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0147" tIns="40074" rIns="80147" bIns="40074"/>
          <a:lstStyle/>
          <a:p>
            <a:endParaRPr lang="en-US"/>
          </a:p>
        </p:txBody>
      </p:sp>
      <p:sp>
        <p:nvSpPr>
          <p:cNvPr id="1873962" name="Line 42"/>
          <p:cNvSpPr>
            <a:spLocks noChangeShapeType="1"/>
          </p:cNvSpPr>
          <p:nvPr/>
        </p:nvSpPr>
        <p:spPr bwMode="auto">
          <a:xfrm>
            <a:off x="680099" y="2473660"/>
            <a:ext cx="119458" cy="0"/>
          </a:xfrm>
          <a:prstGeom prst="line">
            <a:avLst/>
          </a:prstGeom>
          <a:noFill/>
          <a:ln w="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0147" tIns="40074" rIns="80147" bIns="40074"/>
          <a:lstStyle/>
          <a:p>
            <a:endParaRPr lang="en-US"/>
          </a:p>
        </p:txBody>
      </p:sp>
      <p:sp>
        <p:nvSpPr>
          <p:cNvPr id="1873963" name="Line 43"/>
          <p:cNvSpPr>
            <a:spLocks noChangeShapeType="1"/>
          </p:cNvSpPr>
          <p:nvPr/>
        </p:nvSpPr>
        <p:spPr bwMode="auto">
          <a:xfrm>
            <a:off x="680099" y="2116578"/>
            <a:ext cx="119458" cy="0"/>
          </a:xfrm>
          <a:prstGeom prst="line">
            <a:avLst/>
          </a:prstGeom>
          <a:noFill/>
          <a:ln w="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0147" tIns="40074" rIns="80147" bIns="40074"/>
          <a:lstStyle/>
          <a:p>
            <a:endParaRPr lang="en-US"/>
          </a:p>
        </p:txBody>
      </p:sp>
      <p:sp>
        <p:nvSpPr>
          <p:cNvPr id="1873964" name="Line 44"/>
          <p:cNvSpPr>
            <a:spLocks noChangeShapeType="1"/>
          </p:cNvSpPr>
          <p:nvPr/>
        </p:nvSpPr>
        <p:spPr bwMode="auto">
          <a:xfrm>
            <a:off x="680099" y="1762375"/>
            <a:ext cx="119458" cy="0"/>
          </a:xfrm>
          <a:prstGeom prst="line">
            <a:avLst/>
          </a:prstGeom>
          <a:noFill/>
          <a:ln w="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0147" tIns="40074" rIns="80147" bIns="40074"/>
          <a:lstStyle/>
          <a:p>
            <a:endParaRPr lang="en-US"/>
          </a:p>
        </p:txBody>
      </p:sp>
      <p:sp>
        <p:nvSpPr>
          <p:cNvPr id="1873965" name="Line 45"/>
          <p:cNvSpPr>
            <a:spLocks noChangeShapeType="1"/>
          </p:cNvSpPr>
          <p:nvPr/>
        </p:nvSpPr>
        <p:spPr bwMode="auto">
          <a:xfrm>
            <a:off x="680099" y="1406733"/>
            <a:ext cx="119458" cy="0"/>
          </a:xfrm>
          <a:prstGeom prst="line">
            <a:avLst/>
          </a:prstGeom>
          <a:noFill/>
          <a:ln w="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0147" tIns="40074" rIns="80147" bIns="40074"/>
          <a:lstStyle/>
          <a:p>
            <a:endParaRPr lang="en-US"/>
          </a:p>
        </p:txBody>
      </p:sp>
      <p:sp>
        <p:nvSpPr>
          <p:cNvPr id="1873966" name="Line 46"/>
          <p:cNvSpPr>
            <a:spLocks noChangeShapeType="1"/>
          </p:cNvSpPr>
          <p:nvPr/>
        </p:nvSpPr>
        <p:spPr bwMode="auto">
          <a:xfrm>
            <a:off x="680099" y="1051090"/>
            <a:ext cx="119458" cy="0"/>
          </a:xfrm>
          <a:prstGeom prst="line">
            <a:avLst/>
          </a:prstGeom>
          <a:noFill/>
          <a:ln w="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0147" tIns="40074" rIns="80147" bIns="40074"/>
          <a:lstStyle/>
          <a:p>
            <a:endParaRPr lang="en-US"/>
          </a:p>
        </p:txBody>
      </p:sp>
      <p:sp>
        <p:nvSpPr>
          <p:cNvPr id="1873967" name="Line 47"/>
          <p:cNvSpPr>
            <a:spLocks noChangeShapeType="1"/>
          </p:cNvSpPr>
          <p:nvPr/>
        </p:nvSpPr>
        <p:spPr bwMode="auto">
          <a:xfrm>
            <a:off x="799558" y="4634874"/>
            <a:ext cx="7599185" cy="0"/>
          </a:xfrm>
          <a:prstGeom prst="line">
            <a:avLst/>
          </a:prstGeom>
          <a:noFill/>
          <a:ln w="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0147" tIns="40074" rIns="80147" bIns="40074"/>
          <a:lstStyle/>
          <a:p>
            <a:endParaRPr lang="en-US"/>
          </a:p>
        </p:txBody>
      </p:sp>
      <p:sp>
        <p:nvSpPr>
          <p:cNvPr id="1873968" name="Line 48"/>
          <p:cNvSpPr>
            <a:spLocks noChangeShapeType="1"/>
          </p:cNvSpPr>
          <p:nvPr/>
        </p:nvSpPr>
        <p:spPr bwMode="auto">
          <a:xfrm flipV="1">
            <a:off x="799557" y="4634874"/>
            <a:ext cx="0" cy="107988"/>
          </a:xfrm>
          <a:prstGeom prst="line">
            <a:avLst/>
          </a:prstGeom>
          <a:noFill/>
          <a:ln w="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0147" tIns="40074" rIns="80147" bIns="40074"/>
          <a:lstStyle/>
          <a:p>
            <a:endParaRPr lang="en-US"/>
          </a:p>
        </p:txBody>
      </p:sp>
      <p:sp>
        <p:nvSpPr>
          <p:cNvPr id="1873969" name="Line 49"/>
          <p:cNvSpPr>
            <a:spLocks noChangeShapeType="1"/>
          </p:cNvSpPr>
          <p:nvPr/>
        </p:nvSpPr>
        <p:spPr bwMode="auto">
          <a:xfrm flipV="1">
            <a:off x="1419926" y="4620475"/>
            <a:ext cx="0" cy="1079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lIns="80147" tIns="40074" rIns="80147" bIns="40074"/>
          <a:lstStyle/>
          <a:p>
            <a:endParaRPr lang="en-US"/>
          </a:p>
        </p:txBody>
      </p:sp>
      <p:sp>
        <p:nvSpPr>
          <p:cNvPr id="1873970" name="Line 50"/>
          <p:cNvSpPr>
            <a:spLocks noChangeShapeType="1"/>
          </p:cNvSpPr>
          <p:nvPr/>
        </p:nvSpPr>
        <p:spPr bwMode="auto">
          <a:xfrm flipV="1">
            <a:off x="2678313" y="4620475"/>
            <a:ext cx="0" cy="1079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lIns="80147" tIns="40074" rIns="80147" bIns="40074"/>
          <a:lstStyle/>
          <a:p>
            <a:endParaRPr lang="en-US"/>
          </a:p>
        </p:txBody>
      </p:sp>
      <p:sp>
        <p:nvSpPr>
          <p:cNvPr id="1873971" name="Line 51"/>
          <p:cNvSpPr>
            <a:spLocks noChangeShapeType="1"/>
          </p:cNvSpPr>
          <p:nvPr/>
        </p:nvSpPr>
        <p:spPr bwMode="auto">
          <a:xfrm flipV="1">
            <a:off x="3954346" y="4620475"/>
            <a:ext cx="0" cy="1079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lIns="80147" tIns="40074" rIns="80147" bIns="40074"/>
          <a:lstStyle/>
          <a:p>
            <a:endParaRPr lang="en-US"/>
          </a:p>
        </p:txBody>
      </p:sp>
      <p:sp>
        <p:nvSpPr>
          <p:cNvPr id="1873972" name="Line 52"/>
          <p:cNvSpPr>
            <a:spLocks noChangeShapeType="1"/>
          </p:cNvSpPr>
          <p:nvPr/>
        </p:nvSpPr>
        <p:spPr bwMode="auto">
          <a:xfrm flipV="1">
            <a:off x="5230379" y="4620475"/>
            <a:ext cx="0" cy="1079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lIns="80147" tIns="40074" rIns="80147" bIns="40074"/>
          <a:lstStyle/>
          <a:p>
            <a:endParaRPr lang="en-US"/>
          </a:p>
        </p:txBody>
      </p:sp>
      <p:sp>
        <p:nvSpPr>
          <p:cNvPr id="1873973" name="Line 53"/>
          <p:cNvSpPr>
            <a:spLocks noChangeShapeType="1"/>
          </p:cNvSpPr>
          <p:nvPr/>
        </p:nvSpPr>
        <p:spPr bwMode="auto">
          <a:xfrm flipV="1">
            <a:off x="6494195" y="4620475"/>
            <a:ext cx="0" cy="1079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lIns="80147" tIns="40074" rIns="80147" bIns="40074"/>
          <a:lstStyle/>
          <a:p>
            <a:endParaRPr lang="en-US"/>
          </a:p>
        </p:txBody>
      </p:sp>
      <p:sp>
        <p:nvSpPr>
          <p:cNvPr id="1873974" name="Line 54"/>
          <p:cNvSpPr>
            <a:spLocks noChangeShapeType="1"/>
          </p:cNvSpPr>
          <p:nvPr/>
        </p:nvSpPr>
        <p:spPr bwMode="auto">
          <a:xfrm flipV="1">
            <a:off x="8398743" y="4634874"/>
            <a:ext cx="0" cy="1079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lIns="80147" tIns="40074" rIns="80147" bIns="40074"/>
          <a:lstStyle/>
          <a:p>
            <a:endParaRPr lang="en-US"/>
          </a:p>
        </p:txBody>
      </p:sp>
      <p:sp>
        <p:nvSpPr>
          <p:cNvPr id="1873975" name="Rectangle 55"/>
          <p:cNvSpPr>
            <a:spLocks noChangeArrowheads="1"/>
          </p:cNvSpPr>
          <p:nvPr/>
        </p:nvSpPr>
        <p:spPr bwMode="auto">
          <a:xfrm>
            <a:off x="326950" y="4509607"/>
            <a:ext cx="259686" cy="2154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algn="ctr" defTabSz="914179"/>
            <a:r>
              <a:rPr lang="en-US" sz="1400">
                <a:solidFill>
                  <a:srgbClr val="4D4D4D"/>
                </a:solidFill>
              </a:rPr>
              <a:t>0%</a:t>
            </a:r>
          </a:p>
        </p:txBody>
      </p:sp>
      <p:sp>
        <p:nvSpPr>
          <p:cNvPr id="1873976" name="Rectangle 56"/>
          <p:cNvSpPr>
            <a:spLocks noChangeArrowheads="1"/>
          </p:cNvSpPr>
          <p:nvPr/>
        </p:nvSpPr>
        <p:spPr bwMode="auto">
          <a:xfrm>
            <a:off x="224993" y="3794002"/>
            <a:ext cx="359074" cy="2154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algn="ctr" defTabSz="914179"/>
            <a:r>
              <a:rPr lang="en-US" sz="1400">
                <a:solidFill>
                  <a:srgbClr val="4D4D4D"/>
                </a:solidFill>
              </a:rPr>
              <a:t>20%</a:t>
            </a:r>
          </a:p>
        </p:txBody>
      </p:sp>
      <p:sp>
        <p:nvSpPr>
          <p:cNvPr id="1873977" name="Rectangle 57"/>
          <p:cNvSpPr>
            <a:spLocks noChangeArrowheads="1"/>
          </p:cNvSpPr>
          <p:nvPr/>
        </p:nvSpPr>
        <p:spPr bwMode="auto">
          <a:xfrm>
            <a:off x="224993" y="3079837"/>
            <a:ext cx="359074" cy="2154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algn="ctr" defTabSz="914179"/>
            <a:r>
              <a:rPr lang="en-US" sz="1400">
                <a:solidFill>
                  <a:srgbClr val="4D4D4D"/>
                </a:solidFill>
              </a:rPr>
              <a:t>40%</a:t>
            </a:r>
          </a:p>
        </p:txBody>
      </p:sp>
      <p:sp>
        <p:nvSpPr>
          <p:cNvPr id="1873978" name="Rectangle 58"/>
          <p:cNvSpPr>
            <a:spLocks noChangeArrowheads="1"/>
          </p:cNvSpPr>
          <p:nvPr/>
        </p:nvSpPr>
        <p:spPr bwMode="auto">
          <a:xfrm>
            <a:off x="224993" y="2365672"/>
            <a:ext cx="359074" cy="2154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algn="ctr" defTabSz="914179"/>
            <a:r>
              <a:rPr lang="en-US" sz="1400">
                <a:solidFill>
                  <a:srgbClr val="4D4D4D"/>
                </a:solidFill>
              </a:rPr>
              <a:t>60%</a:t>
            </a:r>
          </a:p>
        </p:txBody>
      </p:sp>
      <p:sp>
        <p:nvSpPr>
          <p:cNvPr id="1873979" name="Rectangle 59"/>
          <p:cNvSpPr>
            <a:spLocks noChangeArrowheads="1"/>
          </p:cNvSpPr>
          <p:nvPr/>
        </p:nvSpPr>
        <p:spPr bwMode="auto">
          <a:xfrm>
            <a:off x="224993" y="1651507"/>
            <a:ext cx="359074" cy="2154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algn="ctr" defTabSz="914179"/>
            <a:r>
              <a:rPr lang="en-US" sz="1400">
                <a:solidFill>
                  <a:srgbClr val="4D4D4D"/>
                </a:solidFill>
              </a:rPr>
              <a:t>80%</a:t>
            </a:r>
          </a:p>
        </p:txBody>
      </p:sp>
      <p:sp>
        <p:nvSpPr>
          <p:cNvPr id="1873980" name="Rectangle 60"/>
          <p:cNvSpPr>
            <a:spLocks noChangeArrowheads="1"/>
          </p:cNvSpPr>
          <p:nvPr/>
        </p:nvSpPr>
        <p:spPr bwMode="auto">
          <a:xfrm>
            <a:off x="124394" y="937342"/>
            <a:ext cx="458460" cy="2154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algn="ctr" defTabSz="914179"/>
            <a:r>
              <a:rPr lang="en-US" sz="1400">
                <a:solidFill>
                  <a:srgbClr val="4D4D4D"/>
                </a:solidFill>
              </a:rPr>
              <a:t>100%</a:t>
            </a:r>
          </a:p>
        </p:txBody>
      </p:sp>
      <p:sp>
        <p:nvSpPr>
          <p:cNvPr id="1873981" name="Rectangle 61"/>
          <p:cNvSpPr>
            <a:spLocks noChangeArrowheads="1"/>
          </p:cNvSpPr>
          <p:nvPr/>
        </p:nvSpPr>
        <p:spPr bwMode="auto">
          <a:xfrm>
            <a:off x="347516" y="4878208"/>
            <a:ext cx="2045726" cy="306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defTabSz="914179"/>
            <a:r>
              <a:rPr lang="en-US" sz="1000">
                <a:solidFill>
                  <a:srgbClr val="1255A4"/>
                </a:solidFill>
              </a:rPr>
              <a:t>WHO Region </a:t>
            </a:r>
          </a:p>
          <a:p>
            <a:pPr algn="ctr" defTabSz="914179"/>
            <a:r>
              <a:rPr lang="en-US" sz="1000">
                <a:solidFill>
                  <a:srgbClr val="1255A4"/>
                </a:solidFill>
              </a:rPr>
              <a:t>for Africa</a:t>
            </a:r>
          </a:p>
        </p:txBody>
      </p:sp>
      <p:sp>
        <p:nvSpPr>
          <p:cNvPr id="1873982" name="Rectangle 62"/>
          <p:cNvSpPr>
            <a:spLocks noChangeArrowheads="1"/>
          </p:cNvSpPr>
          <p:nvPr/>
        </p:nvSpPr>
        <p:spPr bwMode="auto">
          <a:xfrm>
            <a:off x="2171972" y="4878208"/>
            <a:ext cx="970600" cy="306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defTabSz="914179"/>
            <a:r>
              <a:rPr lang="en-US" sz="1000">
                <a:solidFill>
                  <a:srgbClr val="1255A4"/>
                </a:solidFill>
              </a:rPr>
              <a:t>WHO Region </a:t>
            </a:r>
          </a:p>
          <a:p>
            <a:pPr algn="ctr" defTabSz="914179"/>
            <a:r>
              <a:rPr lang="en-US" sz="1000">
                <a:solidFill>
                  <a:srgbClr val="1255A4"/>
                </a:solidFill>
              </a:rPr>
              <a:t>for the Americas</a:t>
            </a:r>
          </a:p>
        </p:txBody>
      </p:sp>
      <p:sp>
        <p:nvSpPr>
          <p:cNvPr id="1873983" name="Rectangle 63"/>
          <p:cNvSpPr>
            <a:spLocks noChangeArrowheads="1"/>
          </p:cNvSpPr>
          <p:nvPr/>
        </p:nvSpPr>
        <p:spPr bwMode="auto">
          <a:xfrm>
            <a:off x="1969707" y="4878208"/>
            <a:ext cx="3914979" cy="306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defTabSz="914179"/>
            <a:r>
              <a:rPr lang="en-US" sz="1000">
                <a:solidFill>
                  <a:srgbClr val="1255A4"/>
                </a:solidFill>
              </a:rPr>
              <a:t>WHO Region for the </a:t>
            </a:r>
          </a:p>
          <a:p>
            <a:pPr algn="ctr" defTabSz="914179"/>
            <a:r>
              <a:rPr lang="en-US" sz="1000">
                <a:solidFill>
                  <a:srgbClr val="1255A4"/>
                </a:solidFill>
              </a:rPr>
              <a:t>Eastern Mediterranean</a:t>
            </a:r>
          </a:p>
        </p:txBody>
      </p:sp>
      <p:sp>
        <p:nvSpPr>
          <p:cNvPr id="1873984" name="Rectangle 64"/>
          <p:cNvSpPr>
            <a:spLocks noChangeArrowheads="1"/>
          </p:cNvSpPr>
          <p:nvPr/>
        </p:nvSpPr>
        <p:spPr bwMode="auto">
          <a:xfrm>
            <a:off x="4140321" y="4878208"/>
            <a:ext cx="2182831" cy="306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defTabSz="914179"/>
            <a:r>
              <a:rPr lang="en-US" sz="1000">
                <a:solidFill>
                  <a:srgbClr val="1255A4"/>
                </a:solidFill>
              </a:rPr>
              <a:t>WHO Region </a:t>
            </a:r>
          </a:p>
          <a:p>
            <a:pPr algn="ctr" defTabSz="914179"/>
            <a:r>
              <a:rPr lang="en-US" sz="1000">
                <a:solidFill>
                  <a:srgbClr val="1255A4"/>
                </a:solidFill>
              </a:rPr>
              <a:t>for Europe</a:t>
            </a:r>
          </a:p>
        </p:txBody>
      </p:sp>
      <p:sp>
        <p:nvSpPr>
          <p:cNvPr id="1873985" name="Rectangle 65"/>
          <p:cNvSpPr>
            <a:spLocks noChangeArrowheads="1"/>
          </p:cNvSpPr>
          <p:nvPr/>
        </p:nvSpPr>
        <p:spPr bwMode="auto">
          <a:xfrm>
            <a:off x="5019969" y="4894047"/>
            <a:ext cx="2974244" cy="3066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defTabSz="914179"/>
            <a:r>
              <a:rPr lang="en-US" sz="1000">
                <a:solidFill>
                  <a:srgbClr val="1255A4"/>
                </a:solidFill>
              </a:rPr>
              <a:t>WHO Region for </a:t>
            </a:r>
          </a:p>
          <a:p>
            <a:pPr algn="ctr" defTabSz="914179"/>
            <a:r>
              <a:rPr lang="en-US" sz="1000">
                <a:solidFill>
                  <a:srgbClr val="1255A4"/>
                </a:solidFill>
              </a:rPr>
              <a:t>South-East Asia</a:t>
            </a:r>
          </a:p>
        </p:txBody>
      </p:sp>
      <p:sp>
        <p:nvSpPr>
          <p:cNvPr id="1873987" name="Rectangle 67"/>
          <p:cNvSpPr>
            <a:spLocks noChangeArrowheads="1"/>
          </p:cNvSpPr>
          <p:nvPr/>
        </p:nvSpPr>
        <p:spPr bwMode="auto">
          <a:xfrm>
            <a:off x="1028972" y="1952435"/>
            <a:ext cx="758833" cy="217418"/>
          </a:xfrm>
          <a:prstGeom prst="rect">
            <a:avLst/>
          </a:prstGeom>
          <a:solidFill>
            <a:srgbClr val="99CCFF"/>
          </a:solidFill>
          <a:ln>
            <a:noFill/>
          </a:ln>
          <a:effectLst>
            <a:outerShdw dist="107763" dir="2700000" algn="ctr" rotWithShape="0">
              <a:srgbClr val="808080">
                <a:alpha val="50000"/>
              </a:srgbClr>
            </a:outerShdw>
          </a:effectLst>
          <a:extLst>
            <a:ext uri="{91240B29-F687-4F45-9708-019B960494DF}">
              <a14:hiddenLine xmlns:a14="http://schemas.microsoft.com/office/drawing/2010/main" w="22225">
                <a:solidFill>
                  <a:srgbClr val="000000"/>
                </a:solidFill>
                <a:miter lim="800000"/>
                <a:headEnd/>
                <a:tailEnd/>
              </a14:hiddenLine>
            </a:ext>
          </a:extLst>
        </p:spPr>
        <p:txBody>
          <a:bodyPr lIns="80147" tIns="40074" rIns="80147" bIns="40074"/>
          <a:lstStyle/>
          <a:p>
            <a:endParaRPr lang="en-US"/>
          </a:p>
        </p:txBody>
      </p:sp>
      <p:sp>
        <p:nvSpPr>
          <p:cNvPr id="1873988" name="Rectangle 68"/>
          <p:cNvSpPr>
            <a:spLocks noChangeArrowheads="1"/>
          </p:cNvSpPr>
          <p:nvPr/>
        </p:nvSpPr>
        <p:spPr bwMode="auto">
          <a:xfrm>
            <a:off x="2290073" y="1818530"/>
            <a:ext cx="758832" cy="295169"/>
          </a:xfrm>
          <a:prstGeom prst="rect">
            <a:avLst/>
          </a:prstGeom>
          <a:solidFill>
            <a:srgbClr val="99CCFF"/>
          </a:solidFill>
          <a:ln>
            <a:noFill/>
          </a:ln>
          <a:effectLst>
            <a:outerShdw dist="107763" dir="2700000" algn="ctr" rotWithShape="0">
              <a:srgbClr val="808080">
                <a:alpha val="50000"/>
              </a:srgbClr>
            </a:outerShdw>
          </a:effectLst>
          <a:extLst>
            <a:ext uri="{91240B29-F687-4F45-9708-019B960494DF}">
              <a14:hiddenLine xmlns:a14="http://schemas.microsoft.com/office/drawing/2010/main" w="22225">
                <a:solidFill>
                  <a:srgbClr val="000000"/>
                </a:solidFill>
                <a:miter lim="800000"/>
                <a:headEnd/>
                <a:tailEnd/>
              </a14:hiddenLine>
            </a:ext>
          </a:extLst>
        </p:spPr>
        <p:txBody>
          <a:bodyPr lIns="80147" tIns="40074" rIns="80147" bIns="40074"/>
          <a:lstStyle/>
          <a:p>
            <a:endParaRPr lang="en-US"/>
          </a:p>
        </p:txBody>
      </p:sp>
      <p:sp>
        <p:nvSpPr>
          <p:cNvPr id="1873989" name="Rectangle 69"/>
          <p:cNvSpPr>
            <a:spLocks noChangeArrowheads="1"/>
          </p:cNvSpPr>
          <p:nvPr/>
        </p:nvSpPr>
        <p:spPr bwMode="auto">
          <a:xfrm>
            <a:off x="3563392" y="1844447"/>
            <a:ext cx="757475" cy="82071"/>
          </a:xfrm>
          <a:prstGeom prst="rect">
            <a:avLst/>
          </a:prstGeom>
          <a:solidFill>
            <a:srgbClr val="99CCFF"/>
          </a:solidFill>
          <a:ln>
            <a:noFill/>
          </a:ln>
          <a:effectLst>
            <a:outerShdw dist="107763" dir="2700000" algn="ctr" rotWithShape="0">
              <a:srgbClr val="808080">
                <a:alpha val="50000"/>
              </a:srgbClr>
            </a:outerShdw>
          </a:effectLst>
          <a:extLst>
            <a:ext uri="{91240B29-F687-4F45-9708-019B960494DF}">
              <a14:hiddenLine xmlns:a14="http://schemas.microsoft.com/office/drawing/2010/main" w="22225">
                <a:solidFill>
                  <a:srgbClr val="000000"/>
                </a:solidFill>
                <a:miter lim="800000"/>
                <a:headEnd/>
                <a:tailEnd/>
              </a14:hiddenLine>
            </a:ext>
          </a:extLst>
        </p:spPr>
        <p:txBody>
          <a:bodyPr lIns="80147" tIns="40074" rIns="80147" bIns="40074"/>
          <a:lstStyle/>
          <a:p>
            <a:endParaRPr lang="en-US"/>
          </a:p>
        </p:txBody>
      </p:sp>
      <p:sp>
        <p:nvSpPr>
          <p:cNvPr id="1873990" name="Rectangle 70"/>
          <p:cNvSpPr>
            <a:spLocks noChangeArrowheads="1"/>
          </p:cNvSpPr>
          <p:nvPr/>
        </p:nvSpPr>
        <p:spPr bwMode="auto">
          <a:xfrm>
            <a:off x="4832637" y="1350578"/>
            <a:ext cx="758833" cy="57594"/>
          </a:xfrm>
          <a:prstGeom prst="rect">
            <a:avLst/>
          </a:prstGeom>
          <a:solidFill>
            <a:srgbClr val="99CCFF"/>
          </a:solidFill>
          <a:ln>
            <a:noFill/>
          </a:ln>
          <a:effectLst>
            <a:outerShdw dist="107763" dir="2700000" algn="ctr" rotWithShape="0">
              <a:srgbClr val="808080">
                <a:alpha val="50000"/>
              </a:srgbClr>
            </a:outerShdw>
          </a:effectLst>
          <a:extLst>
            <a:ext uri="{91240B29-F687-4F45-9708-019B960494DF}">
              <a14:hiddenLine xmlns:a14="http://schemas.microsoft.com/office/drawing/2010/main" w="22225">
                <a:solidFill>
                  <a:srgbClr val="000000"/>
                </a:solidFill>
                <a:miter lim="800000"/>
                <a:headEnd/>
                <a:tailEnd/>
              </a14:hiddenLine>
            </a:ext>
          </a:extLst>
        </p:spPr>
        <p:txBody>
          <a:bodyPr lIns="80147" tIns="40074" rIns="80147" bIns="40074"/>
          <a:lstStyle/>
          <a:p>
            <a:endParaRPr lang="en-US"/>
          </a:p>
        </p:txBody>
      </p:sp>
      <p:sp>
        <p:nvSpPr>
          <p:cNvPr id="1873991" name="Rectangle 71"/>
          <p:cNvSpPr>
            <a:spLocks noChangeArrowheads="1"/>
          </p:cNvSpPr>
          <p:nvPr/>
        </p:nvSpPr>
        <p:spPr bwMode="auto">
          <a:xfrm>
            <a:off x="6092380" y="1724939"/>
            <a:ext cx="758833" cy="213098"/>
          </a:xfrm>
          <a:prstGeom prst="rect">
            <a:avLst/>
          </a:prstGeom>
          <a:solidFill>
            <a:srgbClr val="99CCFF"/>
          </a:solidFill>
          <a:ln>
            <a:noFill/>
          </a:ln>
          <a:effectLst>
            <a:outerShdw dist="107763" dir="2700000" algn="ctr" rotWithShape="0">
              <a:srgbClr val="808080">
                <a:alpha val="50000"/>
              </a:srgbClr>
            </a:outerShdw>
          </a:effectLst>
          <a:extLst>
            <a:ext uri="{91240B29-F687-4F45-9708-019B960494DF}">
              <a14:hiddenLine xmlns:a14="http://schemas.microsoft.com/office/drawing/2010/main" w="22225">
                <a:solidFill>
                  <a:srgbClr val="000000"/>
                </a:solidFill>
                <a:miter lim="800000"/>
                <a:headEnd/>
                <a:tailEnd/>
              </a14:hiddenLine>
            </a:ext>
          </a:extLst>
        </p:spPr>
        <p:txBody>
          <a:bodyPr lIns="80147" tIns="40074" rIns="80147" bIns="40074"/>
          <a:lstStyle/>
          <a:p>
            <a:endParaRPr lang="en-US"/>
          </a:p>
        </p:txBody>
      </p:sp>
      <p:sp>
        <p:nvSpPr>
          <p:cNvPr id="1873992" name="Rectangle 72"/>
          <p:cNvSpPr>
            <a:spLocks noChangeArrowheads="1"/>
          </p:cNvSpPr>
          <p:nvPr/>
        </p:nvSpPr>
        <p:spPr bwMode="auto">
          <a:xfrm>
            <a:off x="7395563" y="1444169"/>
            <a:ext cx="758833" cy="135346"/>
          </a:xfrm>
          <a:prstGeom prst="rect">
            <a:avLst/>
          </a:prstGeom>
          <a:solidFill>
            <a:srgbClr val="99CCFF"/>
          </a:solidFill>
          <a:ln>
            <a:noFill/>
          </a:ln>
          <a:effectLst>
            <a:outerShdw dist="107763" dir="2700000" algn="ctr" rotWithShape="0">
              <a:srgbClr val="808080">
                <a:alpha val="50000"/>
              </a:srgbClr>
            </a:outerShdw>
          </a:effectLst>
          <a:extLst>
            <a:ext uri="{91240B29-F687-4F45-9708-019B960494DF}">
              <a14:hiddenLine xmlns:a14="http://schemas.microsoft.com/office/drawing/2010/main" w="22225">
                <a:solidFill>
                  <a:srgbClr val="000000"/>
                </a:solidFill>
                <a:miter lim="800000"/>
                <a:headEnd/>
                <a:tailEnd/>
              </a14:hiddenLine>
            </a:ext>
          </a:extLst>
        </p:spPr>
        <p:txBody>
          <a:bodyPr lIns="80147" tIns="40074" rIns="80147" bIns="40074"/>
          <a:lstStyle/>
          <a:p>
            <a:endParaRPr lang="en-US"/>
          </a:p>
        </p:txBody>
      </p:sp>
      <p:sp>
        <p:nvSpPr>
          <p:cNvPr id="1873993" name="Rectangle 73"/>
          <p:cNvSpPr>
            <a:spLocks noChangeArrowheads="1"/>
          </p:cNvSpPr>
          <p:nvPr/>
        </p:nvSpPr>
        <p:spPr bwMode="auto">
          <a:xfrm>
            <a:off x="1028972" y="2169853"/>
            <a:ext cx="758833" cy="383000"/>
          </a:xfrm>
          <a:prstGeom prst="rect">
            <a:avLst/>
          </a:prstGeom>
          <a:solidFill>
            <a:srgbClr val="1255A4"/>
          </a:solidFill>
          <a:ln>
            <a:noFill/>
          </a:ln>
          <a:effectLst>
            <a:outerShdw dist="107763" dir="2700000" algn="ctr" rotWithShape="0">
              <a:srgbClr val="808080">
                <a:alpha val="50000"/>
              </a:srgbClr>
            </a:outerShdw>
          </a:effectLst>
          <a:extLst>
            <a:ext uri="{91240B29-F687-4F45-9708-019B960494DF}">
              <a14:hiddenLine xmlns:a14="http://schemas.microsoft.com/office/drawing/2010/main" w="22225">
                <a:solidFill>
                  <a:srgbClr val="000000"/>
                </a:solidFill>
                <a:miter lim="800000"/>
                <a:headEnd/>
                <a:tailEnd/>
              </a14:hiddenLine>
            </a:ext>
          </a:extLst>
        </p:spPr>
        <p:txBody>
          <a:bodyPr lIns="80147" tIns="40074" rIns="80147" bIns="40074"/>
          <a:lstStyle/>
          <a:p>
            <a:endParaRPr lang="en-US"/>
          </a:p>
        </p:txBody>
      </p:sp>
      <p:sp>
        <p:nvSpPr>
          <p:cNvPr id="1873994" name="Rectangle 74"/>
          <p:cNvSpPr>
            <a:spLocks noChangeArrowheads="1"/>
          </p:cNvSpPr>
          <p:nvPr/>
        </p:nvSpPr>
        <p:spPr bwMode="auto">
          <a:xfrm>
            <a:off x="2290073" y="2113699"/>
            <a:ext cx="758832" cy="302368"/>
          </a:xfrm>
          <a:prstGeom prst="rect">
            <a:avLst/>
          </a:prstGeom>
          <a:solidFill>
            <a:srgbClr val="1255A4"/>
          </a:solidFill>
          <a:ln>
            <a:noFill/>
          </a:ln>
          <a:effectLst>
            <a:outerShdw dist="107763" dir="2700000" algn="ctr" rotWithShape="0">
              <a:srgbClr val="808080">
                <a:alpha val="50000"/>
              </a:srgbClr>
            </a:outerShdw>
          </a:effectLst>
          <a:extLst>
            <a:ext uri="{91240B29-F687-4F45-9708-019B960494DF}">
              <a14:hiddenLine xmlns:a14="http://schemas.microsoft.com/office/drawing/2010/main" w="22225">
                <a:solidFill>
                  <a:srgbClr val="000000"/>
                </a:solidFill>
                <a:miter lim="800000"/>
                <a:headEnd/>
                <a:tailEnd/>
              </a14:hiddenLine>
            </a:ext>
          </a:extLst>
        </p:spPr>
        <p:txBody>
          <a:bodyPr lIns="80147" tIns="40074" rIns="80147" bIns="40074"/>
          <a:lstStyle/>
          <a:p>
            <a:endParaRPr lang="en-US"/>
          </a:p>
        </p:txBody>
      </p:sp>
      <p:sp>
        <p:nvSpPr>
          <p:cNvPr id="1873995" name="Rectangle 75"/>
          <p:cNvSpPr>
            <a:spLocks noChangeArrowheads="1"/>
          </p:cNvSpPr>
          <p:nvPr/>
        </p:nvSpPr>
        <p:spPr bwMode="auto">
          <a:xfrm>
            <a:off x="3563392" y="1926518"/>
            <a:ext cx="757475" cy="273571"/>
          </a:xfrm>
          <a:prstGeom prst="rect">
            <a:avLst/>
          </a:prstGeom>
          <a:solidFill>
            <a:srgbClr val="1255A4"/>
          </a:solidFill>
          <a:ln>
            <a:noFill/>
          </a:ln>
          <a:effectLst>
            <a:outerShdw dist="107763" dir="2700000" algn="ctr" rotWithShape="0">
              <a:srgbClr val="808080">
                <a:alpha val="50000"/>
              </a:srgbClr>
            </a:outerShdw>
          </a:effectLst>
          <a:extLst>
            <a:ext uri="{91240B29-F687-4F45-9708-019B960494DF}">
              <a14:hiddenLine xmlns:a14="http://schemas.microsoft.com/office/drawing/2010/main" w="22225">
                <a:solidFill>
                  <a:srgbClr val="000000"/>
                </a:solidFill>
                <a:miter lim="800000"/>
                <a:headEnd/>
                <a:tailEnd/>
              </a14:hiddenLine>
            </a:ext>
          </a:extLst>
        </p:spPr>
        <p:txBody>
          <a:bodyPr lIns="80147" tIns="40074" rIns="80147" bIns="40074"/>
          <a:lstStyle/>
          <a:p>
            <a:endParaRPr lang="en-US"/>
          </a:p>
        </p:txBody>
      </p:sp>
      <p:sp>
        <p:nvSpPr>
          <p:cNvPr id="1873996" name="Rectangle 76"/>
          <p:cNvSpPr>
            <a:spLocks noChangeArrowheads="1"/>
          </p:cNvSpPr>
          <p:nvPr/>
        </p:nvSpPr>
        <p:spPr bwMode="auto">
          <a:xfrm>
            <a:off x="4832637" y="1396654"/>
            <a:ext cx="758833" cy="165583"/>
          </a:xfrm>
          <a:prstGeom prst="rect">
            <a:avLst/>
          </a:prstGeom>
          <a:solidFill>
            <a:srgbClr val="1255A4"/>
          </a:solidFill>
          <a:ln>
            <a:noFill/>
          </a:ln>
          <a:effectLst>
            <a:outerShdw dist="107763" dir="2700000" algn="ctr" rotWithShape="0">
              <a:srgbClr val="808080">
                <a:alpha val="50000"/>
              </a:srgbClr>
            </a:outerShdw>
          </a:effectLst>
          <a:extLst>
            <a:ext uri="{91240B29-F687-4F45-9708-019B960494DF}">
              <a14:hiddenLine xmlns:a14="http://schemas.microsoft.com/office/drawing/2010/main" w="22225">
                <a:solidFill>
                  <a:srgbClr val="000000"/>
                </a:solidFill>
                <a:miter lim="800000"/>
                <a:headEnd/>
                <a:tailEnd/>
              </a14:hiddenLine>
            </a:ext>
          </a:extLst>
        </p:spPr>
        <p:txBody>
          <a:bodyPr lIns="80147" tIns="40074" rIns="80147" bIns="40074"/>
          <a:lstStyle/>
          <a:p>
            <a:endParaRPr lang="en-US"/>
          </a:p>
        </p:txBody>
      </p:sp>
      <p:sp>
        <p:nvSpPr>
          <p:cNvPr id="1873997" name="Rectangle 77"/>
          <p:cNvSpPr>
            <a:spLocks noChangeArrowheads="1"/>
          </p:cNvSpPr>
          <p:nvPr/>
        </p:nvSpPr>
        <p:spPr bwMode="auto">
          <a:xfrm>
            <a:off x="6092380" y="1938037"/>
            <a:ext cx="758833" cy="544263"/>
          </a:xfrm>
          <a:prstGeom prst="rect">
            <a:avLst/>
          </a:prstGeom>
          <a:solidFill>
            <a:srgbClr val="1255A4"/>
          </a:solidFill>
          <a:ln>
            <a:noFill/>
          </a:ln>
          <a:effectLst>
            <a:outerShdw dist="107763" dir="2700000" algn="ctr" rotWithShape="0">
              <a:srgbClr val="808080">
                <a:alpha val="50000"/>
              </a:srgbClr>
            </a:outerShdw>
          </a:effectLst>
          <a:extLst>
            <a:ext uri="{91240B29-F687-4F45-9708-019B960494DF}">
              <a14:hiddenLine xmlns:a14="http://schemas.microsoft.com/office/drawing/2010/main" w="22225">
                <a:solidFill>
                  <a:srgbClr val="000000"/>
                </a:solidFill>
                <a:miter lim="800000"/>
                <a:headEnd/>
                <a:tailEnd/>
              </a14:hiddenLine>
            </a:ext>
          </a:extLst>
        </p:spPr>
        <p:txBody>
          <a:bodyPr lIns="80147" tIns="40074" rIns="80147" bIns="40074"/>
          <a:lstStyle/>
          <a:p>
            <a:endParaRPr lang="en-US"/>
          </a:p>
        </p:txBody>
      </p:sp>
      <p:sp>
        <p:nvSpPr>
          <p:cNvPr id="1873998" name="Rectangle 78"/>
          <p:cNvSpPr>
            <a:spLocks noChangeArrowheads="1"/>
          </p:cNvSpPr>
          <p:nvPr/>
        </p:nvSpPr>
        <p:spPr bwMode="auto">
          <a:xfrm>
            <a:off x="7395563" y="1579515"/>
            <a:ext cx="758833" cy="531304"/>
          </a:xfrm>
          <a:prstGeom prst="rect">
            <a:avLst/>
          </a:prstGeom>
          <a:solidFill>
            <a:srgbClr val="1255A4"/>
          </a:solidFill>
          <a:ln>
            <a:noFill/>
          </a:ln>
          <a:effectLst>
            <a:outerShdw dist="107763" dir="2700000" algn="ctr" rotWithShape="0">
              <a:srgbClr val="808080">
                <a:alpha val="50000"/>
              </a:srgbClr>
            </a:outerShdw>
          </a:effectLst>
          <a:extLst>
            <a:ext uri="{91240B29-F687-4F45-9708-019B960494DF}">
              <a14:hiddenLine xmlns:a14="http://schemas.microsoft.com/office/drawing/2010/main" w="22225">
                <a:solidFill>
                  <a:srgbClr val="000000"/>
                </a:solidFill>
                <a:miter lim="800000"/>
                <a:headEnd/>
                <a:tailEnd/>
              </a14:hiddenLine>
            </a:ext>
          </a:extLst>
        </p:spPr>
        <p:txBody>
          <a:bodyPr lIns="80147" tIns="40074" rIns="80147" bIns="40074"/>
          <a:lstStyle/>
          <a:p>
            <a:endParaRPr lang="en-US"/>
          </a:p>
        </p:txBody>
      </p:sp>
      <p:sp>
        <p:nvSpPr>
          <p:cNvPr id="1873999" name="Rectangle 79"/>
          <p:cNvSpPr>
            <a:spLocks noChangeArrowheads="1"/>
          </p:cNvSpPr>
          <p:nvPr/>
        </p:nvSpPr>
        <p:spPr bwMode="auto">
          <a:xfrm>
            <a:off x="1028972" y="2552853"/>
            <a:ext cx="758833" cy="525544"/>
          </a:xfrm>
          <a:prstGeom prst="rect">
            <a:avLst/>
          </a:prstGeom>
          <a:solidFill>
            <a:srgbClr val="CC99FF"/>
          </a:solidFill>
          <a:ln>
            <a:noFill/>
          </a:ln>
          <a:effectLst>
            <a:outerShdw dist="107763" dir="2700000" algn="ctr" rotWithShape="0">
              <a:srgbClr val="808080">
                <a:alpha val="50000"/>
              </a:srgbClr>
            </a:outerShdw>
          </a:effectLst>
          <a:extLst>
            <a:ext uri="{91240B29-F687-4F45-9708-019B960494DF}">
              <a14:hiddenLine xmlns:a14="http://schemas.microsoft.com/office/drawing/2010/main" w="22225">
                <a:solidFill>
                  <a:srgbClr val="000000"/>
                </a:solidFill>
                <a:miter lim="800000"/>
                <a:headEnd/>
                <a:tailEnd/>
              </a14:hiddenLine>
            </a:ext>
          </a:extLst>
        </p:spPr>
        <p:txBody>
          <a:bodyPr lIns="80147" tIns="40074" rIns="80147" bIns="40074"/>
          <a:lstStyle/>
          <a:p>
            <a:endParaRPr lang="en-US"/>
          </a:p>
        </p:txBody>
      </p:sp>
      <p:sp>
        <p:nvSpPr>
          <p:cNvPr id="1874000" name="Rectangle 80"/>
          <p:cNvSpPr>
            <a:spLocks noChangeArrowheads="1"/>
          </p:cNvSpPr>
          <p:nvPr/>
        </p:nvSpPr>
        <p:spPr bwMode="auto">
          <a:xfrm>
            <a:off x="2290073" y="2416067"/>
            <a:ext cx="758832" cy="797676"/>
          </a:xfrm>
          <a:prstGeom prst="rect">
            <a:avLst/>
          </a:prstGeom>
          <a:solidFill>
            <a:srgbClr val="CC99FF"/>
          </a:solidFill>
          <a:ln>
            <a:noFill/>
          </a:ln>
          <a:effectLst>
            <a:outerShdw dist="107763" dir="2700000" algn="ctr" rotWithShape="0">
              <a:srgbClr val="808080">
                <a:alpha val="50000"/>
              </a:srgbClr>
            </a:outerShdw>
          </a:effectLst>
          <a:extLst>
            <a:ext uri="{91240B29-F687-4F45-9708-019B960494DF}">
              <a14:hiddenLine xmlns:a14="http://schemas.microsoft.com/office/drawing/2010/main" w="22225">
                <a:solidFill>
                  <a:srgbClr val="000000"/>
                </a:solidFill>
                <a:miter lim="800000"/>
                <a:headEnd/>
                <a:tailEnd/>
              </a14:hiddenLine>
            </a:ext>
          </a:extLst>
        </p:spPr>
        <p:txBody>
          <a:bodyPr lIns="80147" tIns="40074" rIns="80147" bIns="40074"/>
          <a:lstStyle/>
          <a:p>
            <a:endParaRPr lang="en-US"/>
          </a:p>
        </p:txBody>
      </p:sp>
      <p:sp>
        <p:nvSpPr>
          <p:cNvPr id="1874001" name="Rectangle 81"/>
          <p:cNvSpPr>
            <a:spLocks noChangeArrowheads="1"/>
          </p:cNvSpPr>
          <p:nvPr/>
        </p:nvSpPr>
        <p:spPr bwMode="auto">
          <a:xfrm>
            <a:off x="3563392" y="2200089"/>
            <a:ext cx="757475" cy="492428"/>
          </a:xfrm>
          <a:prstGeom prst="rect">
            <a:avLst/>
          </a:prstGeom>
          <a:solidFill>
            <a:srgbClr val="CC99FF"/>
          </a:solidFill>
          <a:ln>
            <a:noFill/>
          </a:ln>
          <a:effectLst>
            <a:outerShdw dist="107763" dir="2700000" algn="ctr" rotWithShape="0">
              <a:srgbClr val="808080">
                <a:alpha val="50000"/>
              </a:srgbClr>
            </a:outerShdw>
          </a:effectLst>
          <a:extLst>
            <a:ext uri="{91240B29-F687-4F45-9708-019B960494DF}">
              <a14:hiddenLine xmlns:a14="http://schemas.microsoft.com/office/drawing/2010/main" w="22225">
                <a:solidFill>
                  <a:srgbClr val="000000"/>
                </a:solidFill>
                <a:miter lim="800000"/>
                <a:headEnd/>
                <a:tailEnd/>
              </a14:hiddenLine>
            </a:ext>
          </a:extLst>
        </p:spPr>
        <p:txBody>
          <a:bodyPr lIns="80147" tIns="40074" rIns="80147" bIns="40074"/>
          <a:lstStyle/>
          <a:p>
            <a:endParaRPr lang="en-US"/>
          </a:p>
        </p:txBody>
      </p:sp>
      <p:sp>
        <p:nvSpPr>
          <p:cNvPr id="1874002" name="Rectangle 82"/>
          <p:cNvSpPr>
            <a:spLocks noChangeArrowheads="1"/>
          </p:cNvSpPr>
          <p:nvPr/>
        </p:nvSpPr>
        <p:spPr bwMode="auto">
          <a:xfrm>
            <a:off x="4832637" y="1550717"/>
            <a:ext cx="758833" cy="580259"/>
          </a:xfrm>
          <a:prstGeom prst="rect">
            <a:avLst/>
          </a:prstGeom>
          <a:solidFill>
            <a:srgbClr val="CC99FF"/>
          </a:solidFill>
          <a:ln>
            <a:noFill/>
          </a:ln>
          <a:effectLst>
            <a:outerShdw dist="107763" dir="2700000" algn="ctr" rotWithShape="0">
              <a:srgbClr val="808080">
                <a:alpha val="50000"/>
              </a:srgbClr>
            </a:outerShdw>
          </a:effectLst>
          <a:extLst>
            <a:ext uri="{91240B29-F687-4F45-9708-019B960494DF}">
              <a14:hiddenLine xmlns:a14="http://schemas.microsoft.com/office/drawing/2010/main" w="22225">
                <a:solidFill>
                  <a:srgbClr val="000000"/>
                </a:solidFill>
                <a:miter lim="800000"/>
                <a:headEnd/>
                <a:tailEnd/>
              </a14:hiddenLine>
            </a:ext>
          </a:extLst>
        </p:spPr>
        <p:txBody>
          <a:bodyPr lIns="80147" tIns="40074" rIns="80147" bIns="40074"/>
          <a:lstStyle/>
          <a:p>
            <a:endParaRPr lang="en-US"/>
          </a:p>
        </p:txBody>
      </p:sp>
      <p:sp>
        <p:nvSpPr>
          <p:cNvPr id="1874003" name="Rectangle 83"/>
          <p:cNvSpPr>
            <a:spLocks noChangeArrowheads="1"/>
          </p:cNvSpPr>
          <p:nvPr/>
        </p:nvSpPr>
        <p:spPr bwMode="auto">
          <a:xfrm>
            <a:off x="6092380" y="2482299"/>
            <a:ext cx="758833" cy="524105"/>
          </a:xfrm>
          <a:prstGeom prst="rect">
            <a:avLst/>
          </a:prstGeom>
          <a:solidFill>
            <a:srgbClr val="CC99FF"/>
          </a:solidFill>
          <a:ln>
            <a:noFill/>
          </a:ln>
          <a:effectLst>
            <a:outerShdw dist="107763" dir="2700000" algn="ctr" rotWithShape="0">
              <a:srgbClr val="808080">
                <a:alpha val="50000"/>
              </a:srgbClr>
            </a:outerShdw>
          </a:effectLst>
          <a:extLst>
            <a:ext uri="{91240B29-F687-4F45-9708-019B960494DF}">
              <a14:hiddenLine xmlns:a14="http://schemas.microsoft.com/office/drawing/2010/main" w="22225">
                <a:solidFill>
                  <a:srgbClr val="000000"/>
                </a:solidFill>
                <a:miter lim="800000"/>
                <a:headEnd/>
                <a:tailEnd/>
              </a14:hiddenLine>
            </a:ext>
          </a:extLst>
        </p:spPr>
        <p:txBody>
          <a:bodyPr lIns="80147" tIns="40074" rIns="80147" bIns="40074"/>
          <a:lstStyle/>
          <a:p>
            <a:endParaRPr lang="en-US"/>
          </a:p>
        </p:txBody>
      </p:sp>
      <p:sp>
        <p:nvSpPr>
          <p:cNvPr id="1874004" name="Rectangle 84"/>
          <p:cNvSpPr>
            <a:spLocks noChangeArrowheads="1"/>
          </p:cNvSpPr>
          <p:nvPr/>
        </p:nvSpPr>
        <p:spPr bwMode="auto">
          <a:xfrm>
            <a:off x="1028972" y="3066878"/>
            <a:ext cx="758833" cy="1567996"/>
          </a:xfrm>
          <a:prstGeom prst="rect">
            <a:avLst/>
          </a:prstGeom>
          <a:solidFill>
            <a:srgbClr val="ED1C24"/>
          </a:solidFill>
          <a:ln>
            <a:noFill/>
          </a:ln>
          <a:effectLst>
            <a:outerShdw dist="107763" dir="2700000" algn="ctr" rotWithShape="0">
              <a:srgbClr val="808080">
                <a:alpha val="50000"/>
              </a:srgbClr>
            </a:outerShdw>
          </a:effectLst>
          <a:extLst>
            <a:ext uri="{91240B29-F687-4F45-9708-019B960494DF}">
              <a14:hiddenLine xmlns:a14="http://schemas.microsoft.com/office/drawing/2010/main" w="22225">
                <a:solidFill>
                  <a:srgbClr val="000000"/>
                </a:solidFill>
                <a:miter lim="800000"/>
                <a:headEnd/>
                <a:tailEnd/>
              </a14:hiddenLine>
            </a:ext>
          </a:extLst>
        </p:spPr>
        <p:txBody>
          <a:bodyPr lIns="80147" tIns="40074" rIns="80147" bIns="40074"/>
          <a:lstStyle/>
          <a:p>
            <a:endParaRPr lang="en-US"/>
          </a:p>
        </p:txBody>
      </p:sp>
      <p:sp>
        <p:nvSpPr>
          <p:cNvPr id="1874005" name="Rectangle 85"/>
          <p:cNvSpPr>
            <a:spLocks noChangeArrowheads="1"/>
          </p:cNvSpPr>
          <p:nvPr/>
        </p:nvSpPr>
        <p:spPr bwMode="auto">
          <a:xfrm>
            <a:off x="2290073" y="3209424"/>
            <a:ext cx="758832" cy="1425450"/>
          </a:xfrm>
          <a:prstGeom prst="rect">
            <a:avLst/>
          </a:prstGeom>
          <a:solidFill>
            <a:srgbClr val="ED1C24"/>
          </a:solidFill>
          <a:ln>
            <a:noFill/>
          </a:ln>
          <a:effectLst>
            <a:outerShdw dist="107763" dir="2700000" algn="ctr" rotWithShape="0">
              <a:srgbClr val="808080">
                <a:alpha val="50000"/>
              </a:srgbClr>
            </a:outerShdw>
          </a:effectLst>
          <a:extLst>
            <a:ext uri="{91240B29-F687-4F45-9708-019B960494DF}">
              <a14:hiddenLine xmlns:a14="http://schemas.microsoft.com/office/drawing/2010/main" w="22225">
                <a:solidFill>
                  <a:srgbClr val="000000"/>
                </a:solidFill>
                <a:miter lim="800000"/>
                <a:headEnd/>
                <a:tailEnd/>
              </a14:hiddenLine>
            </a:ext>
          </a:extLst>
        </p:spPr>
        <p:txBody>
          <a:bodyPr lIns="80147" tIns="40074" rIns="80147" bIns="40074"/>
          <a:lstStyle/>
          <a:p>
            <a:endParaRPr lang="en-US"/>
          </a:p>
        </p:txBody>
      </p:sp>
      <p:sp>
        <p:nvSpPr>
          <p:cNvPr id="1874006" name="Rectangle 86"/>
          <p:cNvSpPr>
            <a:spLocks noChangeArrowheads="1"/>
          </p:cNvSpPr>
          <p:nvPr/>
        </p:nvSpPr>
        <p:spPr bwMode="auto">
          <a:xfrm>
            <a:off x="3563392" y="2692517"/>
            <a:ext cx="757475" cy="1942356"/>
          </a:xfrm>
          <a:prstGeom prst="rect">
            <a:avLst/>
          </a:prstGeom>
          <a:solidFill>
            <a:srgbClr val="ED1C24"/>
          </a:solidFill>
          <a:ln>
            <a:noFill/>
          </a:ln>
          <a:effectLst>
            <a:outerShdw dist="107763" dir="2700000" algn="ctr" rotWithShape="0">
              <a:srgbClr val="808080">
                <a:alpha val="50000"/>
              </a:srgbClr>
            </a:outerShdw>
          </a:effectLst>
          <a:extLst>
            <a:ext uri="{91240B29-F687-4F45-9708-019B960494DF}">
              <a14:hiddenLine xmlns:a14="http://schemas.microsoft.com/office/drawing/2010/main" w="22225">
                <a:solidFill>
                  <a:srgbClr val="000000"/>
                </a:solidFill>
                <a:miter lim="800000"/>
                <a:headEnd/>
                <a:tailEnd/>
              </a14:hiddenLine>
            </a:ext>
          </a:extLst>
        </p:spPr>
        <p:txBody>
          <a:bodyPr lIns="80147" tIns="40074" rIns="80147" bIns="40074"/>
          <a:lstStyle/>
          <a:p>
            <a:endParaRPr lang="en-US"/>
          </a:p>
        </p:txBody>
      </p:sp>
      <p:sp>
        <p:nvSpPr>
          <p:cNvPr id="1874007" name="Rectangle 87"/>
          <p:cNvSpPr>
            <a:spLocks noChangeArrowheads="1"/>
          </p:cNvSpPr>
          <p:nvPr/>
        </p:nvSpPr>
        <p:spPr bwMode="auto">
          <a:xfrm>
            <a:off x="4832637" y="2130977"/>
            <a:ext cx="758833" cy="2503897"/>
          </a:xfrm>
          <a:prstGeom prst="rect">
            <a:avLst/>
          </a:prstGeom>
          <a:solidFill>
            <a:srgbClr val="ED1C24"/>
          </a:solidFill>
          <a:ln>
            <a:noFill/>
          </a:ln>
          <a:effectLst>
            <a:outerShdw dist="107763" dir="2700000" algn="ctr" rotWithShape="0">
              <a:srgbClr val="808080">
                <a:alpha val="50000"/>
              </a:srgbClr>
            </a:outerShdw>
          </a:effectLst>
          <a:extLst>
            <a:ext uri="{91240B29-F687-4F45-9708-019B960494DF}">
              <a14:hiddenLine xmlns:a14="http://schemas.microsoft.com/office/drawing/2010/main" w="22225">
                <a:solidFill>
                  <a:srgbClr val="000000"/>
                </a:solidFill>
                <a:miter lim="800000"/>
                <a:headEnd/>
                <a:tailEnd/>
              </a14:hiddenLine>
            </a:ext>
          </a:extLst>
        </p:spPr>
        <p:txBody>
          <a:bodyPr lIns="80147" tIns="40074" rIns="80147" bIns="40074"/>
          <a:lstStyle/>
          <a:p>
            <a:endParaRPr lang="en-US"/>
          </a:p>
        </p:txBody>
      </p:sp>
      <p:sp>
        <p:nvSpPr>
          <p:cNvPr id="1874008" name="Rectangle 88"/>
          <p:cNvSpPr>
            <a:spLocks noChangeArrowheads="1"/>
          </p:cNvSpPr>
          <p:nvPr/>
        </p:nvSpPr>
        <p:spPr bwMode="auto">
          <a:xfrm>
            <a:off x="6092380" y="3006405"/>
            <a:ext cx="758833" cy="1628469"/>
          </a:xfrm>
          <a:prstGeom prst="rect">
            <a:avLst/>
          </a:prstGeom>
          <a:solidFill>
            <a:srgbClr val="ED1C24"/>
          </a:solidFill>
          <a:ln>
            <a:noFill/>
          </a:ln>
          <a:effectLst>
            <a:outerShdw dist="107763" dir="2700000" algn="ctr" rotWithShape="0">
              <a:srgbClr val="808080">
                <a:alpha val="50000"/>
              </a:srgbClr>
            </a:outerShdw>
          </a:effectLst>
          <a:extLst>
            <a:ext uri="{91240B29-F687-4F45-9708-019B960494DF}">
              <a14:hiddenLine xmlns:a14="http://schemas.microsoft.com/office/drawing/2010/main" w="22225">
                <a:solidFill>
                  <a:srgbClr val="000000"/>
                </a:solidFill>
                <a:miter lim="800000"/>
                <a:headEnd/>
                <a:tailEnd/>
              </a14:hiddenLine>
            </a:ext>
          </a:extLst>
        </p:spPr>
        <p:txBody>
          <a:bodyPr lIns="80147" tIns="40074" rIns="80147" bIns="40074"/>
          <a:lstStyle/>
          <a:p>
            <a:endParaRPr lang="en-US"/>
          </a:p>
        </p:txBody>
      </p:sp>
      <p:sp>
        <p:nvSpPr>
          <p:cNvPr id="1874009" name="Rectangle 89"/>
          <p:cNvSpPr>
            <a:spLocks noChangeArrowheads="1"/>
          </p:cNvSpPr>
          <p:nvPr/>
        </p:nvSpPr>
        <p:spPr bwMode="auto">
          <a:xfrm>
            <a:off x="7395563" y="2110818"/>
            <a:ext cx="758833" cy="861030"/>
          </a:xfrm>
          <a:prstGeom prst="rect">
            <a:avLst/>
          </a:prstGeom>
          <a:solidFill>
            <a:srgbClr val="CC99FF"/>
          </a:solidFill>
          <a:ln>
            <a:noFill/>
          </a:ln>
          <a:effectLst>
            <a:outerShdw dist="107763" dir="2700000" algn="ctr" rotWithShape="0">
              <a:srgbClr val="808080">
                <a:alpha val="50000"/>
              </a:srgbClr>
            </a:outerShdw>
          </a:effectLst>
          <a:extLst>
            <a:ext uri="{91240B29-F687-4F45-9708-019B960494DF}">
              <a14:hiddenLine xmlns:a14="http://schemas.microsoft.com/office/drawing/2010/main" w="22225">
                <a:solidFill>
                  <a:srgbClr val="000000"/>
                </a:solidFill>
                <a:miter lim="800000"/>
                <a:headEnd/>
                <a:tailEnd/>
              </a14:hiddenLine>
            </a:ext>
          </a:extLst>
        </p:spPr>
        <p:txBody>
          <a:bodyPr lIns="80147" tIns="40074" rIns="80147" bIns="40074"/>
          <a:lstStyle/>
          <a:p>
            <a:endParaRPr lang="en-US"/>
          </a:p>
        </p:txBody>
      </p:sp>
      <p:sp>
        <p:nvSpPr>
          <p:cNvPr id="1874010" name="Rectangle 90"/>
          <p:cNvSpPr>
            <a:spLocks noChangeArrowheads="1"/>
          </p:cNvSpPr>
          <p:nvPr/>
        </p:nvSpPr>
        <p:spPr bwMode="auto">
          <a:xfrm>
            <a:off x="7395563" y="2971848"/>
            <a:ext cx="758833" cy="1663026"/>
          </a:xfrm>
          <a:prstGeom prst="rect">
            <a:avLst/>
          </a:prstGeom>
          <a:solidFill>
            <a:srgbClr val="ED1C24"/>
          </a:solidFill>
          <a:ln>
            <a:noFill/>
          </a:ln>
          <a:effectLst>
            <a:outerShdw dist="107763" dir="2700000" algn="ctr" rotWithShape="0">
              <a:srgbClr val="808080">
                <a:alpha val="50000"/>
              </a:srgbClr>
            </a:outerShdw>
          </a:effectLst>
          <a:extLst>
            <a:ext uri="{91240B29-F687-4F45-9708-019B960494DF}">
              <a14:hiddenLine xmlns:a14="http://schemas.microsoft.com/office/drawing/2010/main" w="22225">
                <a:solidFill>
                  <a:srgbClr val="000000"/>
                </a:solidFill>
                <a:miter lim="800000"/>
                <a:headEnd/>
                <a:tailEnd/>
              </a14:hiddenLine>
            </a:ext>
          </a:extLst>
        </p:spPr>
        <p:txBody>
          <a:bodyPr lIns="80147" tIns="40074" rIns="80147" bIns="40074"/>
          <a:lstStyle/>
          <a:p>
            <a:endParaRPr lang="en-US"/>
          </a:p>
        </p:txBody>
      </p:sp>
      <p:sp>
        <p:nvSpPr>
          <p:cNvPr id="1874013" name="Line 93"/>
          <p:cNvSpPr>
            <a:spLocks noChangeShapeType="1"/>
          </p:cNvSpPr>
          <p:nvPr/>
        </p:nvSpPr>
        <p:spPr bwMode="auto">
          <a:xfrm flipV="1">
            <a:off x="7785161" y="4620475"/>
            <a:ext cx="0" cy="1079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lIns="80147" tIns="40074" rIns="80147" bIns="40074"/>
          <a:lstStyle/>
          <a:p>
            <a:endParaRPr lang="en-US"/>
          </a:p>
        </p:txBody>
      </p:sp>
    </p:spTree>
    <p:extLst>
      <p:ext uri="{BB962C8B-B14F-4D97-AF65-F5344CB8AC3E}">
        <p14:creationId xmlns:p14="http://schemas.microsoft.com/office/powerpoint/2010/main" val="23808605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55010" name="Group 2"/>
          <p:cNvGraphicFramePr>
            <a:graphicFrameLocks noGrp="1"/>
          </p:cNvGraphicFramePr>
          <p:nvPr>
            <p:extLst>
              <p:ext uri="{D42A27DB-BD31-4B8C-83A1-F6EECF244321}">
                <p14:modId xmlns:p14="http://schemas.microsoft.com/office/powerpoint/2010/main" val="1717607043"/>
              </p:ext>
            </p:extLst>
          </p:nvPr>
        </p:nvGraphicFramePr>
        <p:xfrm>
          <a:off x="371474" y="1316038"/>
          <a:ext cx="8543926" cy="3802061"/>
        </p:xfrm>
        <a:graphic>
          <a:graphicData uri="http://schemas.openxmlformats.org/drawingml/2006/table">
            <a:tbl>
              <a:tblPr/>
              <a:tblGrid>
                <a:gridCol w="1704640"/>
                <a:gridCol w="1707828"/>
                <a:gridCol w="1712612"/>
                <a:gridCol w="1709423"/>
                <a:gridCol w="1709423"/>
              </a:tblGrid>
              <a:tr h="85816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PE" sz="1400" b="0" i="0" u="none" strike="noStrike" cap="none" normalizeH="0" baseline="0" dirty="0" smtClean="0">
                        <a:ln>
                          <a:noFill/>
                        </a:ln>
                        <a:solidFill>
                          <a:schemeClr val="tx1"/>
                        </a:solidFill>
                        <a:effectLst/>
                        <a:latin typeface="Calibri" pitchFamily="34" charset="0"/>
                        <a:ea typeface="ＭＳ Ｐゴシック" pitchFamily="34" charset="-128"/>
                      </a:endParaRPr>
                    </a:p>
                  </a:txBody>
                  <a:tcPr marL="91376" marR="91376" marT="45688" marB="45688" horzOverflow="overflow">
                    <a:lnL w="12700" cap="flat" cmpd="sng" algn="ctr">
                      <a:solidFill>
                        <a:srgbClr val="1E7FB8"/>
                      </a:solidFill>
                      <a:prstDash val="solid"/>
                      <a:round/>
                      <a:headEnd type="none" w="med" len="med"/>
                      <a:tailEnd type="none" w="med" len="med"/>
                    </a:lnL>
                    <a:lnR w="12700" cap="flat" cmpd="sng" algn="ctr">
                      <a:solidFill>
                        <a:srgbClr val="1E7FB8"/>
                      </a:solidFill>
                      <a:prstDash val="solid"/>
                      <a:round/>
                      <a:headEnd type="none" w="med" len="med"/>
                      <a:tailEnd type="none" w="med" len="med"/>
                    </a:lnR>
                    <a:lnT w="12700" cap="flat" cmpd="sng" algn="ctr">
                      <a:solidFill>
                        <a:srgbClr val="1E7FB8"/>
                      </a:solidFill>
                      <a:prstDash val="solid"/>
                      <a:round/>
                      <a:headEnd type="none" w="med" len="med"/>
                      <a:tailEnd type="none" w="med" len="med"/>
                    </a:lnT>
                    <a:lnB w="12700" cap="flat" cmpd="sng" algn="ctr">
                      <a:solidFill>
                        <a:srgbClr val="1E7FB8"/>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1" i="0" u="none" strike="noStrike" cap="none" normalizeH="0" baseline="0" smtClean="0">
                          <a:ln>
                            <a:noFill/>
                          </a:ln>
                          <a:solidFill>
                            <a:schemeClr val="bg1"/>
                          </a:solidFill>
                          <a:effectLst/>
                          <a:latin typeface="Calibri" pitchFamily="34" charset="0"/>
                          <a:ea typeface="ＭＳ Ｐゴシック" pitchFamily="34" charset="-128"/>
                        </a:rPr>
                        <a:t>Tobacco use</a:t>
                      </a:r>
                      <a:endParaRPr kumimoji="0" lang="en-US" sz="1800" b="1" i="0" u="none" strike="noStrike" cap="none" normalizeH="0" baseline="0" smtClean="0">
                        <a:ln>
                          <a:noFill/>
                        </a:ln>
                        <a:solidFill>
                          <a:schemeClr val="bg1"/>
                        </a:solidFill>
                        <a:effectLst/>
                        <a:latin typeface="Calibri" pitchFamily="34" charset="0"/>
                        <a:ea typeface="ＭＳ Ｐゴシック" pitchFamily="34" charset="-128"/>
                      </a:endParaRPr>
                    </a:p>
                  </a:txBody>
                  <a:tcPr marL="89936" marR="89936" marT="46767" marB="46767" anchor="ctr" anchorCtr="1" horzOverflow="overflow">
                    <a:lnL w="12700" cap="flat" cmpd="sng" algn="ctr">
                      <a:solidFill>
                        <a:srgbClr val="1E7FB8"/>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1E7FB8"/>
                      </a:solidFill>
                      <a:prstDash val="solid"/>
                      <a:round/>
                      <a:headEnd type="none" w="med" len="med"/>
                      <a:tailEnd type="none" w="med" len="med"/>
                    </a:lnT>
                    <a:lnB w="12700" cap="flat" cmpd="sng" algn="ctr">
                      <a:solidFill>
                        <a:srgbClr val="1E7FB8"/>
                      </a:solidFill>
                      <a:prstDash val="solid"/>
                      <a:round/>
                      <a:headEnd type="none" w="med" len="med"/>
                      <a:tailEnd type="none" w="med" len="med"/>
                    </a:lnB>
                    <a:lnTlToBr>
                      <a:noFill/>
                    </a:lnTlToBr>
                    <a:lnBlToTr>
                      <a:noFill/>
                    </a:lnBlToTr>
                    <a:solidFill>
                      <a:srgbClr val="1E7FB8"/>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1" i="0" u="none" strike="noStrike" cap="none" normalizeH="0" baseline="0" smtClean="0">
                          <a:ln>
                            <a:noFill/>
                          </a:ln>
                          <a:solidFill>
                            <a:schemeClr val="bg1"/>
                          </a:solidFill>
                          <a:effectLst/>
                          <a:latin typeface="Calibri" pitchFamily="34" charset="0"/>
                          <a:ea typeface="ＭＳ Ｐゴシック" pitchFamily="34" charset="-128"/>
                        </a:rPr>
                        <a:t>Unhealthy diets</a:t>
                      </a:r>
                      <a:endParaRPr kumimoji="0" lang="en-US" sz="1800" b="1" i="0" u="none" strike="noStrike" cap="none" normalizeH="0" baseline="0" smtClean="0">
                        <a:ln>
                          <a:noFill/>
                        </a:ln>
                        <a:solidFill>
                          <a:schemeClr val="bg1"/>
                        </a:solidFill>
                        <a:effectLst/>
                        <a:latin typeface="Calibri" pitchFamily="34" charset="0"/>
                        <a:ea typeface="ＭＳ Ｐゴシック" pitchFamily="34" charset="-128"/>
                      </a:endParaRPr>
                    </a:p>
                  </a:txBody>
                  <a:tcPr marL="89936" marR="89936" marT="46767" marB="46767"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1E7FB8"/>
                      </a:solidFill>
                      <a:prstDash val="solid"/>
                      <a:round/>
                      <a:headEnd type="none" w="med" len="med"/>
                      <a:tailEnd type="none" w="med" len="med"/>
                    </a:lnT>
                    <a:lnB w="12700" cap="flat" cmpd="sng" algn="ctr">
                      <a:solidFill>
                        <a:srgbClr val="1E7FB8"/>
                      </a:solidFill>
                      <a:prstDash val="solid"/>
                      <a:round/>
                      <a:headEnd type="none" w="med" len="med"/>
                      <a:tailEnd type="none" w="med" len="med"/>
                    </a:lnB>
                    <a:lnTlToBr>
                      <a:noFill/>
                    </a:lnTlToBr>
                    <a:lnBlToTr>
                      <a:noFill/>
                    </a:lnBlToTr>
                    <a:solidFill>
                      <a:srgbClr val="1E7FB8"/>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1" i="0" u="none" strike="noStrike" cap="none" normalizeH="0" baseline="0" smtClean="0">
                          <a:ln>
                            <a:noFill/>
                          </a:ln>
                          <a:solidFill>
                            <a:schemeClr val="bg1"/>
                          </a:solidFill>
                          <a:effectLst/>
                          <a:latin typeface="Calibri" pitchFamily="34" charset="0"/>
                          <a:ea typeface="ＭＳ Ｐゴシック" pitchFamily="34" charset="-128"/>
                        </a:rPr>
                        <a:t>Physical inactivity</a:t>
                      </a:r>
                      <a:endParaRPr kumimoji="0" lang="es-PE" sz="1800" b="1" i="0" u="none" strike="noStrike" cap="none" normalizeH="0" baseline="0" smtClean="0">
                        <a:ln>
                          <a:noFill/>
                        </a:ln>
                        <a:solidFill>
                          <a:schemeClr val="bg1"/>
                        </a:solidFill>
                        <a:effectLst/>
                        <a:latin typeface="Calibri" pitchFamily="34" charset="0"/>
                        <a:ea typeface="ＭＳ Ｐゴシック" pitchFamily="34" charset="-128"/>
                      </a:endParaRPr>
                    </a:p>
                  </a:txBody>
                  <a:tcPr marL="89936" marR="89936" marT="46767" marB="46767"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1E7FB8"/>
                      </a:solidFill>
                      <a:prstDash val="solid"/>
                      <a:round/>
                      <a:headEnd type="none" w="med" len="med"/>
                      <a:tailEnd type="none" w="med" len="med"/>
                    </a:lnT>
                    <a:lnB w="12700" cap="flat" cmpd="sng" algn="ctr">
                      <a:solidFill>
                        <a:srgbClr val="1E7FB8"/>
                      </a:solidFill>
                      <a:prstDash val="solid"/>
                      <a:round/>
                      <a:headEnd type="none" w="med" len="med"/>
                      <a:tailEnd type="none" w="med" len="med"/>
                    </a:lnB>
                    <a:lnTlToBr>
                      <a:noFill/>
                    </a:lnTlToBr>
                    <a:lnBlToTr>
                      <a:noFill/>
                    </a:lnBlToTr>
                    <a:solidFill>
                      <a:srgbClr val="1E7FB8"/>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1" i="0" u="none" strike="noStrike" cap="none" normalizeH="0" baseline="0" smtClean="0">
                          <a:ln>
                            <a:noFill/>
                          </a:ln>
                          <a:solidFill>
                            <a:schemeClr val="bg1"/>
                          </a:solidFill>
                          <a:effectLst/>
                          <a:latin typeface="Calibri" pitchFamily="34" charset="0"/>
                          <a:ea typeface="ＭＳ Ｐゴシック" pitchFamily="34" charset="-128"/>
                        </a:rPr>
                        <a:t>Harmful use of alcohol</a:t>
                      </a:r>
                      <a:endParaRPr kumimoji="0" lang="en-US" sz="1800" b="1" i="0" u="none" strike="noStrike" cap="none" normalizeH="0" baseline="0" smtClean="0">
                        <a:ln>
                          <a:noFill/>
                        </a:ln>
                        <a:solidFill>
                          <a:schemeClr val="bg1"/>
                        </a:solidFill>
                        <a:effectLst/>
                        <a:latin typeface="Calibri" pitchFamily="34" charset="0"/>
                        <a:ea typeface="ＭＳ Ｐゴシック" pitchFamily="34" charset="-128"/>
                      </a:endParaRPr>
                    </a:p>
                  </a:txBody>
                  <a:tcPr marL="89936" marR="89936" marT="46767" marB="46767" anchor="ctr" anchorCtr="1" horzOverflow="overflow">
                    <a:lnL w="12700" cap="flat" cmpd="sng" algn="ctr">
                      <a:solidFill>
                        <a:schemeClr val="bg1"/>
                      </a:solidFill>
                      <a:prstDash val="solid"/>
                      <a:round/>
                      <a:headEnd type="none" w="med" len="med"/>
                      <a:tailEnd type="none" w="med" len="med"/>
                    </a:lnL>
                    <a:lnR w="12700" cap="flat" cmpd="sng" algn="ctr">
                      <a:solidFill>
                        <a:srgbClr val="1E7FB8"/>
                      </a:solidFill>
                      <a:prstDash val="solid"/>
                      <a:round/>
                      <a:headEnd type="none" w="med" len="med"/>
                      <a:tailEnd type="none" w="med" len="med"/>
                    </a:lnR>
                    <a:lnT w="12700" cap="flat" cmpd="sng" algn="ctr">
                      <a:solidFill>
                        <a:srgbClr val="1E7FB8"/>
                      </a:solidFill>
                      <a:prstDash val="solid"/>
                      <a:round/>
                      <a:headEnd type="none" w="med" len="med"/>
                      <a:tailEnd type="none" w="med" len="med"/>
                    </a:lnT>
                    <a:lnB w="12700" cap="flat" cmpd="sng" algn="ctr">
                      <a:solidFill>
                        <a:srgbClr val="1E7FB8"/>
                      </a:solidFill>
                      <a:prstDash val="solid"/>
                      <a:round/>
                      <a:headEnd type="none" w="med" len="med"/>
                      <a:tailEnd type="none" w="med" len="med"/>
                    </a:lnB>
                    <a:lnTlToBr>
                      <a:noFill/>
                    </a:lnTlToBr>
                    <a:lnBlToTr>
                      <a:noFill/>
                    </a:lnBlToTr>
                    <a:solidFill>
                      <a:srgbClr val="1E7FB8"/>
                    </a:solidFill>
                  </a:tcPr>
                </a:tc>
              </a:tr>
              <a:tr h="85816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1" i="0" u="none" strike="noStrike" cap="none" normalizeH="0" baseline="0" smtClean="0">
                          <a:ln>
                            <a:noFill/>
                          </a:ln>
                          <a:solidFill>
                            <a:schemeClr val="bg1"/>
                          </a:solidFill>
                          <a:effectLst/>
                          <a:latin typeface="Calibri" pitchFamily="34" charset="0"/>
                          <a:ea typeface="ＭＳ Ｐゴシック" pitchFamily="34" charset="-128"/>
                        </a:rPr>
                        <a:t>Heart disease and stroke</a:t>
                      </a:r>
                      <a:endParaRPr kumimoji="0" lang="es-PE" sz="1800" b="1" i="0" u="none" strike="noStrike" cap="none" normalizeH="0" baseline="0" smtClean="0">
                        <a:ln>
                          <a:noFill/>
                        </a:ln>
                        <a:solidFill>
                          <a:schemeClr val="bg1"/>
                        </a:solidFill>
                        <a:effectLst/>
                        <a:latin typeface="Calibri" pitchFamily="34" charset="0"/>
                        <a:ea typeface="ＭＳ Ｐゴシック" pitchFamily="34" charset="-128"/>
                      </a:endParaRPr>
                    </a:p>
                  </a:txBody>
                  <a:tcPr marL="89936" marR="89936" marT="46767" marB="46767" anchor="ctr" horzOverflow="overflow">
                    <a:lnL w="12700" cap="flat" cmpd="sng" algn="ctr">
                      <a:solidFill>
                        <a:srgbClr val="1E7FB8"/>
                      </a:solidFill>
                      <a:prstDash val="solid"/>
                      <a:round/>
                      <a:headEnd type="none" w="med" len="med"/>
                      <a:tailEnd type="none" w="med" len="med"/>
                    </a:lnL>
                    <a:lnR w="12700" cap="flat" cmpd="sng" algn="ctr">
                      <a:solidFill>
                        <a:srgbClr val="1E7FB8"/>
                      </a:solidFill>
                      <a:prstDash val="solid"/>
                      <a:round/>
                      <a:headEnd type="none" w="med" len="med"/>
                      <a:tailEnd type="none" w="med" len="med"/>
                    </a:lnR>
                    <a:lnT w="12700" cap="flat" cmpd="sng" algn="ctr">
                      <a:solidFill>
                        <a:srgbClr val="1E7FB8"/>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1E7FB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PE" sz="2400" b="0" i="0" u="none" strike="noStrike" cap="none" normalizeH="0" baseline="0" smtClean="0">
                          <a:ln>
                            <a:noFill/>
                          </a:ln>
                          <a:solidFill>
                            <a:srgbClr val="0282A5"/>
                          </a:solidFill>
                          <a:effectLst/>
                          <a:latin typeface="Calibri" pitchFamily="34" charset="0"/>
                          <a:ea typeface="ＭＳ Ｐゴシック" pitchFamily="34" charset="-128"/>
                          <a:sym typeface="Wingdings" pitchFamily="2" charset="2"/>
                        </a:rPr>
                        <a:t></a:t>
                      </a:r>
                    </a:p>
                  </a:txBody>
                  <a:tcPr marL="89936" marR="89936" marT="46767" marB="46767" anchor="ctr" anchorCtr="1" horzOverflow="overflow">
                    <a:lnL w="12700" cap="flat" cmpd="sng" algn="ctr">
                      <a:solidFill>
                        <a:srgbClr val="1E7FB8"/>
                      </a:solidFill>
                      <a:prstDash val="solid"/>
                      <a:round/>
                      <a:headEnd type="none" w="med" len="med"/>
                      <a:tailEnd type="none" w="med" len="med"/>
                    </a:lnL>
                    <a:lnR w="12700" cap="flat" cmpd="sng" algn="ctr">
                      <a:solidFill>
                        <a:srgbClr val="1E7FB8"/>
                      </a:solidFill>
                      <a:prstDash val="solid"/>
                      <a:round/>
                      <a:headEnd type="none" w="med" len="med"/>
                      <a:tailEnd type="none" w="med" len="med"/>
                    </a:lnR>
                    <a:lnT w="12700" cap="flat" cmpd="sng" algn="ctr">
                      <a:solidFill>
                        <a:srgbClr val="1E7FB8"/>
                      </a:solidFill>
                      <a:prstDash val="solid"/>
                      <a:round/>
                      <a:headEnd type="none" w="med" len="med"/>
                      <a:tailEnd type="none" w="med" len="med"/>
                    </a:lnT>
                    <a:lnB w="12700" cap="flat" cmpd="sng" algn="ctr">
                      <a:solidFill>
                        <a:srgbClr val="1E7FB8"/>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PE" sz="2400" b="0" i="0" u="none" strike="noStrike" cap="none" normalizeH="0" baseline="0" smtClean="0">
                          <a:ln>
                            <a:noFill/>
                          </a:ln>
                          <a:solidFill>
                            <a:srgbClr val="0282A5"/>
                          </a:solidFill>
                          <a:effectLst/>
                          <a:latin typeface="Calibri" pitchFamily="34" charset="0"/>
                          <a:ea typeface="ＭＳ Ｐゴシック" pitchFamily="34" charset="-128"/>
                          <a:sym typeface="Wingdings" pitchFamily="2" charset="2"/>
                        </a:rPr>
                        <a:t></a:t>
                      </a:r>
                    </a:p>
                  </a:txBody>
                  <a:tcPr marL="89936" marR="89936" marT="46767" marB="46767" anchor="ctr" anchorCtr="1" horzOverflow="overflow">
                    <a:lnL w="12700" cap="flat" cmpd="sng" algn="ctr">
                      <a:solidFill>
                        <a:srgbClr val="1E7FB8"/>
                      </a:solidFill>
                      <a:prstDash val="solid"/>
                      <a:round/>
                      <a:headEnd type="none" w="med" len="med"/>
                      <a:tailEnd type="none" w="med" len="med"/>
                    </a:lnL>
                    <a:lnR w="12700" cap="flat" cmpd="sng" algn="ctr">
                      <a:solidFill>
                        <a:srgbClr val="1E7FB8"/>
                      </a:solidFill>
                      <a:prstDash val="solid"/>
                      <a:round/>
                      <a:headEnd type="none" w="med" len="med"/>
                      <a:tailEnd type="none" w="med" len="med"/>
                    </a:lnR>
                    <a:lnT w="12700" cap="flat" cmpd="sng" algn="ctr">
                      <a:solidFill>
                        <a:srgbClr val="1E7FB8"/>
                      </a:solidFill>
                      <a:prstDash val="solid"/>
                      <a:round/>
                      <a:headEnd type="none" w="med" len="med"/>
                      <a:tailEnd type="none" w="med" len="med"/>
                    </a:lnT>
                    <a:lnB w="12700" cap="flat" cmpd="sng" algn="ctr">
                      <a:solidFill>
                        <a:srgbClr val="1E7FB8"/>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PE" sz="2400" b="0" i="0" u="none" strike="noStrike" cap="none" normalizeH="0" baseline="0" smtClean="0">
                          <a:ln>
                            <a:noFill/>
                          </a:ln>
                          <a:solidFill>
                            <a:srgbClr val="0282A5"/>
                          </a:solidFill>
                          <a:effectLst/>
                          <a:latin typeface="Calibri" pitchFamily="34" charset="0"/>
                          <a:ea typeface="ＭＳ Ｐゴシック" pitchFamily="34" charset="-128"/>
                          <a:sym typeface="Wingdings" pitchFamily="2" charset="2"/>
                        </a:rPr>
                        <a:t></a:t>
                      </a:r>
                    </a:p>
                  </a:txBody>
                  <a:tcPr marL="89936" marR="89936" marT="46767" marB="46767" anchor="ctr" anchorCtr="1" horzOverflow="overflow">
                    <a:lnL w="12700" cap="flat" cmpd="sng" algn="ctr">
                      <a:solidFill>
                        <a:srgbClr val="1E7FB8"/>
                      </a:solidFill>
                      <a:prstDash val="solid"/>
                      <a:round/>
                      <a:headEnd type="none" w="med" len="med"/>
                      <a:tailEnd type="none" w="med" len="med"/>
                    </a:lnL>
                    <a:lnR w="12700" cap="flat" cmpd="sng" algn="ctr">
                      <a:solidFill>
                        <a:srgbClr val="1E7FB8"/>
                      </a:solidFill>
                      <a:prstDash val="solid"/>
                      <a:round/>
                      <a:headEnd type="none" w="med" len="med"/>
                      <a:tailEnd type="none" w="med" len="med"/>
                    </a:lnR>
                    <a:lnT w="12700" cap="flat" cmpd="sng" algn="ctr">
                      <a:solidFill>
                        <a:srgbClr val="1E7FB8"/>
                      </a:solidFill>
                      <a:prstDash val="solid"/>
                      <a:round/>
                      <a:headEnd type="none" w="med" len="med"/>
                      <a:tailEnd type="none" w="med" len="med"/>
                    </a:lnT>
                    <a:lnB w="12700" cap="flat" cmpd="sng" algn="ctr">
                      <a:solidFill>
                        <a:srgbClr val="1E7FB8"/>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PE" sz="2400" b="0" i="0" u="none" strike="noStrike" cap="none" normalizeH="0" baseline="0" smtClean="0">
                          <a:ln>
                            <a:noFill/>
                          </a:ln>
                          <a:solidFill>
                            <a:srgbClr val="0282A5"/>
                          </a:solidFill>
                          <a:effectLst/>
                          <a:latin typeface="Calibri" pitchFamily="34" charset="0"/>
                          <a:ea typeface="ＭＳ Ｐゴシック" pitchFamily="34" charset="-128"/>
                          <a:sym typeface="Wingdings" pitchFamily="2" charset="2"/>
                        </a:rPr>
                        <a:t></a:t>
                      </a:r>
                    </a:p>
                  </a:txBody>
                  <a:tcPr marL="89936" marR="89936" marT="46767" marB="46767" anchor="ctr" anchorCtr="1" horzOverflow="overflow">
                    <a:lnL w="12700" cap="flat" cmpd="sng" algn="ctr">
                      <a:solidFill>
                        <a:srgbClr val="1E7FB8"/>
                      </a:solidFill>
                      <a:prstDash val="solid"/>
                      <a:round/>
                      <a:headEnd type="none" w="med" len="med"/>
                      <a:tailEnd type="none" w="med" len="med"/>
                    </a:lnL>
                    <a:lnR w="12700" cap="flat" cmpd="sng" algn="ctr">
                      <a:solidFill>
                        <a:srgbClr val="1E7FB8"/>
                      </a:solidFill>
                      <a:prstDash val="solid"/>
                      <a:round/>
                      <a:headEnd type="none" w="med" len="med"/>
                      <a:tailEnd type="none" w="med" len="med"/>
                    </a:lnR>
                    <a:lnT w="12700" cap="flat" cmpd="sng" algn="ctr">
                      <a:solidFill>
                        <a:srgbClr val="1E7FB8"/>
                      </a:solidFill>
                      <a:prstDash val="solid"/>
                      <a:round/>
                      <a:headEnd type="none" w="med" len="med"/>
                      <a:tailEnd type="none" w="med" len="med"/>
                    </a:lnT>
                    <a:lnB w="12700" cap="flat" cmpd="sng" algn="ctr">
                      <a:solidFill>
                        <a:srgbClr val="1E7FB8"/>
                      </a:solidFill>
                      <a:prstDash val="solid"/>
                      <a:round/>
                      <a:headEnd type="none" w="med" len="med"/>
                      <a:tailEnd type="none" w="med" len="med"/>
                    </a:lnB>
                    <a:lnTlToBr>
                      <a:noFill/>
                    </a:lnTlToBr>
                    <a:lnBlToTr>
                      <a:noFill/>
                    </a:lnBlToTr>
                    <a:noFill/>
                  </a:tcPr>
                </a:tc>
              </a:tr>
              <a:tr h="61377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PE" sz="1800" b="1" i="0" u="none" strike="noStrike" cap="none" normalizeH="0" baseline="0" smtClean="0">
                          <a:ln>
                            <a:noFill/>
                          </a:ln>
                          <a:solidFill>
                            <a:schemeClr val="bg1"/>
                          </a:solidFill>
                          <a:effectLst/>
                          <a:latin typeface="Calibri" pitchFamily="34" charset="0"/>
                          <a:ea typeface="ＭＳ Ｐゴシック" pitchFamily="34" charset="-128"/>
                        </a:rPr>
                        <a:t>Diabetes</a:t>
                      </a:r>
                    </a:p>
                  </a:txBody>
                  <a:tcPr marL="89936" marR="89936" marT="46767" marB="46767" anchor="ctr" horzOverflow="overflow">
                    <a:lnL w="12700" cap="flat" cmpd="sng" algn="ctr">
                      <a:solidFill>
                        <a:srgbClr val="1E7FB8"/>
                      </a:solidFill>
                      <a:prstDash val="solid"/>
                      <a:round/>
                      <a:headEnd type="none" w="med" len="med"/>
                      <a:tailEnd type="none" w="med" len="med"/>
                    </a:lnL>
                    <a:lnR w="12700" cap="flat" cmpd="sng" algn="ctr">
                      <a:solidFill>
                        <a:srgbClr val="1E7FB8"/>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1E7FB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PE" sz="2400" b="0" i="0" u="none" strike="noStrike" cap="none" normalizeH="0" baseline="0" smtClean="0">
                          <a:ln>
                            <a:noFill/>
                          </a:ln>
                          <a:solidFill>
                            <a:srgbClr val="0282A5"/>
                          </a:solidFill>
                          <a:effectLst/>
                          <a:latin typeface="Calibri" pitchFamily="34" charset="0"/>
                          <a:ea typeface="ＭＳ Ｐゴシック" pitchFamily="34" charset="-128"/>
                          <a:sym typeface="Wingdings" pitchFamily="2" charset="2"/>
                        </a:rPr>
                        <a:t></a:t>
                      </a:r>
                    </a:p>
                  </a:txBody>
                  <a:tcPr marL="89936" marR="89936" marT="46767" marB="46767" anchor="ctr" anchorCtr="1" horzOverflow="overflow">
                    <a:lnL w="12700" cap="flat" cmpd="sng" algn="ctr">
                      <a:solidFill>
                        <a:srgbClr val="1E7FB8"/>
                      </a:solidFill>
                      <a:prstDash val="solid"/>
                      <a:round/>
                      <a:headEnd type="none" w="med" len="med"/>
                      <a:tailEnd type="none" w="med" len="med"/>
                    </a:lnL>
                    <a:lnR w="12700" cap="flat" cmpd="sng" algn="ctr">
                      <a:solidFill>
                        <a:srgbClr val="1E7FB8"/>
                      </a:solidFill>
                      <a:prstDash val="solid"/>
                      <a:round/>
                      <a:headEnd type="none" w="med" len="med"/>
                      <a:tailEnd type="none" w="med" len="med"/>
                    </a:lnR>
                    <a:lnT w="12700" cap="flat" cmpd="sng" algn="ctr">
                      <a:solidFill>
                        <a:srgbClr val="1E7FB8"/>
                      </a:solidFill>
                      <a:prstDash val="solid"/>
                      <a:round/>
                      <a:headEnd type="none" w="med" len="med"/>
                      <a:tailEnd type="none" w="med" len="med"/>
                    </a:lnT>
                    <a:lnB w="12700" cap="flat" cmpd="sng" algn="ctr">
                      <a:solidFill>
                        <a:srgbClr val="1E7FB8"/>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PE" sz="2400" b="0" i="0" u="none" strike="noStrike" cap="none" normalizeH="0" baseline="0" smtClean="0">
                          <a:ln>
                            <a:noFill/>
                          </a:ln>
                          <a:solidFill>
                            <a:srgbClr val="0282A5"/>
                          </a:solidFill>
                          <a:effectLst/>
                          <a:latin typeface="Calibri" pitchFamily="34" charset="0"/>
                          <a:ea typeface="ＭＳ Ｐゴシック" pitchFamily="34" charset="-128"/>
                          <a:sym typeface="Wingdings" pitchFamily="2" charset="2"/>
                        </a:rPr>
                        <a:t></a:t>
                      </a:r>
                    </a:p>
                  </a:txBody>
                  <a:tcPr marL="89936" marR="89936" marT="46767" marB="46767" anchor="ctr" anchorCtr="1" horzOverflow="overflow">
                    <a:lnL w="12700" cap="flat" cmpd="sng" algn="ctr">
                      <a:solidFill>
                        <a:srgbClr val="1E7FB8"/>
                      </a:solidFill>
                      <a:prstDash val="solid"/>
                      <a:round/>
                      <a:headEnd type="none" w="med" len="med"/>
                      <a:tailEnd type="none" w="med" len="med"/>
                    </a:lnL>
                    <a:lnR w="12700" cap="flat" cmpd="sng" algn="ctr">
                      <a:solidFill>
                        <a:srgbClr val="1E7FB8"/>
                      </a:solidFill>
                      <a:prstDash val="solid"/>
                      <a:round/>
                      <a:headEnd type="none" w="med" len="med"/>
                      <a:tailEnd type="none" w="med" len="med"/>
                    </a:lnR>
                    <a:lnT w="12700" cap="flat" cmpd="sng" algn="ctr">
                      <a:solidFill>
                        <a:srgbClr val="1E7FB8"/>
                      </a:solidFill>
                      <a:prstDash val="solid"/>
                      <a:round/>
                      <a:headEnd type="none" w="med" len="med"/>
                      <a:tailEnd type="none" w="med" len="med"/>
                    </a:lnT>
                    <a:lnB w="12700" cap="flat" cmpd="sng" algn="ctr">
                      <a:solidFill>
                        <a:srgbClr val="1E7FB8"/>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PE" sz="2400" b="0" i="0" u="none" strike="noStrike" cap="none" normalizeH="0" baseline="0" smtClean="0">
                          <a:ln>
                            <a:noFill/>
                          </a:ln>
                          <a:solidFill>
                            <a:srgbClr val="0282A5"/>
                          </a:solidFill>
                          <a:effectLst/>
                          <a:latin typeface="Calibri" pitchFamily="34" charset="0"/>
                          <a:ea typeface="ＭＳ Ｐゴシック" pitchFamily="34" charset="-128"/>
                          <a:sym typeface="Wingdings" pitchFamily="2" charset="2"/>
                        </a:rPr>
                        <a:t></a:t>
                      </a:r>
                    </a:p>
                  </a:txBody>
                  <a:tcPr marL="89936" marR="89936" marT="46767" marB="46767" anchor="ctr" anchorCtr="1" horzOverflow="overflow">
                    <a:lnL w="12700" cap="flat" cmpd="sng" algn="ctr">
                      <a:solidFill>
                        <a:srgbClr val="1E7FB8"/>
                      </a:solidFill>
                      <a:prstDash val="solid"/>
                      <a:round/>
                      <a:headEnd type="none" w="med" len="med"/>
                      <a:tailEnd type="none" w="med" len="med"/>
                    </a:lnL>
                    <a:lnR w="12700" cap="flat" cmpd="sng" algn="ctr">
                      <a:solidFill>
                        <a:srgbClr val="1E7FB8"/>
                      </a:solidFill>
                      <a:prstDash val="solid"/>
                      <a:round/>
                      <a:headEnd type="none" w="med" len="med"/>
                      <a:tailEnd type="none" w="med" len="med"/>
                    </a:lnR>
                    <a:lnT w="12700" cap="flat" cmpd="sng" algn="ctr">
                      <a:solidFill>
                        <a:srgbClr val="1E7FB8"/>
                      </a:solidFill>
                      <a:prstDash val="solid"/>
                      <a:round/>
                      <a:headEnd type="none" w="med" len="med"/>
                      <a:tailEnd type="none" w="med" len="med"/>
                    </a:lnT>
                    <a:lnB w="12700" cap="flat" cmpd="sng" algn="ctr">
                      <a:solidFill>
                        <a:srgbClr val="1E7FB8"/>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PE" sz="2400" b="0" i="0" u="none" strike="noStrike" cap="none" normalizeH="0" baseline="0" smtClean="0">
                          <a:ln>
                            <a:noFill/>
                          </a:ln>
                          <a:solidFill>
                            <a:srgbClr val="0282A5"/>
                          </a:solidFill>
                          <a:effectLst/>
                          <a:latin typeface="Calibri" pitchFamily="34" charset="0"/>
                          <a:ea typeface="ＭＳ Ｐゴシック" pitchFamily="34" charset="-128"/>
                          <a:sym typeface="Wingdings" pitchFamily="2" charset="2"/>
                        </a:rPr>
                        <a:t></a:t>
                      </a:r>
                    </a:p>
                  </a:txBody>
                  <a:tcPr marL="89936" marR="89936" marT="46767" marB="46767" anchor="ctr" anchorCtr="1" horzOverflow="overflow">
                    <a:lnL w="12700" cap="flat" cmpd="sng" algn="ctr">
                      <a:solidFill>
                        <a:srgbClr val="1E7FB8"/>
                      </a:solidFill>
                      <a:prstDash val="solid"/>
                      <a:round/>
                      <a:headEnd type="none" w="med" len="med"/>
                      <a:tailEnd type="none" w="med" len="med"/>
                    </a:lnL>
                    <a:lnR w="12700" cap="flat" cmpd="sng" algn="ctr">
                      <a:solidFill>
                        <a:srgbClr val="1E7FB8"/>
                      </a:solidFill>
                      <a:prstDash val="solid"/>
                      <a:round/>
                      <a:headEnd type="none" w="med" len="med"/>
                      <a:tailEnd type="none" w="med" len="med"/>
                    </a:lnR>
                    <a:lnT w="12700" cap="flat" cmpd="sng" algn="ctr">
                      <a:solidFill>
                        <a:srgbClr val="1E7FB8"/>
                      </a:solidFill>
                      <a:prstDash val="solid"/>
                      <a:round/>
                      <a:headEnd type="none" w="med" len="med"/>
                      <a:tailEnd type="none" w="med" len="med"/>
                    </a:lnT>
                    <a:lnB w="12700" cap="flat" cmpd="sng" algn="ctr">
                      <a:solidFill>
                        <a:srgbClr val="1E7FB8"/>
                      </a:solidFill>
                      <a:prstDash val="solid"/>
                      <a:round/>
                      <a:headEnd type="none" w="med" len="med"/>
                      <a:tailEnd type="none" w="med" len="med"/>
                    </a:lnB>
                    <a:lnTlToBr>
                      <a:noFill/>
                    </a:lnTlToBr>
                    <a:lnBlToTr>
                      <a:noFill/>
                    </a:lnBlToTr>
                    <a:noFill/>
                  </a:tcPr>
                </a:tc>
              </a:tr>
              <a:tr h="61377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PE" sz="1800" b="1" i="0" u="none" strike="noStrike" cap="none" normalizeH="0" baseline="0" smtClean="0">
                          <a:ln>
                            <a:noFill/>
                          </a:ln>
                          <a:solidFill>
                            <a:schemeClr val="bg1"/>
                          </a:solidFill>
                          <a:effectLst/>
                          <a:latin typeface="Calibri" pitchFamily="34" charset="0"/>
                          <a:ea typeface="ＭＳ Ｐゴシック" pitchFamily="34" charset="-128"/>
                        </a:rPr>
                        <a:t>Cancer</a:t>
                      </a:r>
                    </a:p>
                  </a:txBody>
                  <a:tcPr marL="89936" marR="89936" marT="46767" marB="46767" anchor="ctr" horzOverflow="overflow">
                    <a:lnL w="12700" cap="flat" cmpd="sng" algn="ctr">
                      <a:solidFill>
                        <a:srgbClr val="1E7FB8"/>
                      </a:solidFill>
                      <a:prstDash val="solid"/>
                      <a:round/>
                      <a:headEnd type="none" w="med" len="med"/>
                      <a:tailEnd type="none" w="med" len="med"/>
                    </a:lnL>
                    <a:lnR w="12700" cap="flat" cmpd="sng" algn="ctr">
                      <a:solidFill>
                        <a:srgbClr val="1E7FB8"/>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1E7FB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PE" sz="2400" b="0" i="0" u="none" strike="noStrike" cap="none" normalizeH="0" baseline="0" smtClean="0">
                          <a:ln>
                            <a:noFill/>
                          </a:ln>
                          <a:solidFill>
                            <a:srgbClr val="0282A5"/>
                          </a:solidFill>
                          <a:effectLst/>
                          <a:latin typeface="Calibri" pitchFamily="34" charset="0"/>
                          <a:ea typeface="ＭＳ Ｐゴシック" pitchFamily="34" charset="-128"/>
                          <a:sym typeface="Wingdings" pitchFamily="2" charset="2"/>
                        </a:rPr>
                        <a:t></a:t>
                      </a:r>
                    </a:p>
                  </a:txBody>
                  <a:tcPr marL="89936" marR="89936" marT="46767" marB="46767" anchor="ctr" anchorCtr="1" horzOverflow="overflow">
                    <a:lnL w="12700" cap="flat" cmpd="sng" algn="ctr">
                      <a:solidFill>
                        <a:srgbClr val="1E7FB8"/>
                      </a:solidFill>
                      <a:prstDash val="solid"/>
                      <a:round/>
                      <a:headEnd type="none" w="med" len="med"/>
                      <a:tailEnd type="none" w="med" len="med"/>
                    </a:lnL>
                    <a:lnR w="12700" cap="flat" cmpd="sng" algn="ctr">
                      <a:solidFill>
                        <a:srgbClr val="1E7FB8"/>
                      </a:solidFill>
                      <a:prstDash val="solid"/>
                      <a:round/>
                      <a:headEnd type="none" w="med" len="med"/>
                      <a:tailEnd type="none" w="med" len="med"/>
                    </a:lnR>
                    <a:lnT w="12700" cap="flat" cmpd="sng" algn="ctr">
                      <a:solidFill>
                        <a:srgbClr val="1E7FB8"/>
                      </a:solidFill>
                      <a:prstDash val="solid"/>
                      <a:round/>
                      <a:headEnd type="none" w="med" len="med"/>
                      <a:tailEnd type="none" w="med" len="med"/>
                    </a:lnT>
                    <a:lnB w="12700" cap="flat" cmpd="sng" algn="ctr">
                      <a:solidFill>
                        <a:srgbClr val="1E7FB8"/>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PE" sz="2400" b="0" i="0" u="none" strike="noStrike" cap="none" normalizeH="0" baseline="0" smtClean="0">
                          <a:ln>
                            <a:noFill/>
                          </a:ln>
                          <a:solidFill>
                            <a:srgbClr val="0282A5"/>
                          </a:solidFill>
                          <a:effectLst/>
                          <a:latin typeface="Calibri" pitchFamily="34" charset="0"/>
                          <a:ea typeface="ＭＳ Ｐゴシック" pitchFamily="34" charset="-128"/>
                          <a:sym typeface="Wingdings" pitchFamily="2" charset="2"/>
                        </a:rPr>
                        <a:t></a:t>
                      </a:r>
                    </a:p>
                  </a:txBody>
                  <a:tcPr marL="89936" marR="89936" marT="46767" marB="46767" anchor="ctr" anchorCtr="1" horzOverflow="overflow">
                    <a:lnL w="12700" cap="flat" cmpd="sng" algn="ctr">
                      <a:solidFill>
                        <a:srgbClr val="1E7FB8"/>
                      </a:solidFill>
                      <a:prstDash val="solid"/>
                      <a:round/>
                      <a:headEnd type="none" w="med" len="med"/>
                      <a:tailEnd type="none" w="med" len="med"/>
                    </a:lnL>
                    <a:lnR w="12700" cap="flat" cmpd="sng" algn="ctr">
                      <a:solidFill>
                        <a:srgbClr val="1E7FB8"/>
                      </a:solidFill>
                      <a:prstDash val="solid"/>
                      <a:round/>
                      <a:headEnd type="none" w="med" len="med"/>
                      <a:tailEnd type="none" w="med" len="med"/>
                    </a:lnR>
                    <a:lnT w="12700" cap="flat" cmpd="sng" algn="ctr">
                      <a:solidFill>
                        <a:srgbClr val="1E7FB8"/>
                      </a:solidFill>
                      <a:prstDash val="solid"/>
                      <a:round/>
                      <a:headEnd type="none" w="med" len="med"/>
                      <a:tailEnd type="none" w="med" len="med"/>
                    </a:lnT>
                    <a:lnB w="12700" cap="flat" cmpd="sng" algn="ctr">
                      <a:solidFill>
                        <a:srgbClr val="1E7FB8"/>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PE" sz="2400" b="0" i="0" u="none" strike="noStrike" cap="none" normalizeH="0" baseline="0" smtClean="0">
                          <a:ln>
                            <a:noFill/>
                          </a:ln>
                          <a:solidFill>
                            <a:srgbClr val="0282A5"/>
                          </a:solidFill>
                          <a:effectLst/>
                          <a:latin typeface="Calibri" pitchFamily="34" charset="0"/>
                          <a:ea typeface="ＭＳ Ｐゴシック" pitchFamily="34" charset="-128"/>
                          <a:sym typeface="Wingdings" pitchFamily="2" charset="2"/>
                        </a:rPr>
                        <a:t></a:t>
                      </a:r>
                    </a:p>
                  </a:txBody>
                  <a:tcPr marL="89936" marR="89936" marT="46767" marB="46767" anchor="ctr" anchorCtr="1" horzOverflow="overflow">
                    <a:lnL w="12700" cap="flat" cmpd="sng" algn="ctr">
                      <a:solidFill>
                        <a:srgbClr val="1E7FB8"/>
                      </a:solidFill>
                      <a:prstDash val="solid"/>
                      <a:round/>
                      <a:headEnd type="none" w="med" len="med"/>
                      <a:tailEnd type="none" w="med" len="med"/>
                    </a:lnL>
                    <a:lnR w="12700" cap="flat" cmpd="sng" algn="ctr">
                      <a:solidFill>
                        <a:srgbClr val="1E7FB8"/>
                      </a:solidFill>
                      <a:prstDash val="solid"/>
                      <a:round/>
                      <a:headEnd type="none" w="med" len="med"/>
                      <a:tailEnd type="none" w="med" len="med"/>
                    </a:lnR>
                    <a:lnT w="12700" cap="flat" cmpd="sng" algn="ctr">
                      <a:solidFill>
                        <a:srgbClr val="1E7FB8"/>
                      </a:solidFill>
                      <a:prstDash val="solid"/>
                      <a:round/>
                      <a:headEnd type="none" w="med" len="med"/>
                      <a:tailEnd type="none" w="med" len="med"/>
                    </a:lnT>
                    <a:lnB w="12700" cap="flat" cmpd="sng" algn="ctr">
                      <a:solidFill>
                        <a:srgbClr val="1E7FB8"/>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PE" sz="2400" b="0" i="0" u="none" strike="noStrike" cap="none" normalizeH="0" baseline="0" smtClean="0">
                          <a:ln>
                            <a:noFill/>
                          </a:ln>
                          <a:solidFill>
                            <a:srgbClr val="0282A5"/>
                          </a:solidFill>
                          <a:effectLst/>
                          <a:latin typeface="Calibri" pitchFamily="34" charset="0"/>
                          <a:ea typeface="ＭＳ Ｐゴシック" pitchFamily="34" charset="-128"/>
                          <a:sym typeface="Wingdings" pitchFamily="2" charset="2"/>
                        </a:rPr>
                        <a:t></a:t>
                      </a:r>
                    </a:p>
                  </a:txBody>
                  <a:tcPr marL="89936" marR="89936" marT="46767" marB="46767" anchor="ctr" anchorCtr="1" horzOverflow="overflow">
                    <a:lnL w="12700" cap="flat" cmpd="sng" algn="ctr">
                      <a:solidFill>
                        <a:srgbClr val="1E7FB8"/>
                      </a:solidFill>
                      <a:prstDash val="solid"/>
                      <a:round/>
                      <a:headEnd type="none" w="med" len="med"/>
                      <a:tailEnd type="none" w="med" len="med"/>
                    </a:lnL>
                    <a:lnR w="12700" cap="flat" cmpd="sng" algn="ctr">
                      <a:solidFill>
                        <a:srgbClr val="1E7FB8"/>
                      </a:solidFill>
                      <a:prstDash val="solid"/>
                      <a:round/>
                      <a:headEnd type="none" w="med" len="med"/>
                      <a:tailEnd type="none" w="med" len="med"/>
                    </a:lnR>
                    <a:lnT w="12700" cap="flat" cmpd="sng" algn="ctr">
                      <a:solidFill>
                        <a:srgbClr val="1E7FB8"/>
                      </a:solidFill>
                      <a:prstDash val="solid"/>
                      <a:round/>
                      <a:headEnd type="none" w="med" len="med"/>
                      <a:tailEnd type="none" w="med" len="med"/>
                    </a:lnT>
                    <a:lnB w="12700" cap="flat" cmpd="sng" algn="ctr">
                      <a:solidFill>
                        <a:srgbClr val="1E7FB8"/>
                      </a:solidFill>
                      <a:prstDash val="solid"/>
                      <a:round/>
                      <a:headEnd type="none" w="med" len="med"/>
                      <a:tailEnd type="none" w="med" len="med"/>
                    </a:lnB>
                    <a:lnTlToBr>
                      <a:noFill/>
                    </a:lnTlToBr>
                    <a:lnBlToTr>
                      <a:noFill/>
                    </a:lnBlToTr>
                    <a:noFill/>
                  </a:tcPr>
                </a:tc>
              </a:tr>
              <a:tr h="85816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1" i="0" u="none" strike="noStrike" cap="none" normalizeH="0" baseline="0" dirty="0" smtClean="0">
                          <a:ln>
                            <a:noFill/>
                          </a:ln>
                          <a:solidFill>
                            <a:schemeClr val="bg1"/>
                          </a:solidFill>
                          <a:effectLst/>
                          <a:latin typeface="Calibri" pitchFamily="34" charset="0"/>
                          <a:ea typeface="ＭＳ Ｐゴシック" pitchFamily="34" charset="-128"/>
                        </a:rPr>
                        <a:t>Chronic lung disease</a:t>
                      </a:r>
                      <a:endParaRPr kumimoji="0" lang="en-US" sz="1800" b="1" i="0" u="none" strike="noStrike" cap="none" normalizeH="0" baseline="0" dirty="0" smtClean="0">
                        <a:ln>
                          <a:noFill/>
                        </a:ln>
                        <a:solidFill>
                          <a:schemeClr val="bg1"/>
                        </a:solidFill>
                        <a:effectLst/>
                        <a:latin typeface="Calibri" pitchFamily="34" charset="0"/>
                        <a:ea typeface="ＭＳ Ｐゴシック" pitchFamily="34" charset="-128"/>
                      </a:endParaRPr>
                    </a:p>
                  </a:txBody>
                  <a:tcPr marL="89936" marR="89936" marT="46767" marB="46767" anchor="ctr" horzOverflow="overflow">
                    <a:lnL w="12700" cap="flat" cmpd="sng" algn="ctr">
                      <a:solidFill>
                        <a:srgbClr val="1E7FB8"/>
                      </a:solidFill>
                      <a:prstDash val="solid"/>
                      <a:round/>
                      <a:headEnd type="none" w="med" len="med"/>
                      <a:tailEnd type="none" w="med" len="med"/>
                    </a:lnL>
                    <a:lnR w="12700" cap="flat" cmpd="sng" algn="ctr">
                      <a:solidFill>
                        <a:srgbClr val="1E7FB8"/>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1E7FB8"/>
                      </a:solidFill>
                      <a:prstDash val="solid"/>
                      <a:round/>
                      <a:headEnd type="none" w="med" len="med"/>
                      <a:tailEnd type="none" w="med" len="med"/>
                    </a:lnB>
                    <a:lnTlToBr>
                      <a:noFill/>
                    </a:lnTlToBr>
                    <a:lnBlToTr>
                      <a:noFill/>
                    </a:lnBlToTr>
                    <a:solidFill>
                      <a:srgbClr val="1E7FB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PE" sz="2400" b="0" i="0" u="none" strike="noStrike" cap="none" normalizeH="0" baseline="0" smtClean="0">
                          <a:ln>
                            <a:noFill/>
                          </a:ln>
                          <a:solidFill>
                            <a:srgbClr val="0282A5"/>
                          </a:solidFill>
                          <a:effectLst/>
                          <a:latin typeface="Calibri" pitchFamily="34" charset="0"/>
                          <a:ea typeface="ＭＳ Ｐゴシック" pitchFamily="34" charset="-128"/>
                          <a:sym typeface="Wingdings" pitchFamily="2" charset="2"/>
                        </a:rPr>
                        <a:t></a:t>
                      </a:r>
                    </a:p>
                  </a:txBody>
                  <a:tcPr marL="89936" marR="89936" marT="46767" marB="46767" anchor="ctr" anchorCtr="1" horzOverflow="overflow">
                    <a:lnL w="12700" cap="flat" cmpd="sng" algn="ctr">
                      <a:solidFill>
                        <a:srgbClr val="1E7FB8"/>
                      </a:solidFill>
                      <a:prstDash val="solid"/>
                      <a:round/>
                      <a:headEnd type="none" w="med" len="med"/>
                      <a:tailEnd type="none" w="med" len="med"/>
                    </a:lnL>
                    <a:lnR w="12700" cap="flat" cmpd="sng" algn="ctr">
                      <a:solidFill>
                        <a:srgbClr val="1E7FB8"/>
                      </a:solidFill>
                      <a:prstDash val="solid"/>
                      <a:round/>
                      <a:headEnd type="none" w="med" len="med"/>
                      <a:tailEnd type="none" w="med" len="med"/>
                    </a:lnR>
                    <a:lnT w="12700" cap="flat" cmpd="sng" algn="ctr">
                      <a:solidFill>
                        <a:srgbClr val="1E7FB8"/>
                      </a:solidFill>
                      <a:prstDash val="solid"/>
                      <a:round/>
                      <a:headEnd type="none" w="med" len="med"/>
                      <a:tailEnd type="none" w="med" len="med"/>
                    </a:lnT>
                    <a:lnB w="12700" cap="flat" cmpd="sng" algn="ctr">
                      <a:solidFill>
                        <a:srgbClr val="1E7FB8"/>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PE" sz="2400" b="0" i="0" u="none" strike="noStrike" cap="none" normalizeH="0" baseline="0" dirty="0" smtClean="0">
                        <a:ln>
                          <a:noFill/>
                        </a:ln>
                        <a:solidFill>
                          <a:srgbClr val="1255A4"/>
                        </a:solidFill>
                        <a:effectLst/>
                        <a:latin typeface="Calibri" pitchFamily="34" charset="0"/>
                        <a:ea typeface="ＭＳ Ｐゴシック" pitchFamily="34" charset="-128"/>
                      </a:endParaRPr>
                    </a:p>
                  </a:txBody>
                  <a:tcPr marL="89936" marR="89936" marT="46767" marB="46767" anchor="ctr" anchorCtr="1" horzOverflow="overflow">
                    <a:lnL w="12700" cap="flat" cmpd="sng" algn="ctr">
                      <a:solidFill>
                        <a:srgbClr val="1E7FB8"/>
                      </a:solidFill>
                      <a:prstDash val="solid"/>
                      <a:round/>
                      <a:headEnd type="none" w="med" len="med"/>
                      <a:tailEnd type="none" w="med" len="med"/>
                    </a:lnL>
                    <a:lnR w="12700" cap="flat" cmpd="sng" algn="ctr">
                      <a:solidFill>
                        <a:srgbClr val="1E7FB8"/>
                      </a:solidFill>
                      <a:prstDash val="solid"/>
                      <a:round/>
                      <a:headEnd type="none" w="med" len="med"/>
                      <a:tailEnd type="none" w="med" len="med"/>
                    </a:lnR>
                    <a:lnT w="12700" cap="flat" cmpd="sng" algn="ctr">
                      <a:solidFill>
                        <a:srgbClr val="1E7FB8"/>
                      </a:solidFill>
                      <a:prstDash val="solid"/>
                      <a:round/>
                      <a:headEnd type="none" w="med" len="med"/>
                      <a:tailEnd type="none" w="med" len="med"/>
                    </a:lnT>
                    <a:lnB w="12700" cap="flat" cmpd="sng" algn="ctr">
                      <a:solidFill>
                        <a:srgbClr val="1E7FB8"/>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PE" sz="2400" b="0" i="0" u="none" strike="noStrike" cap="none" normalizeH="0" baseline="0" smtClean="0">
                        <a:ln>
                          <a:noFill/>
                        </a:ln>
                        <a:solidFill>
                          <a:srgbClr val="1255A4"/>
                        </a:solidFill>
                        <a:effectLst/>
                        <a:latin typeface="Calibri" pitchFamily="34" charset="0"/>
                        <a:ea typeface="ＭＳ Ｐゴシック" pitchFamily="34" charset="-128"/>
                      </a:endParaRPr>
                    </a:p>
                  </a:txBody>
                  <a:tcPr marL="89936" marR="89936" marT="46767" marB="46767" anchor="ctr" anchorCtr="1" horzOverflow="overflow">
                    <a:lnL w="12700" cap="flat" cmpd="sng" algn="ctr">
                      <a:solidFill>
                        <a:srgbClr val="1E7FB8"/>
                      </a:solidFill>
                      <a:prstDash val="solid"/>
                      <a:round/>
                      <a:headEnd type="none" w="med" len="med"/>
                      <a:tailEnd type="none" w="med" len="med"/>
                    </a:lnL>
                    <a:lnR w="12700" cap="flat" cmpd="sng" algn="ctr">
                      <a:solidFill>
                        <a:srgbClr val="1E7FB8"/>
                      </a:solidFill>
                      <a:prstDash val="solid"/>
                      <a:round/>
                      <a:headEnd type="none" w="med" len="med"/>
                      <a:tailEnd type="none" w="med" len="med"/>
                    </a:lnR>
                    <a:lnT w="12700" cap="flat" cmpd="sng" algn="ctr">
                      <a:solidFill>
                        <a:srgbClr val="1E7FB8"/>
                      </a:solidFill>
                      <a:prstDash val="solid"/>
                      <a:round/>
                      <a:headEnd type="none" w="med" len="med"/>
                      <a:tailEnd type="none" w="med" len="med"/>
                    </a:lnT>
                    <a:lnB w="12700" cap="flat" cmpd="sng" algn="ctr">
                      <a:solidFill>
                        <a:srgbClr val="1E7FB8"/>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PE" sz="2400" b="0" i="0" u="none" strike="noStrike" cap="none" normalizeH="0" baseline="0" dirty="0" smtClean="0">
                        <a:ln>
                          <a:noFill/>
                        </a:ln>
                        <a:solidFill>
                          <a:srgbClr val="1255A4"/>
                        </a:solidFill>
                        <a:effectLst/>
                        <a:latin typeface="Calibri" pitchFamily="34" charset="0"/>
                        <a:ea typeface="ＭＳ Ｐゴシック" pitchFamily="34" charset="-128"/>
                      </a:endParaRPr>
                    </a:p>
                  </a:txBody>
                  <a:tcPr marL="89936" marR="89936" marT="46767" marB="46767" anchor="ctr" anchorCtr="1" horzOverflow="overflow">
                    <a:lnL w="12700" cap="flat" cmpd="sng" algn="ctr">
                      <a:solidFill>
                        <a:srgbClr val="1E7FB8"/>
                      </a:solidFill>
                      <a:prstDash val="solid"/>
                      <a:round/>
                      <a:headEnd type="none" w="med" len="med"/>
                      <a:tailEnd type="none" w="med" len="med"/>
                    </a:lnL>
                    <a:lnR w="12700" cap="flat" cmpd="sng" algn="ctr">
                      <a:solidFill>
                        <a:srgbClr val="1E7FB8"/>
                      </a:solidFill>
                      <a:prstDash val="solid"/>
                      <a:round/>
                      <a:headEnd type="none" w="med" len="med"/>
                      <a:tailEnd type="none" w="med" len="med"/>
                    </a:lnR>
                    <a:lnT w="12700" cap="flat" cmpd="sng" algn="ctr">
                      <a:solidFill>
                        <a:srgbClr val="1E7FB8"/>
                      </a:solidFill>
                      <a:prstDash val="solid"/>
                      <a:round/>
                      <a:headEnd type="none" w="med" len="med"/>
                      <a:tailEnd type="none" w="med" len="med"/>
                    </a:lnT>
                    <a:lnB w="12700" cap="flat" cmpd="sng" algn="ctr">
                      <a:solidFill>
                        <a:srgbClr val="1E7FB8"/>
                      </a:solidFill>
                      <a:prstDash val="solid"/>
                      <a:round/>
                      <a:headEnd type="none" w="med" len="med"/>
                      <a:tailEnd type="none" w="med" len="med"/>
                    </a:lnB>
                    <a:lnTlToBr>
                      <a:noFill/>
                    </a:lnTlToBr>
                    <a:lnBlToTr>
                      <a:noFill/>
                    </a:lnBlToTr>
                    <a:noFill/>
                  </a:tcPr>
                </a:tc>
              </a:tr>
            </a:tbl>
          </a:graphicData>
        </a:graphic>
      </p:graphicFrame>
      <p:pic>
        <p:nvPicPr>
          <p:cNvPr id="17455" name="Picture 52" descr="who-EN-W-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475" y="6418263"/>
            <a:ext cx="1435100" cy="43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56" name="Text Box 53"/>
          <p:cNvSpPr txBox="1">
            <a:spLocks noChangeArrowheads="1"/>
          </p:cNvSpPr>
          <p:nvPr/>
        </p:nvSpPr>
        <p:spPr bwMode="auto">
          <a:xfrm>
            <a:off x="498475" y="57943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GB" sz="1800"/>
          </a:p>
        </p:txBody>
      </p:sp>
      <p:sp>
        <p:nvSpPr>
          <p:cNvPr id="2" name="Rectangle 1"/>
          <p:cNvSpPr/>
          <p:nvPr/>
        </p:nvSpPr>
        <p:spPr>
          <a:xfrm>
            <a:off x="257174" y="658165"/>
            <a:ext cx="8709025" cy="437043"/>
          </a:xfrm>
          <a:prstGeom prst="rect">
            <a:avLst/>
          </a:prstGeom>
        </p:spPr>
        <p:txBody>
          <a:bodyPr wrap="square">
            <a:spAutoFit/>
          </a:bodyPr>
          <a:lstStyle/>
          <a:p>
            <a:pPr lvl="0">
              <a:lnSpc>
                <a:spcPct val="80000"/>
              </a:lnSpc>
              <a:spcBef>
                <a:spcPct val="20000"/>
              </a:spcBef>
              <a:buClr>
                <a:srgbClr val="29AADC"/>
              </a:buClr>
            </a:pPr>
            <a:r>
              <a:rPr lang="en-GB" sz="2800" kern="0" dirty="0">
                <a:solidFill>
                  <a:srgbClr val="000000"/>
                </a:solidFill>
                <a:latin typeface="Calibri" pitchFamily="34" charset="0"/>
              </a:rPr>
              <a:t>Clear focus on 4 NCDs and 4 common risk factors for </a:t>
            </a:r>
            <a:r>
              <a:rPr lang="en-GB" sz="2800" kern="0" dirty="0" smtClean="0">
                <a:solidFill>
                  <a:srgbClr val="000000"/>
                </a:solidFill>
                <a:latin typeface="Calibri" pitchFamily="34" charset="0"/>
              </a:rPr>
              <a:t>NCDs </a:t>
            </a:r>
            <a:endParaRPr lang="en-GB" sz="2800" kern="0" dirty="0">
              <a:solidFill>
                <a:srgbClr val="000000"/>
              </a:solidFill>
              <a:latin typeface="Calibri" pitchFamily="34" charset="0"/>
            </a:endParaRPr>
          </a:p>
        </p:txBody>
      </p:sp>
    </p:spTree>
    <p:extLst>
      <p:ext uri="{BB962C8B-B14F-4D97-AF65-F5344CB8AC3E}">
        <p14:creationId xmlns:p14="http://schemas.microsoft.com/office/powerpoint/2010/main" val="20959926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idx="4294967295"/>
          </p:nvPr>
        </p:nvSpPr>
        <p:spPr>
          <a:xfrm>
            <a:off x="0" y="274638"/>
            <a:ext cx="9144000" cy="1143000"/>
          </a:xfrm>
        </p:spPr>
        <p:txBody>
          <a:bodyPr/>
          <a:lstStyle/>
          <a:p>
            <a:pPr eaLnBrk="1" hangingPunct="1"/>
            <a:r>
              <a:rPr lang="en-GB" sz="3200" b="1" dirty="0" smtClean="0">
                <a:solidFill>
                  <a:srgbClr val="2985BD"/>
                </a:solidFill>
                <a:latin typeface="Calibri" pitchFamily="34" charset="0"/>
                <a:ea typeface="ＭＳ Ｐゴシック" pitchFamily="34" charset="-128"/>
              </a:rPr>
              <a:t/>
            </a:r>
            <a:br>
              <a:rPr lang="en-GB" sz="3200" b="1" dirty="0" smtClean="0">
                <a:solidFill>
                  <a:srgbClr val="2985BD"/>
                </a:solidFill>
                <a:latin typeface="Calibri" pitchFamily="34" charset="0"/>
                <a:ea typeface="ＭＳ Ｐゴシック" pitchFamily="34" charset="-128"/>
              </a:rPr>
            </a:br>
            <a:r>
              <a:rPr lang="en-US" sz="3200" b="1" dirty="0" smtClean="0">
                <a:solidFill>
                  <a:srgbClr val="2985BD"/>
                </a:solidFill>
                <a:latin typeface="Calibri" pitchFamily="34" charset="0"/>
                <a:ea typeface="ＭＳ Ｐゴシック" pitchFamily="34" charset="-128"/>
              </a:rPr>
              <a:t>First </a:t>
            </a:r>
            <a:r>
              <a:rPr lang="en-US" sz="3200" b="1" dirty="0">
                <a:solidFill>
                  <a:srgbClr val="2985BD"/>
                </a:solidFill>
                <a:latin typeface="Calibri" pitchFamily="34" charset="0"/>
                <a:ea typeface="ＭＳ Ｐゴシック" pitchFamily="34" charset="-128"/>
              </a:rPr>
              <a:t>Summit of CARICOM Heads of Government on</a:t>
            </a:r>
            <a:br>
              <a:rPr lang="en-US" sz="3200" b="1" dirty="0">
                <a:solidFill>
                  <a:srgbClr val="2985BD"/>
                </a:solidFill>
                <a:latin typeface="Calibri" pitchFamily="34" charset="0"/>
                <a:ea typeface="ＭＳ Ｐゴシック" pitchFamily="34" charset="-128"/>
              </a:rPr>
            </a:br>
            <a:r>
              <a:rPr lang="en-US" sz="3200" b="1" dirty="0">
                <a:solidFill>
                  <a:srgbClr val="2985BD"/>
                </a:solidFill>
                <a:latin typeface="Calibri" pitchFamily="34" charset="0"/>
                <a:ea typeface="ＭＳ Ｐゴシック" pitchFamily="34" charset="-128"/>
              </a:rPr>
              <a:t>Chronic, Noncommunicable Diseases</a:t>
            </a:r>
            <a:endParaRPr lang="en-US" sz="3200" b="1" dirty="0" smtClean="0">
              <a:solidFill>
                <a:srgbClr val="2985BD"/>
              </a:solidFill>
              <a:latin typeface="Calibri" pitchFamily="34" charset="0"/>
              <a:ea typeface="ＭＳ Ｐゴシック" pitchFamily="34" charset="-128"/>
            </a:endParaRPr>
          </a:p>
        </p:txBody>
      </p:sp>
      <p:sp>
        <p:nvSpPr>
          <p:cNvPr id="27650" name="Rectangle 3"/>
          <p:cNvSpPr>
            <a:spLocks noGrp="1" noChangeArrowheads="1"/>
          </p:cNvSpPr>
          <p:nvPr>
            <p:ph type="body" idx="4294967295"/>
          </p:nvPr>
        </p:nvSpPr>
        <p:spPr>
          <a:xfrm>
            <a:off x="441960" y="2255520"/>
            <a:ext cx="8382000" cy="4602480"/>
          </a:xfrm>
        </p:spPr>
        <p:txBody>
          <a:bodyPr/>
          <a:lstStyle/>
          <a:p>
            <a:pPr eaLnBrk="1" hangingPunct="1">
              <a:lnSpc>
                <a:spcPct val="90000"/>
              </a:lnSpc>
            </a:pPr>
            <a:r>
              <a:rPr lang="en-GB" sz="2400" dirty="0" smtClean="0">
                <a:latin typeface="Calibri" pitchFamily="34" charset="0"/>
                <a:ea typeface="ＭＳ Ｐゴシック" pitchFamily="34" charset="-128"/>
              </a:rPr>
              <a:t>15 September 2007, Port of Spain</a:t>
            </a:r>
          </a:p>
          <a:p>
            <a:pPr eaLnBrk="1" hangingPunct="1">
              <a:lnSpc>
                <a:spcPct val="90000"/>
              </a:lnSpc>
            </a:pPr>
            <a:r>
              <a:rPr lang="en-GB" sz="2400" dirty="0" smtClean="0">
                <a:latin typeface="Calibri" pitchFamily="34" charset="0"/>
                <a:ea typeface="ＭＳ Ｐゴシック" pitchFamily="34" charset="-128"/>
              </a:rPr>
              <a:t>WHO invited to address Heads of Government</a:t>
            </a:r>
          </a:p>
          <a:p>
            <a:pPr eaLnBrk="1" hangingPunct="1">
              <a:lnSpc>
                <a:spcPct val="90000"/>
              </a:lnSpc>
            </a:pPr>
            <a:r>
              <a:rPr lang="en-GB" sz="2400" dirty="0" smtClean="0">
                <a:latin typeface="Calibri" pitchFamily="34" charset="0"/>
                <a:ea typeface="ＭＳ Ｐゴシック" pitchFamily="34" charset="-128"/>
              </a:rPr>
              <a:t>First time commitment at this sort of level for NCDs</a:t>
            </a:r>
          </a:p>
          <a:p>
            <a:pPr eaLnBrk="1" hangingPunct="1">
              <a:lnSpc>
                <a:spcPct val="90000"/>
              </a:lnSpc>
            </a:pPr>
            <a:r>
              <a:rPr lang="en-GB" sz="2400" dirty="0" smtClean="0">
                <a:latin typeface="Calibri" pitchFamily="34" charset="0"/>
                <a:ea typeface="ＭＳ Ｐゴシック" pitchFamily="34" charset="-128"/>
              </a:rPr>
              <a:t>Magnitude, socioeconomic impact highlighted</a:t>
            </a:r>
          </a:p>
          <a:p>
            <a:pPr eaLnBrk="1" hangingPunct="1">
              <a:lnSpc>
                <a:spcPct val="90000"/>
              </a:lnSpc>
            </a:pPr>
            <a:r>
              <a:rPr lang="en-GB" sz="2400" dirty="0" smtClean="0">
                <a:latin typeface="Calibri" pitchFamily="34" charset="0"/>
                <a:ea typeface="ＭＳ Ｐゴシック" pitchFamily="34" charset="-128"/>
              </a:rPr>
              <a:t>The need to implement national responses</a:t>
            </a:r>
          </a:p>
          <a:p>
            <a:pPr eaLnBrk="1" hangingPunct="1">
              <a:lnSpc>
                <a:spcPct val="90000"/>
              </a:lnSpc>
            </a:pPr>
            <a:r>
              <a:rPr lang="en-GB" sz="2400" dirty="0" smtClean="0">
                <a:latin typeface="Calibri" pitchFamily="34" charset="0"/>
                <a:ea typeface="ＭＳ Ｐゴシック" pitchFamily="34" charset="-128"/>
              </a:rPr>
              <a:t>Summit Declaration with a commitment for regional and national response</a:t>
            </a:r>
          </a:p>
          <a:p>
            <a:pPr eaLnBrk="1" hangingPunct="1">
              <a:lnSpc>
                <a:spcPct val="90000"/>
              </a:lnSpc>
            </a:pPr>
            <a:endParaRPr lang="en-GB" sz="2400" dirty="0" smtClean="0">
              <a:latin typeface="Calibri" pitchFamily="34" charset="0"/>
              <a:ea typeface="ＭＳ Ｐゴシック" pitchFamily="34" charset="-128"/>
            </a:endParaRPr>
          </a:p>
        </p:txBody>
      </p:sp>
    </p:spTree>
    <p:extLst>
      <p:ext uri="{BB962C8B-B14F-4D97-AF65-F5344CB8AC3E}">
        <p14:creationId xmlns:p14="http://schemas.microsoft.com/office/powerpoint/2010/main" val="887504993"/>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8779</TotalTime>
  <Words>1754</Words>
  <Application>Microsoft Office PowerPoint</Application>
  <PresentationFormat>On-screen Show (4:3)</PresentationFormat>
  <Paragraphs>362</Paragraphs>
  <Slides>23</Slides>
  <Notes>14</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Default Design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 First Summit of CARICOM Heads of Government on Chronic, Noncommunicable Diseases</vt:lpstr>
      <vt:lpstr> 2009: UN Economic and Social Council Ministerial</vt:lpstr>
      <vt:lpstr> 2009: UN General Assembly</vt:lpstr>
      <vt:lpstr>PowerPoint Presentation</vt:lpstr>
      <vt:lpstr>PowerPoint Presentation</vt:lpstr>
      <vt:lpstr>PowerPoint Presentation</vt:lpstr>
      <vt:lpstr>PowerPoint Presentation</vt:lpstr>
      <vt:lpstr>The Political Declaration…</vt:lpstr>
      <vt:lpstr>The Political Declaration…</vt:lpstr>
      <vt:lpstr>PowerPoint Presentation</vt:lpstr>
      <vt:lpstr>2014 Comprehensive review and assessment outcome document: national commitments, engaging with partners across all sectors…</vt:lpstr>
      <vt:lpstr>2014 Comprehensive review and assessment outcome document: national commitments: governance…</vt:lpstr>
      <vt:lpstr>United Nations General Assembly Roadmap of national commitments from Heads of State and Government to address NCDs</vt:lpstr>
      <vt:lpstr>WHO Global NCD Action Plan 2013-2020 including a set of very-effective and affordable interventions for all Member States ("best buys")</vt:lpstr>
      <vt:lpstr>PowerPoint Presentation</vt:lpstr>
    </vt:vector>
  </TitlesOfParts>
  <Company>UNAIDS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Swiftc</dc:creator>
  <cp:lastModifiedBy>BANATVALA, Nicholas</cp:lastModifiedBy>
  <cp:revision>271</cp:revision>
  <cp:lastPrinted>2012-06-19T16:54:14Z</cp:lastPrinted>
  <dcterms:created xsi:type="dcterms:W3CDTF">2012-02-03T16:27:10Z</dcterms:created>
  <dcterms:modified xsi:type="dcterms:W3CDTF">2015-05-04T09:33:27Z</dcterms:modified>
</cp:coreProperties>
</file>