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7" r:id="rId2"/>
    <p:sldId id="258" r:id="rId3"/>
    <p:sldId id="309" r:id="rId4"/>
    <p:sldId id="260" r:id="rId5"/>
    <p:sldId id="323" r:id="rId6"/>
    <p:sldId id="263" r:id="rId7"/>
    <p:sldId id="319" r:id="rId8"/>
    <p:sldId id="278" r:id="rId9"/>
    <p:sldId id="320" r:id="rId10"/>
    <p:sldId id="279" r:id="rId11"/>
    <p:sldId id="311" r:id="rId12"/>
    <p:sldId id="318" r:id="rId13"/>
    <p:sldId id="275" r:id="rId14"/>
    <p:sldId id="324" r:id="rId15"/>
    <p:sldId id="329" r:id="rId16"/>
    <p:sldId id="312" r:id="rId17"/>
    <p:sldId id="280" r:id="rId18"/>
    <p:sldId id="282" r:id="rId19"/>
    <p:sldId id="325" r:id="rId20"/>
    <p:sldId id="281" r:id="rId21"/>
    <p:sldId id="321" r:id="rId22"/>
    <p:sldId id="326" r:id="rId23"/>
    <p:sldId id="327" r:id="rId24"/>
    <p:sldId id="328" r:id="rId25"/>
    <p:sldId id="296" r:id="rId26"/>
    <p:sldId id="297" r:id="rId27"/>
    <p:sldId id="289" r:id="rId28"/>
    <p:sldId id="295" r:id="rId29"/>
    <p:sldId id="294" r:id="rId30"/>
    <p:sldId id="308" r:id="rId31"/>
    <p:sldId id="315" r:id="rId32"/>
    <p:sldId id="293" r:id="rId33"/>
    <p:sldId id="30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52" autoAdjust="0"/>
  </p:normalViewPr>
  <p:slideViewPr>
    <p:cSldViewPr>
      <p:cViewPr>
        <p:scale>
          <a:sx n="90" d="100"/>
          <a:sy n="90" d="100"/>
        </p:scale>
        <p:origin x="-216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1DA6B2-2AD4-4F73-BF45-45E6239DC1AD}" type="datetimeFigureOut">
              <a:rPr lang="en-GB" smtClean="0"/>
              <a:pPr/>
              <a:t>05/05/2015</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14A9E8-E671-4199-9094-75F2C2D19903}" type="slidenum">
              <a:rPr lang="en-GB" smtClean="0"/>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9FCC6-7D8F-49B8-AA23-37A9A92E4E65}" type="datetimeFigureOut">
              <a:rPr lang="en-GB" smtClean="0"/>
              <a:pPr/>
              <a:t>05/05/2015</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A913F-C0BA-47E0-B861-2E0C599418EB}" type="slidenum">
              <a:rPr lang="en-GB" smtClean="0"/>
              <a:pPr/>
              <a:t>‹N°›</a:t>
            </a:fld>
            <a:endParaRPr lang="en-GB"/>
          </a:p>
        </p:txBody>
      </p:sp>
    </p:spTree>
    <p:extLst>
      <p:ext uri="{BB962C8B-B14F-4D97-AF65-F5344CB8AC3E}">
        <p14:creationId xmlns="" xmlns:p14="http://schemas.microsoft.com/office/powerpoint/2010/main" val="371763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dirty="0" smtClean="0"/>
              <a:t>Inequalities in health between countries are large (male life expectancy at birth</a:t>
            </a:r>
            <a:r>
              <a:rPr lang="en-GB" baseline="0" dirty="0" smtClean="0"/>
              <a:t> 40 years in Angola and 79 years in Switzerland). However, inequalities in health within countries can be of the same magnitude: in Glasgow (Scotland), male life expectancy at birth ranges between 54 years in the most deprived district to 82 years in the least deprived. </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4</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sz="1200" kern="0" dirty="0" smtClean="0">
                <a:sym typeface="Wingdings" pitchFamily="2" charset="2"/>
              </a:rPr>
              <a:t>Example of “structural” prevention strategies are: fluoridation of drinking water </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sz="1200" kern="0" dirty="0" smtClean="0">
                <a:sym typeface="Wingdings" pitchFamily="2" charset="2"/>
              </a:rPr>
              <a:t>GWM adopted by world health </a:t>
            </a:r>
            <a:r>
              <a:rPr lang="en-GB" sz="1200" kern="0" dirty="0" err="1" smtClean="0">
                <a:sym typeface="Wingdings" pitchFamily="2" charset="2"/>
              </a:rPr>
              <a:t>asembly</a:t>
            </a:r>
            <a:r>
              <a:rPr lang="en-GB" sz="1200" kern="0" dirty="0" smtClean="0">
                <a:sym typeface="Wingdings" pitchFamily="2" charset="2"/>
              </a:rPr>
              <a:t> in 2013</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19</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sz="1200" kern="0" dirty="0" smtClean="0">
                <a:sym typeface="Wingdings" pitchFamily="2" charset="2"/>
              </a:rPr>
              <a:t>Assess where the proposed intervention falls on a continuum from agency (pertaining to an individual’s capacity to make the choice to act) to structure (pertaining to social institutions and norms that shape the actions of individuals). </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20</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29</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30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b="1"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32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dirty="0" smtClean="0"/>
              <a:t>Socioeconomic status is a powerful predictor of NCDs and its</a:t>
            </a:r>
            <a:r>
              <a:rPr lang="en-GB" baseline="0" dirty="0" smtClean="0"/>
              <a:t> effect might be comparable to that of cigarette smoking for certain health outcomes</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15</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dirty="0" smtClean="0"/>
              <a:t>Let’s assume that we know which are major determinants of NCDs and that they are more prevalent in lower socioeconomic groups. So let’s also assume that this line represents existing social inequalities in health and that this would be the ideal situation, with low mortality and no inequalities. Of course the ideal scenario is very unlikely to</a:t>
            </a:r>
            <a:r>
              <a:rPr lang="en-US" baseline="0" dirty="0" smtClean="0"/>
              <a:t> </a:t>
            </a:r>
            <a:r>
              <a:rPr lang="en-US" dirty="0" smtClean="0"/>
              <a:t>happen. However, one type of intervention could be based on </a:t>
            </a:r>
            <a:r>
              <a:rPr lang="en-US" dirty="0" err="1" smtClean="0"/>
              <a:t>agentic</a:t>
            </a:r>
            <a:r>
              <a:rPr lang="en-US" dirty="0" smtClean="0"/>
              <a:t> prevention strategies which rely on individual’s capability. In this case, if the intervention is targeting important determinants of NCDs the population burden would be reduced, however, inequalities in NCDs would increase because people from lower SES groups are less likely to respond to these kind of prevention strategies. On the other hand, if structural prevention strategies are implemented, individuals are in some way “forced” to respond to interventions so structural prevention strategies would not only reduce the burden of NCDs but also reduce social inequalities in NCDs. </a:t>
            </a:r>
            <a:endParaRPr lang="en-GB" dirty="0"/>
          </a:p>
        </p:txBody>
      </p:sp>
      <p:sp>
        <p:nvSpPr>
          <p:cNvPr id="4" name="Espace réservé du numéro de diapositive 3"/>
          <p:cNvSpPr>
            <a:spLocks noGrp="1"/>
          </p:cNvSpPr>
          <p:nvPr>
            <p:ph type="sldNum" sz="quarter" idx="10"/>
          </p:nvPr>
        </p:nvSpPr>
        <p:spPr/>
        <p:txBody>
          <a:bodyPr/>
          <a:lstStyle/>
          <a:p>
            <a:fld id="{4C5A913F-C0BA-47E0-B861-2E0C599418EB}"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Cliquez pour modifier le style du titre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r>
              <a:rPr lang="en-US" dirty="0" err="1" smtClean="0"/>
              <a:t>gstyle</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US"/>
          </a:p>
        </p:txBody>
      </p:sp>
      <p:sp>
        <p:nvSpPr>
          <p:cNvPr id="3" name="Date Placeholder 2"/>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63724C-E7A2-4A6D-A4BD-CDB6C1C03172}" type="datetimeFigureOut">
              <a:rPr lang="en-US" smtClean="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3A10D-7D5E-4932-A76F-CD1632FD3D96}"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724C-E7A2-4A6D-A4BD-CDB6C1C03172}" type="datetimeFigureOut">
              <a:rPr lang="en-US" smtClean="0"/>
              <a:pPr/>
              <a:t>5/5/2015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836712"/>
            <a:ext cx="8507288" cy="2448272"/>
          </a:xfrm>
        </p:spPr>
        <p:txBody>
          <a:bodyPr>
            <a:normAutofit/>
          </a:bodyPr>
          <a:lstStyle/>
          <a:p>
            <a:r>
              <a:rPr lang="en-GB" sz="5400" b="1" dirty="0" smtClean="0">
                <a:solidFill>
                  <a:srgbClr val="C00000"/>
                </a:solidFill>
              </a:rPr>
              <a:t>Addressing the social determinants of health</a:t>
            </a:r>
            <a:endParaRPr lang="en-GB" sz="4000" dirty="0">
              <a:solidFill>
                <a:srgbClr val="C00000"/>
              </a:solidFill>
            </a:endParaRPr>
          </a:p>
        </p:txBody>
      </p:sp>
      <p:pic>
        <p:nvPicPr>
          <p:cNvPr id="1026" name="Picture 2" descr="M:\IMS\COMMUN_IMS\IUMSP\MODELE\IUMSP\Logo IUMSP.bmp"/>
          <p:cNvPicPr>
            <a:picLocks noChangeAspect="1" noChangeArrowheads="1"/>
          </p:cNvPicPr>
          <p:nvPr/>
        </p:nvPicPr>
        <p:blipFill>
          <a:blip r:embed="rId2" cstate="print"/>
          <a:srcRect/>
          <a:stretch>
            <a:fillRect/>
          </a:stretch>
        </p:blipFill>
        <p:spPr bwMode="auto">
          <a:xfrm>
            <a:off x="5868144" y="6237312"/>
            <a:ext cx="3086100" cy="457200"/>
          </a:xfrm>
          <a:prstGeom prst="rect">
            <a:avLst/>
          </a:prstGeom>
          <a:noFill/>
        </p:spPr>
      </p:pic>
      <p:pic>
        <p:nvPicPr>
          <p:cNvPr id="1027" name="Picture 3" descr="M:\IMS\COMMUN_IMS\IUMSP\MODELE\IUMSP\Logo_Chuv.BMP"/>
          <p:cNvPicPr>
            <a:picLocks noChangeAspect="1" noChangeArrowheads="1"/>
          </p:cNvPicPr>
          <p:nvPr/>
        </p:nvPicPr>
        <p:blipFill>
          <a:blip r:embed="rId3" cstate="print"/>
          <a:srcRect/>
          <a:stretch>
            <a:fillRect/>
          </a:stretch>
        </p:blipFill>
        <p:spPr bwMode="auto">
          <a:xfrm>
            <a:off x="179512" y="6219896"/>
            <a:ext cx="978439" cy="499276"/>
          </a:xfrm>
          <a:prstGeom prst="rect">
            <a:avLst/>
          </a:prstGeom>
          <a:noFill/>
        </p:spPr>
      </p:pic>
      <p:sp>
        <p:nvSpPr>
          <p:cNvPr id="5" name="Rectangle 4"/>
          <p:cNvSpPr/>
          <p:nvPr/>
        </p:nvSpPr>
        <p:spPr>
          <a:xfrm>
            <a:off x="899592" y="4581128"/>
            <a:ext cx="6624736"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sz="2400" dirty="0" smtClean="0">
                <a:solidFill>
                  <a:srgbClr val="C00000"/>
                </a:solidFill>
              </a:rPr>
              <a:t>Silvia </a:t>
            </a:r>
            <a:r>
              <a:rPr lang="fr-CH" sz="2400" dirty="0" err="1" smtClean="0">
                <a:solidFill>
                  <a:srgbClr val="C00000"/>
                </a:solidFill>
              </a:rPr>
              <a:t>Stringhini</a:t>
            </a:r>
            <a:r>
              <a:rPr lang="fr-CH" sz="2400" dirty="0" smtClean="0">
                <a:solidFill>
                  <a:srgbClr val="C00000"/>
                </a:solidFill>
              </a:rPr>
              <a:t>, social </a:t>
            </a:r>
            <a:r>
              <a:rPr lang="fr-CH" sz="2400" dirty="0" err="1" smtClean="0">
                <a:solidFill>
                  <a:srgbClr val="C00000"/>
                </a:solidFill>
              </a:rPr>
              <a:t>epidemiologist</a:t>
            </a:r>
            <a:r>
              <a:rPr lang="fr-CH" sz="2400" dirty="0" smtClean="0">
                <a:solidFill>
                  <a:srgbClr val="C00000"/>
                </a:solidFill>
              </a:rPr>
              <a:t>, IUMSP</a:t>
            </a:r>
            <a:endParaRPr lang="en-GB"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dirty="0">
                <a:solidFill>
                  <a:srgbClr val="C00000"/>
                </a:solidFill>
              </a:rPr>
              <a:t>Change in prevalence of overweight/obesity among women from 7 African </a:t>
            </a:r>
            <a:r>
              <a:rPr lang="en-GB" sz="2800" b="1" dirty="0" smtClean="0">
                <a:solidFill>
                  <a:srgbClr val="C00000"/>
                </a:solidFill>
              </a:rPr>
              <a:t>countries1992-2005</a:t>
            </a:r>
            <a:endParaRPr lang="en-GB" sz="28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Box 54"/>
          <p:cNvSpPr txBox="1">
            <a:spLocks noChangeArrowheads="1"/>
          </p:cNvSpPr>
          <p:nvPr/>
        </p:nvSpPr>
        <p:spPr bwMode="auto">
          <a:xfrm>
            <a:off x="539552" y="6613525"/>
            <a:ext cx="8243887" cy="307777"/>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err="1" smtClean="0">
                <a:solidFill>
                  <a:srgbClr val="C00000"/>
                </a:solidFill>
              </a:rPr>
              <a:t>Ziraba</a:t>
            </a:r>
            <a:r>
              <a:rPr lang="en-GB" sz="1400" b="1" dirty="0" smtClean="0">
                <a:solidFill>
                  <a:srgbClr val="C00000"/>
                </a:solidFill>
              </a:rPr>
              <a:t> et al BMC Public Health 2009.</a:t>
            </a:r>
            <a:endParaRPr lang="en-GB" sz="1400" b="1" dirty="0">
              <a:solidFill>
                <a:srgbClr val="C00000"/>
              </a:solidFill>
            </a:endParaRPr>
          </a:p>
        </p:txBody>
      </p:sp>
      <p:sp>
        <p:nvSpPr>
          <p:cNvPr id="11" name="Rectangle 10"/>
          <p:cNvSpPr/>
          <p:nvPr/>
        </p:nvSpPr>
        <p:spPr>
          <a:xfrm>
            <a:off x="0" y="5805264"/>
            <a:ext cx="914400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285750" indent="-285750">
              <a:spcBef>
                <a:spcPts val="600"/>
              </a:spcBef>
              <a:buClr>
                <a:srgbClr val="C00000"/>
              </a:buClr>
              <a:buFont typeface="Wingdings" pitchFamily="2" charset="2"/>
              <a:buChar char="§"/>
            </a:pPr>
            <a:r>
              <a:rPr lang="en-GB" sz="2000" dirty="0">
                <a:solidFill>
                  <a:schemeClr val="tx1"/>
                </a:solidFill>
              </a:rPr>
              <a:t>P</a:t>
            </a:r>
            <a:r>
              <a:rPr lang="en-GB" sz="2000" dirty="0" smtClean="0">
                <a:solidFill>
                  <a:schemeClr val="tx1"/>
                </a:solidFill>
              </a:rPr>
              <a:t>revalence </a:t>
            </a:r>
            <a:r>
              <a:rPr lang="en-GB" sz="2000" dirty="0">
                <a:solidFill>
                  <a:schemeClr val="tx1"/>
                </a:solidFill>
              </a:rPr>
              <a:t>of </a:t>
            </a:r>
            <a:r>
              <a:rPr lang="en-GB" sz="2000" dirty="0" smtClean="0">
                <a:solidFill>
                  <a:schemeClr val="tx1"/>
                </a:solidFill>
              </a:rPr>
              <a:t>overweight/obesity higher </a:t>
            </a:r>
            <a:r>
              <a:rPr lang="en-GB" sz="2000" dirty="0">
                <a:solidFill>
                  <a:schemeClr val="tx1"/>
                </a:solidFill>
              </a:rPr>
              <a:t>among </a:t>
            </a:r>
            <a:r>
              <a:rPr lang="en-GB" sz="2000" dirty="0" smtClean="0">
                <a:solidFill>
                  <a:schemeClr val="tx1"/>
                </a:solidFill>
              </a:rPr>
              <a:t>high </a:t>
            </a:r>
            <a:r>
              <a:rPr lang="en-GB" sz="2000" dirty="0" err="1" smtClean="0">
                <a:solidFill>
                  <a:schemeClr val="tx1"/>
                </a:solidFill>
              </a:rPr>
              <a:t>vs</a:t>
            </a:r>
            <a:r>
              <a:rPr lang="en-GB" sz="2000" dirty="0" smtClean="0">
                <a:solidFill>
                  <a:schemeClr val="tx1"/>
                </a:solidFill>
              </a:rPr>
              <a:t> low educated </a:t>
            </a:r>
            <a:r>
              <a:rPr lang="en-GB" sz="2000" dirty="0">
                <a:solidFill>
                  <a:schemeClr val="tx1"/>
                </a:solidFill>
              </a:rPr>
              <a:t>women. </a:t>
            </a:r>
            <a:endParaRPr lang="en-GB" sz="2000" dirty="0" smtClean="0">
              <a:solidFill>
                <a:schemeClr val="tx1"/>
              </a:solidFill>
            </a:endParaRPr>
          </a:p>
          <a:p>
            <a:pPr marL="285750" indent="-285750">
              <a:spcBef>
                <a:spcPts val="600"/>
              </a:spcBef>
              <a:buClr>
                <a:srgbClr val="C00000"/>
              </a:buClr>
              <a:buFont typeface="Wingdings" pitchFamily="2" charset="2"/>
              <a:buChar char="§"/>
            </a:pPr>
            <a:r>
              <a:rPr lang="en-GB" sz="2000" dirty="0" smtClean="0">
                <a:solidFill>
                  <a:schemeClr val="tx1"/>
                </a:solidFill>
              </a:rPr>
              <a:t>But obesity decreases over time in high SES  and increases in low SES.</a:t>
            </a:r>
            <a:endParaRPr lang="en-GB" sz="2000" dirty="0">
              <a:solidFill>
                <a:schemeClr val="tx1"/>
              </a:solidFill>
            </a:endParaRPr>
          </a:p>
        </p:txBody>
      </p:sp>
      <p:pic>
        <p:nvPicPr>
          <p:cNvPr id="2051" name="Picture 3"/>
          <p:cNvPicPr>
            <a:picLocks noChangeAspect="1" noChangeArrowheads="1"/>
          </p:cNvPicPr>
          <p:nvPr/>
        </p:nvPicPr>
        <p:blipFill>
          <a:blip r:embed="rId3" cstate="print"/>
          <a:srcRect/>
          <a:stretch>
            <a:fillRect/>
          </a:stretch>
        </p:blipFill>
        <p:spPr bwMode="auto">
          <a:xfrm>
            <a:off x="1104507" y="1120044"/>
            <a:ext cx="6912811" cy="4350196"/>
          </a:xfrm>
          <a:prstGeom prst="rect">
            <a:avLst/>
          </a:prstGeom>
          <a:noFill/>
          <a:ln w="9525">
            <a:noFill/>
            <a:miter lim="800000"/>
            <a:headEnd/>
            <a:tailEnd/>
          </a:ln>
          <a:effectLst/>
        </p:spPr>
      </p:pic>
      <p:cxnSp>
        <p:nvCxnSpPr>
          <p:cNvPr id="17" name="Connecteur droit avec flèche 16"/>
          <p:cNvCxnSpPr/>
          <p:nvPr/>
        </p:nvCxnSpPr>
        <p:spPr>
          <a:xfrm flipV="1">
            <a:off x="2483768" y="1647015"/>
            <a:ext cx="720080" cy="84588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5888901" y="1196752"/>
            <a:ext cx="825030" cy="61938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96860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2420888"/>
            <a:ext cx="8640960" cy="1200329"/>
          </a:xfrm>
          <a:prstGeom prst="rect">
            <a:avLst/>
          </a:prstGeom>
        </p:spPr>
        <p:txBody>
          <a:bodyPr wrap="square">
            <a:spAutoFit/>
          </a:bodyPr>
          <a:lstStyle/>
          <a:p>
            <a:pPr lvl="0" algn="ctr">
              <a:spcBef>
                <a:spcPct val="20000"/>
              </a:spcBef>
              <a:defRPr/>
            </a:pPr>
            <a:r>
              <a:rPr lang="en-GB" sz="3600" b="1" dirty="0">
                <a:solidFill>
                  <a:srgbClr val="C00000"/>
                </a:solidFill>
              </a:rPr>
              <a:t>Social inequalities in NCDs: underlying mechanisms</a:t>
            </a:r>
          </a:p>
        </p:txBody>
      </p:sp>
    </p:spTree>
    <p:extLst>
      <p:ext uri="{BB962C8B-B14F-4D97-AF65-F5344CB8AC3E}">
        <p14:creationId xmlns="" xmlns:p14="http://schemas.microsoft.com/office/powerpoint/2010/main" val="300088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71513" y="1023938"/>
            <a:ext cx="7800975" cy="4810125"/>
          </a:xfrm>
          <a:prstGeom prst="rect">
            <a:avLst/>
          </a:prstGeom>
          <a:noFill/>
          <a:ln w="9525">
            <a:noFill/>
            <a:miter lim="800000"/>
            <a:headEnd/>
            <a:tailEnd/>
          </a:ln>
        </p:spPr>
      </p:pic>
      <p:sp>
        <p:nvSpPr>
          <p:cNvPr id="4" name="Titre 1"/>
          <p:cNvSpPr>
            <a:spLocks noGrp="1"/>
          </p:cNvSpPr>
          <p:nvPr>
            <p:ph type="title"/>
          </p:nvPr>
        </p:nvSpPr>
        <p:spPr>
          <a:xfrm>
            <a:off x="0" y="5318"/>
            <a:ext cx="9144000" cy="778098"/>
          </a:xfrm>
        </p:spPr>
        <p:txBody>
          <a:bodyPr>
            <a:noAutofit/>
          </a:bodyPr>
          <a:lstStyle/>
          <a:p>
            <a:r>
              <a:rPr lang="en-GB" sz="2800" b="1" dirty="0" smtClean="0">
                <a:solidFill>
                  <a:srgbClr val="C00000"/>
                </a:solidFill>
              </a:rPr>
              <a:t>Framework for the social determinants of health (WHO CSDH)</a:t>
            </a:r>
            <a:endParaRPr lang="en-GB" sz="2800" b="1" dirty="0">
              <a:solidFill>
                <a:srgbClr val="C00000"/>
              </a:solidFill>
            </a:endParaRPr>
          </a:p>
        </p:txBody>
      </p:sp>
      <p:cxnSp>
        <p:nvCxnSpPr>
          <p:cNvPr id="6" name="Connecteur droit 5"/>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Box 54"/>
          <p:cNvSpPr txBox="1">
            <a:spLocks noChangeArrowheads="1"/>
          </p:cNvSpPr>
          <p:nvPr/>
        </p:nvSpPr>
        <p:spPr bwMode="auto">
          <a:xfrm>
            <a:off x="539552" y="6119336"/>
            <a:ext cx="8243887" cy="738664"/>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smtClean="0">
                <a:solidFill>
                  <a:srgbClr val="C00000"/>
                </a:solidFill>
              </a:rPr>
              <a:t>Closing the gap in a generation: Health equity through action on the social determinants of health. Final report of the Commission on the Social Determinants of Health (CSDH). Geneva: WHO; 2008.</a:t>
            </a:r>
            <a:endParaRPr lang="en-GB" sz="1400" b="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Social inequalities in NCDs: underlying mechanisms</a:t>
            </a:r>
            <a:endParaRPr lang="en-GB" sz="2600" b="1" dirty="0">
              <a:solidFill>
                <a:srgbClr val="C00000"/>
              </a:solidFill>
            </a:endParaRPr>
          </a:p>
        </p:txBody>
      </p:sp>
      <p:cxnSp>
        <p:nvCxnSpPr>
          <p:cNvPr id="7" name="Connecteur droit 6"/>
          <p:cNvCxnSpPr/>
          <p:nvPr/>
        </p:nvCxnSpPr>
        <p:spPr>
          <a:xfrm>
            <a:off x="12129"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0" y="4509120"/>
            <a:ext cx="9144000"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285750" indent="-285750">
              <a:spcBef>
                <a:spcPts val="600"/>
              </a:spcBef>
              <a:buClr>
                <a:srgbClr val="C00000"/>
              </a:buClr>
              <a:buFont typeface="Wingdings" pitchFamily="2" charset="2"/>
              <a:buChar char="§"/>
            </a:pPr>
            <a:r>
              <a:rPr lang="en-GB" dirty="0">
                <a:solidFill>
                  <a:schemeClr val="tx1"/>
                </a:solidFill>
              </a:rPr>
              <a:t>Environmental, psychosocial and behavioural </a:t>
            </a:r>
            <a:r>
              <a:rPr lang="en-GB" dirty="0" smtClean="0">
                <a:solidFill>
                  <a:schemeClr val="tx1"/>
                </a:solidFill>
              </a:rPr>
              <a:t>exposures major </a:t>
            </a:r>
            <a:r>
              <a:rPr lang="en-GB" dirty="0">
                <a:solidFill>
                  <a:schemeClr val="tx1"/>
                </a:solidFill>
              </a:rPr>
              <a:t>factors explaining the link between </a:t>
            </a:r>
            <a:r>
              <a:rPr lang="en-GB" dirty="0" smtClean="0">
                <a:solidFill>
                  <a:schemeClr val="tx1"/>
                </a:solidFill>
              </a:rPr>
              <a:t>SES and </a:t>
            </a:r>
            <a:r>
              <a:rPr lang="en-GB" dirty="0">
                <a:solidFill>
                  <a:schemeClr val="tx1"/>
                </a:solidFill>
              </a:rPr>
              <a:t>health. </a:t>
            </a:r>
            <a:endParaRPr lang="en-GB" dirty="0" smtClean="0">
              <a:solidFill>
                <a:schemeClr val="tx1"/>
              </a:solidFill>
            </a:endParaRPr>
          </a:p>
          <a:p>
            <a:pPr marL="285750" indent="-285750">
              <a:spcBef>
                <a:spcPts val="600"/>
              </a:spcBef>
              <a:buClr>
                <a:srgbClr val="C00000"/>
              </a:buClr>
              <a:buFont typeface="Wingdings" pitchFamily="2" charset="2"/>
              <a:buChar char="§"/>
            </a:pPr>
            <a:r>
              <a:rPr lang="en-GB" dirty="0">
                <a:solidFill>
                  <a:schemeClr val="tx1"/>
                </a:solidFill>
              </a:rPr>
              <a:t>S</a:t>
            </a:r>
            <a:r>
              <a:rPr lang="en-GB" dirty="0" smtClean="0">
                <a:solidFill>
                  <a:schemeClr val="tx1"/>
                </a:solidFill>
              </a:rPr>
              <a:t>ocial </a:t>
            </a:r>
            <a:r>
              <a:rPr lang="en-GB" dirty="0">
                <a:solidFill>
                  <a:schemeClr val="tx1"/>
                </a:solidFill>
              </a:rPr>
              <a:t>patterning of </a:t>
            </a:r>
            <a:r>
              <a:rPr lang="en-GB" dirty="0" err="1" smtClean="0">
                <a:solidFill>
                  <a:schemeClr val="tx1"/>
                </a:solidFill>
              </a:rPr>
              <a:t>behavioral</a:t>
            </a:r>
            <a:r>
              <a:rPr lang="en-GB" dirty="0" smtClean="0">
                <a:solidFill>
                  <a:schemeClr val="tx1"/>
                </a:solidFill>
              </a:rPr>
              <a:t> </a:t>
            </a:r>
            <a:r>
              <a:rPr lang="en-GB" dirty="0">
                <a:solidFill>
                  <a:schemeClr val="tx1"/>
                </a:solidFill>
              </a:rPr>
              <a:t>factors explains </a:t>
            </a:r>
            <a:r>
              <a:rPr lang="en-GB" dirty="0" smtClean="0">
                <a:solidFill>
                  <a:schemeClr val="tx1"/>
                </a:solidFill>
              </a:rPr>
              <a:t>largest </a:t>
            </a:r>
            <a:r>
              <a:rPr lang="en-GB" dirty="0">
                <a:solidFill>
                  <a:schemeClr val="tx1"/>
                </a:solidFill>
              </a:rPr>
              <a:t>part of social differences in </a:t>
            </a:r>
            <a:r>
              <a:rPr lang="en-GB" dirty="0" smtClean="0">
                <a:solidFill>
                  <a:schemeClr val="tx1"/>
                </a:solidFill>
              </a:rPr>
              <a:t>NCDs(40-60%).</a:t>
            </a:r>
          </a:p>
          <a:p>
            <a:pPr marL="285750" indent="-285750">
              <a:spcBef>
                <a:spcPts val="600"/>
              </a:spcBef>
              <a:buClr>
                <a:srgbClr val="C00000"/>
              </a:buClr>
              <a:buFont typeface="Wingdings" pitchFamily="2" charset="2"/>
              <a:buChar char="§"/>
            </a:pPr>
            <a:r>
              <a:rPr lang="en-GB" dirty="0" smtClean="0">
                <a:solidFill>
                  <a:schemeClr val="tx1"/>
                </a:solidFill>
              </a:rPr>
              <a:t>Increasing role of environmental exposures. </a:t>
            </a:r>
          </a:p>
          <a:p>
            <a:pPr marL="285750" indent="-285750">
              <a:spcBef>
                <a:spcPts val="600"/>
              </a:spcBef>
              <a:buClr>
                <a:srgbClr val="C00000"/>
              </a:buClr>
              <a:buFont typeface="Wingdings" pitchFamily="2" charset="2"/>
              <a:buChar char="§"/>
            </a:pPr>
            <a:r>
              <a:rPr lang="en-GB" dirty="0" smtClean="0">
                <a:solidFill>
                  <a:schemeClr val="tx1"/>
                </a:solidFill>
              </a:rPr>
              <a:t>Access </a:t>
            </a:r>
            <a:r>
              <a:rPr lang="en-GB" dirty="0">
                <a:solidFill>
                  <a:schemeClr val="tx1"/>
                </a:solidFill>
              </a:rPr>
              <a:t>to/use of health care </a:t>
            </a:r>
            <a:r>
              <a:rPr lang="en-GB" dirty="0" smtClean="0">
                <a:solidFill>
                  <a:schemeClr val="tx1"/>
                </a:solidFill>
              </a:rPr>
              <a:t>accounts for &lt;15% </a:t>
            </a:r>
            <a:r>
              <a:rPr lang="en-GB" dirty="0">
                <a:solidFill>
                  <a:schemeClr val="tx1"/>
                </a:solidFill>
              </a:rPr>
              <a:t>of </a:t>
            </a:r>
            <a:r>
              <a:rPr lang="en-GB" dirty="0" smtClean="0">
                <a:solidFill>
                  <a:schemeClr val="tx1"/>
                </a:solidFill>
              </a:rPr>
              <a:t>SES differences </a:t>
            </a:r>
            <a:r>
              <a:rPr lang="en-GB" dirty="0">
                <a:solidFill>
                  <a:schemeClr val="tx1"/>
                </a:solidFill>
              </a:rPr>
              <a:t>in health in </a:t>
            </a:r>
            <a:r>
              <a:rPr lang="en-GB" dirty="0" smtClean="0">
                <a:solidFill>
                  <a:schemeClr val="tx1"/>
                </a:solidFill>
              </a:rPr>
              <a:t>US/Europe. No studies in LMICs but probably high.</a:t>
            </a:r>
          </a:p>
        </p:txBody>
      </p:sp>
      <p:grpSp>
        <p:nvGrpSpPr>
          <p:cNvPr id="20" name="Groupe 19"/>
          <p:cNvGrpSpPr>
            <a:grpSpLocks noChangeAspect="1"/>
          </p:cNvGrpSpPr>
          <p:nvPr/>
        </p:nvGrpSpPr>
        <p:grpSpPr>
          <a:xfrm>
            <a:off x="449634" y="1031434"/>
            <a:ext cx="6692106" cy="3112898"/>
            <a:chOff x="449635" y="1916832"/>
            <a:chExt cx="7175329" cy="3337672"/>
          </a:xfrm>
        </p:grpSpPr>
        <p:sp>
          <p:nvSpPr>
            <p:cNvPr id="21" name="Rectangle 20"/>
            <p:cNvSpPr/>
            <p:nvPr/>
          </p:nvSpPr>
          <p:spPr>
            <a:xfrm>
              <a:off x="1511474" y="1916832"/>
              <a:ext cx="1836390" cy="678065"/>
            </a:xfrm>
            <a:prstGeom prst="rect">
              <a:avLst/>
            </a:prstGeom>
            <a:solidFill>
              <a:srgbClr val="C00000"/>
            </a:solidFill>
            <a:ln w="25400" cap="flat" cmpd="sng" algn="ctr">
              <a:solidFill>
                <a:srgbClr val="990000"/>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ysClr val="window" lastClr="FFFFFF"/>
                  </a:solidFill>
                  <a:effectLst/>
                  <a:uLnTx/>
                  <a:uFillTx/>
                  <a:latin typeface="Calibri" pitchFamily="34" charset="0"/>
                  <a:ea typeface="+mn-ea"/>
                  <a:cs typeface="+mn-cs"/>
                </a:rPr>
                <a:t>ENVIRONMENTAL EXPOSURES</a:t>
              </a:r>
              <a:endParaRPr kumimoji="0" lang="en-US" sz="1800" b="1" i="0" u="none" strike="noStrike" kern="0" cap="none" spc="0" normalizeH="0" baseline="0" dirty="0">
                <a:ln>
                  <a:noFill/>
                </a:ln>
                <a:solidFill>
                  <a:sysClr val="window" lastClr="FFFFFF"/>
                </a:solidFill>
                <a:effectLst/>
                <a:uLnTx/>
                <a:uFillTx/>
                <a:latin typeface="Calibri" pitchFamily="34" charset="0"/>
                <a:ea typeface="+mn-ea"/>
                <a:cs typeface="+mn-cs"/>
              </a:endParaRPr>
            </a:p>
          </p:txBody>
        </p:sp>
        <p:sp>
          <p:nvSpPr>
            <p:cNvPr id="22" name="Rectangle 21"/>
            <p:cNvSpPr/>
            <p:nvPr/>
          </p:nvSpPr>
          <p:spPr>
            <a:xfrm>
              <a:off x="1511474" y="3690366"/>
              <a:ext cx="1836000" cy="676800"/>
            </a:xfrm>
            <a:prstGeom prst="rect">
              <a:avLst/>
            </a:prstGeom>
            <a:solidFill>
              <a:srgbClr val="C00000"/>
            </a:solidFill>
            <a:ln w="25400" cap="flat" cmpd="sng" algn="ctr">
              <a:solidFill>
                <a:srgbClr val="99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ysClr val="window" lastClr="FFFFFF"/>
                  </a:solidFill>
                  <a:effectLst/>
                  <a:uLnTx/>
                  <a:uFillTx/>
                  <a:latin typeface="Calibri" pitchFamily="34" charset="0"/>
                  <a:ea typeface="+mn-ea"/>
                  <a:cs typeface="+mn-cs"/>
                </a:rPr>
                <a:t>BEHAVIORAL EXPOSURES</a:t>
              </a:r>
              <a:endParaRPr kumimoji="0" lang="en-US" sz="1800" b="1" i="0" u="none" strike="noStrike" kern="0" cap="none" spc="0" normalizeH="0" baseline="0" dirty="0">
                <a:ln>
                  <a:noFill/>
                </a:ln>
                <a:solidFill>
                  <a:sysClr val="window" lastClr="FFFFFF"/>
                </a:solidFill>
                <a:effectLst/>
                <a:uLnTx/>
                <a:uFillTx/>
                <a:latin typeface="Calibri" pitchFamily="34" charset="0"/>
                <a:ea typeface="+mn-ea"/>
                <a:cs typeface="+mn-cs"/>
              </a:endParaRPr>
            </a:p>
          </p:txBody>
        </p:sp>
        <p:sp>
          <p:nvSpPr>
            <p:cNvPr id="23" name="Rectangle 22"/>
            <p:cNvSpPr/>
            <p:nvPr/>
          </p:nvSpPr>
          <p:spPr>
            <a:xfrm>
              <a:off x="449635" y="2160903"/>
              <a:ext cx="827906" cy="2856678"/>
            </a:xfrm>
            <a:prstGeom prst="rect">
              <a:avLst/>
            </a:prstGeom>
            <a:solidFill>
              <a:srgbClr val="4F81BD"/>
            </a:solidFill>
            <a:ln w="25400" cap="flat" cmpd="sng" algn="ctr">
              <a:solidFill>
                <a:srgbClr val="4F81BD">
                  <a:shade val="50000"/>
                </a:srgbClr>
              </a:solidFill>
              <a:prstDash val="solid"/>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dirty="0" smtClean="0">
                  <a:solidFill>
                    <a:sysClr val="window" lastClr="FFFFFF"/>
                  </a:solidFill>
                  <a:latin typeface="Calibri" pitchFamily="34" charset="0"/>
                </a:rPr>
                <a:t>Lifecourse SES</a:t>
              </a:r>
              <a:r>
                <a:rPr kumimoji="0" lang="en-US" sz="2800" b="1" i="0" u="none" strike="noStrike" kern="0" cap="none" spc="0" normalizeH="0" baseline="0" dirty="0" smtClean="0">
                  <a:ln>
                    <a:noFill/>
                  </a:ln>
                  <a:solidFill>
                    <a:sysClr val="window" lastClr="FFFFFF"/>
                  </a:solidFill>
                  <a:effectLst/>
                  <a:uLnTx/>
                  <a:uFillTx/>
                  <a:latin typeface="Calibri" pitchFamily="34" charset="0"/>
                  <a:ea typeface="+mn-ea"/>
                  <a:cs typeface="+mn-cs"/>
                </a:rPr>
                <a:t> </a:t>
              </a:r>
              <a:endParaRPr kumimoji="0" lang="en-US" sz="2800" b="1" i="0" u="none" strike="noStrike" kern="0" cap="none" spc="0" normalizeH="0" baseline="0" dirty="0">
                <a:ln>
                  <a:noFill/>
                </a:ln>
                <a:solidFill>
                  <a:sysClr val="window" lastClr="FFFFFF"/>
                </a:solidFill>
                <a:effectLst/>
                <a:uLnTx/>
                <a:uFillTx/>
                <a:latin typeface="Calibri" pitchFamily="34" charset="0"/>
                <a:ea typeface="+mn-ea"/>
                <a:cs typeface="+mn-cs"/>
              </a:endParaRPr>
            </a:p>
          </p:txBody>
        </p:sp>
        <p:sp>
          <p:nvSpPr>
            <p:cNvPr id="24" name="Rectangle 23"/>
            <p:cNvSpPr/>
            <p:nvPr/>
          </p:nvSpPr>
          <p:spPr>
            <a:xfrm>
              <a:off x="1511474" y="2803028"/>
              <a:ext cx="1836000" cy="676800"/>
            </a:xfrm>
            <a:prstGeom prst="rect">
              <a:avLst/>
            </a:prstGeom>
            <a:solidFill>
              <a:srgbClr val="C00000"/>
            </a:solidFill>
            <a:ln w="25400" cap="flat" cmpd="sng" algn="ctr">
              <a:solidFill>
                <a:srgbClr val="99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ysClr val="window" lastClr="FFFFFF"/>
                  </a:solidFill>
                  <a:effectLst/>
                  <a:uLnTx/>
                  <a:uFillTx/>
                  <a:latin typeface="Calibri" pitchFamily="34" charset="0"/>
                  <a:ea typeface="+mn-ea"/>
                  <a:cs typeface="+mn-cs"/>
                </a:rPr>
                <a:t>PSYCHOSOCIAL EXPOSURES</a:t>
              </a:r>
              <a:endParaRPr kumimoji="0" lang="en-US" sz="1800" b="1" i="0" u="none" strike="noStrike" kern="0" cap="none" spc="0" normalizeH="0" baseline="0" dirty="0">
                <a:ln>
                  <a:noFill/>
                </a:ln>
                <a:solidFill>
                  <a:sysClr val="window" lastClr="FFFFFF"/>
                </a:solidFill>
                <a:effectLst/>
                <a:uLnTx/>
                <a:uFillTx/>
                <a:latin typeface="Calibri" pitchFamily="34" charset="0"/>
                <a:ea typeface="+mn-ea"/>
                <a:cs typeface="+mn-cs"/>
              </a:endParaRPr>
            </a:p>
          </p:txBody>
        </p:sp>
        <p:sp>
          <p:nvSpPr>
            <p:cNvPr id="25" name="Rectangle 24"/>
            <p:cNvSpPr/>
            <p:nvPr/>
          </p:nvSpPr>
          <p:spPr>
            <a:xfrm>
              <a:off x="1511474" y="4577704"/>
              <a:ext cx="1836000" cy="676800"/>
            </a:xfrm>
            <a:prstGeom prst="rect">
              <a:avLst/>
            </a:prstGeom>
            <a:solidFill>
              <a:srgbClr val="C00000"/>
            </a:solidFill>
            <a:ln w="25400" cap="flat" cmpd="sng" algn="ctr">
              <a:solidFill>
                <a:srgbClr val="99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dirty="0" smtClean="0">
                  <a:ln>
                    <a:noFill/>
                  </a:ln>
                  <a:solidFill>
                    <a:sysClr val="window" lastClr="FFFFFF"/>
                  </a:solidFill>
                  <a:effectLst/>
                  <a:uLnTx/>
                  <a:uFillTx/>
                  <a:latin typeface="Calibri" pitchFamily="34" charset="0"/>
                  <a:ea typeface="+mn-ea"/>
                  <a:cs typeface="+mn-cs"/>
                </a:rPr>
                <a:t>ACCESS TO/USE</a:t>
              </a:r>
              <a:r>
                <a:rPr kumimoji="0" lang="en-US" sz="1800" b="1" i="0" u="none" strike="noStrike" kern="0" cap="none" spc="0" normalizeH="0" dirty="0" smtClean="0">
                  <a:ln>
                    <a:noFill/>
                  </a:ln>
                  <a:solidFill>
                    <a:sysClr val="window" lastClr="FFFFFF"/>
                  </a:solidFill>
                  <a:effectLst/>
                  <a:uLnTx/>
                  <a:uFillTx/>
                  <a:latin typeface="Calibri" pitchFamily="34" charset="0"/>
                  <a:ea typeface="+mn-ea"/>
                  <a:cs typeface="+mn-cs"/>
                </a:rPr>
                <a:t> OF HEALTH CARE</a:t>
              </a:r>
              <a:endParaRPr kumimoji="0" lang="en-US" sz="1800" b="1" i="0" u="none" strike="noStrike" kern="0" cap="none" spc="0" normalizeH="0" baseline="0" dirty="0">
                <a:ln>
                  <a:noFill/>
                </a:ln>
                <a:solidFill>
                  <a:sysClr val="window" lastClr="FFFFFF"/>
                </a:solidFill>
                <a:effectLst/>
                <a:uLnTx/>
                <a:uFillTx/>
                <a:latin typeface="Calibri" pitchFamily="34" charset="0"/>
                <a:ea typeface="+mn-ea"/>
                <a:cs typeface="+mn-cs"/>
              </a:endParaRPr>
            </a:p>
          </p:txBody>
        </p:sp>
        <p:sp>
          <p:nvSpPr>
            <p:cNvPr id="31" name="Rectangle 30"/>
            <p:cNvSpPr/>
            <p:nvPr/>
          </p:nvSpPr>
          <p:spPr>
            <a:xfrm>
              <a:off x="3474740" y="2002557"/>
              <a:ext cx="2520280" cy="70246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solidFill>
                      <a:schemeClr val="tx1"/>
                    </a:solidFill>
                  </a:ln>
                  <a:uLnTx/>
                  <a:uFillTx/>
                  <a:latin typeface="Calibri"/>
                  <a:ea typeface="+mn-ea"/>
                  <a:cs typeface="+mn-cs"/>
                </a:rPr>
                <a:t>- Pollution</a:t>
              </a:r>
            </a:p>
            <a:p>
              <a:pPr eaLnBrk="1" fontAlgn="auto" hangingPunct="1">
                <a:spcBef>
                  <a:spcPts val="0"/>
                </a:spcBef>
                <a:spcAft>
                  <a:spcPts val="0"/>
                </a:spcAft>
                <a:defRPr/>
              </a:pPr>
              <a:r>
                <a:rPr kumimoji="0" lang="en-US" sz="1400" b="0" i="0" u="none" strike="noStrike" kern="0" cap="none" spc="0" normalizeH="0" baseline="0" noProof="0" dirty="0" smtClean="0">
                  <a:ln>
                    <a:solidFill>
                      <a:schemeClr val="tx1"/>
                    </a:solidFill>
                  </a:ln>
                  <a:uLnTx/>
                  <a:uFillTx/>
                  <a:latin typeface="Calibri"/>
                  <a:ea typeface="+mn-ea"/>
                  <a:cs typeface="+mn-cs"/>
                </a:rPr>
                <a:t>- </a:t>
              </a:r>
              <a:r>
                <a:rPr lang="en-US" sz="1400" kern="0" dirty="0" smtClean="0">
                  <a:ln>
                    <a:solidFill>
                      <a:schemeClr val="tx1"/>
                    </a:solidFill>
                  </a:ln>
                  <a:latin typeface="Calibri"/>
                </a:rPr>
                <a:t>Living/working conditions</a:t>
              </a:r>
            </a:p>
            <a:p>
              <a:pPr eaLnBrk="1" fontAlgn="auto" hangingPunct="1">
                <a:spcBef>
                  <a:spcPts val="0"/>
                </a:spcBef>
                <a:spcAft>
                  <a:spcPts val="0"/>
                </a:spcAft>
                <a:defRPr/>
              </a:pPr>
              <a:endParaRPr kumimoji="0" lang="en-US" sz="1400" b="0" i="0" u="none" strike="noStrike" kern="0" cap="none" spc="0" normalizeH="0" baseline="0" noProof="0" dirty="0">
                <a:ln>
                  <a:solidFill>
                    <a:schemeClr val="tx1"/>
                  </a:solidFill>
                </a:ln>
                <a:uLnTx/>
                <a:uFillTx/>
                <a:latin typeface="Calibri"/>
                <a:ea typeface="+mn-ea"/>
                <a:cs typeface="+mn-cs"/>
              </a:endParaRPr>
            </a:p>
          </p:txBody>
        </p:sp>
        <p:sp>
          <p:nvSpPr>
            <p:cNvPr id="32" name="Rectangle 31"/>
            <p:cNvSpPr/>
            <p:nvPr/>
          </p:nvSpPr>
          <p:spPr>
            <a:xfrm>
              <a:off x="3453780" y="2929136"/>
              <a:ext cx="2520280" cy="70246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solidFill>
                      <a:schemeClr val="tx1"/>
                    </a:solidFill>
                  </a:ln>
                  <a:uLnTx/>
                  <a:uFillTx/>
                  <a:latin typeface="Calibri"/>
                  <a:ea typeface="+mn-ea"/>
                  <a:cs typeface="+mn-cs"/>
                </a:rPr>
                <a:t>- </a:t>
              </a:r>
              <a:r>
                <a:rPr lang="en-US" sz="1400" kern="0" dirty="0" smtClean="0">
                  <a:ln>
                    <a:solidFill>
                      <a:schemeClr val="tx1"/>
                    </a:solidFill>
                  </a:ln>
                  <a:latin typeface="Calibri"/>
                </a:rPr>
                <a:t>Social relationships/support</a:t>
              </a:r>
              <a:endParaRPr kumimoji="0" lang="en-US" sz="1400" b="0" i="0" u="none" strike="noStrike" kern="0" cap="none" spc="0" normalizeH="0" baseline="0" noProof="0" dirty="0" smtClean="0">
                <a:ln>
                  <a:solidFill>
                    <a:schemeClr val="tx1"/>
                  </a:solidFill>
                </a:ln>
                <a:uLnTx/>
                <a:uFillTx/>
                <a:latin typeface="Calibri"/>
                <a:ea typeface="+mn-ea"/>
                <a:cs typeface="+mn-cs"/>
              </a:endParaRPr>
            </a:p>
            <a:p>
              <a:pPr eaLnBrk="1" fontAlgn="auto" hangingPunct="1">
                <a:spcBef>
                  <a:spcPts val="0"/>
                </a:spcBef>
                <a:spcAft>
                  <a:spcPts val="0"/>
                </a:spcAft>
                <a:defRPr/>
              </a:pPr>
              <a:r>
                <a:rPr kumimoji="0" lang="en-US" sz="1400" b="0" i="0" u="none" strike="noStrike" kern="0" cap="none" spc="0" normalizeH="0" baseline="0" noProof="0" dirty="0" smtClean="0">
                  <a:ln>
                    <a:solidFill>
                      <a:schemeClr val="tx1"/>
                    </a:solidFill>
                  </a:ln>
                  <a:uLnTx/>
                  <a:uFillTx/>
                  <a:latin typeface="Calibri"/>
                  <a:ea typeface="+mn-ea"/>
                  <a:cs typeface="+mn-cs"/>
                </a:rPr>
                <a:t>- </a:t>
              </a:r>
              <a:r>
                <a:rPr lang="en-US" sz="1400" kern="0" dirty="0" smtClean="0">
                  <a:ln>
                    <a:solidFill>
                      <a:schemeClr val="tx1"/>
                    </a:solidFill>
                  </a:ln>
                  <a:latin typeface="Calibri"/>
                </a:rPr>
                <a:t>Job strain</a:t>
              </a:r>
            </a:p>
            <a:p>
              <a:pPr eaLnBrk="1" fontAlgn="auto" hangingPunct="1">
                <a:spcBef>
                  <a:spcPts val="0"/>
                </a:spcBef>
                <a:spcAft>
                  <a:spcPts val="0"/>
                </a:spcAft>
                <a:defRPr/>
              </a:pPr>
              <a:endParaRPr kumimoji="0" lang="en-US" sz="1400" b="0" i="0" u="none" strike="noStrike" kern="0" cap="none" spc="0" normalizeH="0" baseline="0" noProof="0" dirty="0">
                <a:ln>
                  <a:solidFill>
                    <a:schemeClr val="tx1"/>
                  </a:solidFill>
                </a:ln>
                <a:uLnTx/>
                <a:uFillTx/>
                <a:latin typeface="Calibri"/>
                <a:ea typeface="+mn-ea"/>
                <a:cs typeface="+mn-cs"/>
              </a:endParaRPr>
            </a:p>
          </p:txBody>
        </p:sp>
        <p:sp>
          <p:nvSpPr>
            <p:cNvPr id="34" name="Rectangle 33"/>
            <p:cNvSpPr/>
            <p:nvPr/>
          </p:nvSpPr>
          <p:spPr>
            <a:xfrm>
              <a:off x="3448447" y="3649216"/>
              <a:ext cx="2520280" cy="70246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solidFill>
                      <a:schemeClr val="tx1"/>
                    </a:solidFill>
                  </a:ln>
                  <a:uLnTx/>
                  <a:uFillTx/>
                  <a:latin typeface="Calibri"/>
                  <a:ea typeface="+mn-ea"/>
                  <a:cs typeface="+mn-cs"/>
                </a:rPr>
                <a:t>- </a:t>
              </a:r>
              <a:r>
                <a:rPr lang="en-US" sz="1400" kern="0" dirty="0" smtClean="0">
                  <a:ln>
                    <a:solidFill>
                      <a:schemeClr val="tx1"/>
                    </a:solidFill>
                  </a:ln>
                  <a:latin typeface="Calibri"/>
                </a:rPr>
                <a:t>Lifestyle factors</a:t>
              </a:r>
              <a:endParaRPr kumimoji="0" lang="en-US" sz="1400" b="0" i="0" u="none" strike="noStrike" kern="0" cap="none" spc="0" normalizeH="0" baseline="0" noProof="0" dirty="0" smtClean="0">
                <a:ln>
                  <a:solidFill>
                    <a:schemeClr val="tx1"/>
                  </a:solidFill>
                </a:ln>
                <a:uLnTx/>
                <a:uFillTx/>
                <a:latin typeface="Calibri"/>
                <a:ea typeface="+mn-ea"/>
                <a:cs typeface="+mn-cs"/>
              </a:endParaRPr>
            </a:p>
          </p:txBody>
        </p:sp>
        <p:sp>
          <p:nvSpPr>
            <p:cNvPr id="35" name="Rectangle 34"/>
            <p:cNvSpPr/>
            <p:nvPr/>
          </p:nvSpPr>
          <p:spPr>
            <a:xfrm rot="5400000">
              <a:off x="6363067" y="2890697"/>
              <a:ext cx="867609" cy="1656184"/>
            </a:xfrm>
            <a:prstGeom prst="rect">
              <a:avLst/>
            </a:prstGeom>
            <a:solidFill>
              <a:srgbClr val="4F81BD"/>
            </a:solidFill>
            <a:ln w="25400" cap="flat" cmpd="sng" algn="ctr">
              <a:solidFill>
                <a:srgbClr val="4F81BD">
                  <a:shade val="50000"/>
                </a:srgbClr>
              </a:solidFill>
              <a:prstDash val="solid"/>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smtClean="0">
                  <a:solidFill>
                    <a:sysClr val="window" lastClr="FFFFFF"/>
                  </a:solidFill>
                  <a:latin typeface="Calibri" pitchFamily="34" charset="0"/>
                </a:rPr>
                <a:t>HEALTH</a:t>
              </a:r>
              <a:endParaRPr kumimoji="0" lang="en-US" sz="2800" b="1" i="0" u="none" strike="noStrike" kern="0" cap="none" spc="0" normalizeH="0" baseline="0">
                <a:ln>
                  <a:noFill/>
                </a:ln>
                <a:solidFill>
                  <a:sysClr val="window" lastClr="FFFFFF"/>
                </a:solidFill>
                <a:effectLst/>
                <a:uLnTx/>
                <a:uFillTx/>
                <a:latin typeface="Calibri" pitchFamily="34" charset="0"/>
                <a:ea typeface="+mn-ea"/>
                <a:cs typeface="+mn-cs"/>
              </a:endParaRPr>
            </a:p>
          </p:txBody>
        </p:sp>
        <p:sp>
          <p:nvSpPr>
            <p:cNvPr id="36" name="Flèche droite 35"/>
            <p:cNvSpPr/>
            <p:nvPr/>
          </p:nvSpPr>
          <p:spPr>
            <a:xfrm>
              <a:off x="4801664" y="3510184"/>
              <a:ext cx="851797" cy="484632"/>
            </a:xfrm>
            <a:prstGeom prst="rightArrow">
              <a:avLst/>
            </a:prstGeom>
            <a:solidFill>
              <a:srgbClr val="C00000"/>
            </a:solidFill>
            <a:ln w="25400" cap="flat" cmpd="sng" algn="ctr">
              <a:solidFill>
                <a:srgbClr val="A80000"/>
              </a:solidFill>
              <a:prstDash val="solid"/>
            </a:ln>
            <a:effectLst/>
          </p:spPr>
          <p:txBody>
            <a:bodyPr rtlCol="0" anchor="ctr"/>
            <a:lstStyle/>
            <a:p>
              <a:pPr algn="ctr" eaLnBrk="1" fontAlgn="auto" hangingPunct="1">
                <a:spcBef>
                  <a:spcPts val="0"/>
                </a:spcBef>
                <a:spcAft>
                  <a:spcPts val="0"/>
                </a:spcAft>
              </a:pPr>
              <a:endParaRPr lang="fr-CH" sz="1800" kern="0">
                <a:solidFill>
                  <a:sysClr val="window" lastClr="FFFFFF"/>
                </a:solidFill>
                <a:latin typeface="Calibri"/>
              </a:endParaRPr>
            </a:p>
          </p:txBody>
        </p:sp>
      </p:grpSp>
    </p:spTree>
    <p:extLst>
      <p:ext uri="{BB962C8B-B14F-4D97-AF65-F5344CB8AC3E}">
        <p14:creationId xmlns="" xmlns:p14="http://schemas.microsoft.com/office/powerpoint/2010/main" val="3771439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kern="0" dirty="0" smtClean="0">
                <a:solidFill>
                  <a:srgbClr val="C00000"/>
                </a:solidFill>
              </a:rPr>
              <a:t>Social stratification of behavioural risk factors for NCDs</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0" y="835230"/>
            <a:ext cx="8856984" cy="41044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0975" indent="-180975" fontAlgn="base">
              <a:spcBef>
                <a:spcPts val="1200"/>
              </a:spcBef>
              <a:spcAft>
                <a:spcPct val="0"/>
              </a:spcAft>
              <a:buClr>
                <a:srgbClr val="C00000"/>
              </a:buClr>
              <a:buSzPct val="110000"/>
              <a:buFont typeface="Wingdings" pitchFamily="2" charset="2"/>
              <a:buChar char="§"/>
              <a:defRPr/>
            </a:pPr>
            <a:r>
              <a:rPr lang="en-GB" sz="2200" b="1" kern="0" dirty="0" smtClean="0">
                <a:sym typeface="Wingdings" pitchFamily="2" charset="2"/>
              </a:rPr>
              <a:t>TOBACCO USE: </a:t>
            </a:r>
            <a:r>
              <a:rPr lang="en-GB" sz="2200" kern="0" dirty="0" smtClean="0">
                <a:sym typeface="Wingdings" pitchFamily="2" charset="2"/>
              </a:rPr>
              <a:t>By 2030, 70% of tobacco related deaths in LMICs. In every region of the world, lower income groups more likely to use tobacco. Prevalence generally higher in men but increasing in women.</a:t>
            </a:r>
          </a:p>
          <a:p>
            <a:pPr marL="180975" indent="-180975" fontAlgn="base">
              <a:spcBef>
                <a:spcPts val="1200"/>
              </a:spcBef>
              <a:spcAft>
                <a:spcPct val="0"/>
              </a:spcAft>
              <a:buClr>
                <a:srgbClr val="C00000"/>
              </a:buClr>
              <a:buSzPct val="110000"/>
              <a:buFont typeface="Wingdings" pitchFamily="2" charset="2"/>
              <a:buChar char="§"/>
              <a:defRPr/>
            </a:pPr>
            <a:r>
              <a:rPr lang="en-GB" sz="2200" b="1" kern="0" dirty="0" smtClean="0">
                <a:sym typeface="Wingdings" pitchFamily="2" charset="2"/>
              </a:rPr>
              <a:t>HARMFUL USE OF ALCOHOL: </a:t>
            </a:r>
            <a:r>
              <a:rPr lang="en-GB" sz="2200" kern="0" dirty="0" smtClean="0">
                <a:sym typeface="Wingdings" pitchFamily="2" charset="2"/>
              </a:rPr>
              <a:t>More prevalent among lower socioeconomic groups in LMICs and in men than women.</a:t>
            </a:r>
          </a:p>
          <a:p>
            <a:pPr marL="180975" indent="-180975" fontAlgn="base">
              <a:spcBef>
                <a:spcPts val="1200"/>
              </a:spcBef>
              <a:spcAft>
                <a:spcPct val="0"/>
              </a:spcAft>
              <a:buClr>
                <a:srgbClr val="C00000"/>
              </a:buClr>
              <a:buSzPct val="110000"/>
              <a:buFont typeface="Wingdings" pitchFamily="2" charset="2"/>
              <a:buChar char="§"/>
              <a:defRPr/>
            </a:pPr>
            <a:r>
              <a:rPr lang="en-GB" sz="2200" b="1" kern="0" dirty="0" smtClean="0">
                <a:sym typeface="Wingdings" pitchFamily="2" charset="2"/>
              </a:rPr>
              <a:t>PHYSICAL INACTIVITY: </a:t>
            </a:r>
            <a:r>
              <a:rPr lang="en-GB" sz="2200" kern="0" dirty="0" smtClean="0">
                <a:sym typeface="Wingdings" pitchFamily="2" charset="2"/>
              </a:rPr>
              <a:t>Higher prevalence in LMICs than HICs. In HICs, lower prevalence in higher socioeconomic groups while in LMICs (especially LICs) higher prevalence in lower socioeconomic groups.</a:t>
            </a:r>
          </a:p>
          <a:p>
            <a:pPr marL="180975" indent="-180975" fontAlgn="base">
              <a:spcBef>
                <a:spcPts val="1200"/>
              </a:spcBef>
              <a:spcAft>
                <a:spcPct val="0"/>
              </a:spcAft>
              <a:buClr>
                <a:srgbClr val="C00000"/>
              </a:buClr>
              <a:buSzPct val="110000"/>
              <a:buFont typeface="Wingdings" pitchFamily="2" charset="2"/>
              <a:buChar char="§"/>
              <a:defRPr/>
            </a:pPr>
            <a:r>
              <a:rPr lang="en-GB" sz="2200" b="1" kern="0" dirty="0" smtClean="0">
                <a:sym typeface="Wingdings" pitchFamily="2" charset="2"/>
              </a:rPr>
              <a:t>UNHEALTHY DIET: </a:t>
            </a:r>
            <a:r>
              <a:rPr lang="en-GB" sz="2200" kern="0" dirty="0" smtClean="0">
                <a:sym typeface="Wingdings" pitchFamily="2" charset="2"/>
              </a:rPr>
              <a:t>Higher quality diet associated with affluence in most countries. However, nutrition transition touches higher socioeconomic groups first in LMICs, so higher consumption of processed and refined foods and trans fats in higher income groups in LMICs, who abandon first traditional </a:t>
            </a:r>
            <a:r>
              <a:rPr lang="en-GB" sz="2200" kern="0" dirty="0" err="1" smtClean="0">
                <a:sym typeface="Wingdings" pitchFamily="2" charset="2"/>
              </a:rPr>
              <a:t>dietray</a:t>
            </a:r>
            <a:r>
              <a:rPr lang="en-GB" sz="2200" kern="0" dirty="0" smtClean="0">
                <a:sym typeface="Wingdings" pitchFamily="2" charset="2"/>
              </a:rPr>
              <a:t> patterns.. But changes over time.  </a:t>
            </a:r>
            <a:endParaRPr lang="en-GB" sz="2200" b="1" kern="0" dirty="0" smtClean="0">
              <a:sym typeface="Wingdings" pitchFamily="2" charset="2"/>
            </a:endParaRPr>
          </a:p>
          <a:p>
            <a:pPr marL="87313" fontAlgn="base">
              <a:spcBef>
                <a:spcPts val="1200"/>
              </a:spcBef>
              <a:spcAft>
                <a:spcPct val="0"/>
              </a:spcAft>
              <a:buClr>
                <a:srgbClr val="C00000"/>
              </a:buClr>
              <a:buSzPct val="110000"/>
              <a:buFont typeface="Wingdings" pitchFamily="2" charset="2"/>
              <a:buChar char="§"/>
              <a:defRPr/>
            </a:pPr>
            <a:endParaRPr lang="en-GB" sz="2200" kern="0" dirty="0" smtClean="0">
              <a:sym typeface="Wingdings" pitchFamily="2" charset="2"/>
            </a:endParaRPr>
          </a:p>
          <a:p>
            <a:pPr marL="87313" fontAlgn="base">
              <a:spcBef>
                <a:spcPts val="1200"/>
              </a:spcBef>
              <a:spcAft>
                <a:spcPct val="0"/>
              </a:spcAft>
              <a:buClr>
                <a:srgbClr val="C00000"/>
              </a:buClr>
              <a:buSzPct val="110000"/>
              <a:buFont typeface="Wingdings" pitchFamily="2" charset="2"/>
              <a:buChar char="§"/>
              <a:defRPr/>
            </a:pPr>
            <a:endParaRPr lang="en-GB" sz="2200" kern="0" dirty="0" smtClean="0"/>
          </a:p>
          <a:p>
            <a:pPr marL="87313" fontAlgn="base">
              <a:spcBef>
                <a:spcPts val="1200"/>
              </a:spcBef>
              <a:spcAft>
                <a:spcPct val="0"/>
              </a:spcAft>
              <a:buClr>
                <a:srgbClr val="C00000"/>
              </a:buClr>
              <a:buSzPct val="110000"/>
              <a:buFont typeface="Wingdings" pitchFamily="2" charset="2"/>
              <a:buChar char="§"/>
              <a:defRPr/>
            </a:pPr>
            <a:endParaRPr kumimoji="0" lang="en-GB" sz="2200" b="0" i="0" u="none" strike="noStrike" kern="0" cap="none" spc="0" normalizeH="0" noProof="0" dirty="0" smtClean="0">
              <a:ln>
                <a:noFill/>
              </a:ln>
              <a:solidFill>
                <a:srgbClr val="C00000"/>
              </a:solidFill>
              <a:effectLst/>
              <a:uLnTx/>
              <a:uFillTx/>
              <a:latin typeface="+mn-lt"/>
            </a:endParaRPr>
          </a:p>
          <a:p>
            <a:pPr marL="357188" indent="-174625" fontAlgn="base">
              <a:spcBef>
                <a:spcPts val="1200"/>
              </a:spcBef>
              <a:spcAft>
                <a:spcPct val="0"/>
              </a:spcAft>
              <a:buClr>
                <a:srgbClr val="FFFF00"/>
              </a:buClr>
              <a:buSzPct val="110000"/>
              <a:buFont typeface="Wingdings" pitchFamily="2" charset="2"/>
              <a:buChar char="§"/>
              <a:defRPr/>
            </a:pPr>
            <a:endParaRPr kumimoji="0" lang="en-GB" sz="22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spcBef>
                <a:spcPts val="1200"/>
              </a:spcBef>
              <a:spcAft>
                <a:spcPct val="0"/>
              </a:spcAft>
              <a:buClr>
                <a:srgbClr val="CC0000"/>
              </a:buClr>
              <a:buSzPct val="120000"/>
              <a:buFont typeface="Wingdings" pitchFamily="2" charset="2"/>
              <a:buChar char="§"/>
              <a:tabLst/>
              <a:defRPr/>
            </a:pPr>
            <a:endParaRPr kumimoji="0" lang="en-GB" sz="22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err="1" smtClean="0">
                <a:solidFill>
                  <a:srgbClr val="C00000"/>
                </a:solidFill>
              </a:rPr>
              <a:t>Lifecourse</a:t>
            </a:r>
            <a:r>
              <a:rPr lang="en-GB" sz="2800" b="1" kern="0" dirty="0" smtClean="0">
                <a:solidFill>
                  <a:srgbClr val="C00000"/>
                </a:solidFill>
              </a:rPr>
              <a:t> perspective on NCDs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3" cstate="print"/>
          <a:srcRect/>
          <a:stretch>
            <a:fillRect/>
          </a:stretch>
        </p:blipFill>
        <p:spPr bwMode="auto">
          <a:xfrm>
            <a:off x="755576" y="908720"/>
            <a:ext cx="7686675" cy="3533775"/>
          </a:xfrm>
          <a:prstGeom prst="rect">
            <a:avLst/>
          </a:prstGeom>
          <a:noFill/>
          <a:ln w="9525">
            <a:noFill/>
            <a:miter lim="800000"/>
            <a:headEnd/>
            <a:tailEnd/>
          </a:ln>
        </p:spPr>
      </p:pic>
      <p:sp>
        <p:nvSpPr>
          <p:cNvPr id="5" name="Rectangle 4"/>
          <p:cNvSpPr/>
          <p:nvPr/>
        </p:nvSpPr>
        <p:spPr>
          <a:xfrm>
            <a:off x="323528" y="4401943"/>
            <a:ext cx="8280920" cy="2456057"/>
          </a:xfrm>
          <a:prstGeom prst="rect">
            <a:avLst/>
          </a:prstGeom>
        </p:spPr>
        <p:txBody>
          <a:bodyPr wrap="square">
            <a:spAutoFit/>
          </a:bodyPr>
          <a:lstStyle/>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Early years of life key determinants of health at older ages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Early disadvantage has lifelong effect on health and NCDs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Two pathways: cumulative damage over time and biological embedding of adversities during sensitive periods (</a:t>
            </a:r>
            <a:r>
              <a:rPr lang="en-GB" kern="0" dirty="0" err="1" smtClean="0">
                <a:sym typeface="Wingdings" pitchFamily="2" charset="2"/>
              </a:rPr>
              <a:t>ie</a:t>
            </a:r>
            <a:r>
              <a:rPr lang="en-GB" kern="0" dirty="0" smtClean="0">
                <a:sym typeface="Wingdings" pitchFamily="2" charset="2"/>
              </a:rPr>
              <a:t>: in </a:t>
            </a:r>
            <a:r>
              <a:rPr lang="en-GB" kern="0" dirty="0" err="1" smtClean="0">
                <a:sym typeface="Wingdings" pitchFamily="2" charset="2"/>
              </a:rPr>
              <a:t>utero</a:t>
            </a:r>
            <a:r>
              <a:rPr lang="en-GB" kern="0" dirty="0" smtClean="0">
                <a:sym typeface="Wingdings" pitchFamily="2" charset="2"/>
              </a:rPr>
              <a:t>, social determinants of epigenetic modifications)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Importance of addressing social determinants in sensitive periods such as pregnancy and adolescence</a:t>
            </a:r>
          </a:p>
        </p:txBody>
      </p:sp>
    </p:spTree>
    <p:extLst>
      <p:ext uri="{BB962C8B-B14F-4D97-AF65-F5344CB8AC3E}">
        <p14:creationId xmlns="" xmlns:p14="http://schemas.microsoft.com/office/powerpoint/2010/main" val="1326544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2420888"/>
            <a:ext cx="8640960" cy="1200329"/>
          </a:xfrm>
          <a:prstGeom prst="rect">
            <a:avLst/>
          </a:prstGeom>
        </p:spPr>
        <p:txBody>
          <a:bodyPr wrap="square">
            <a:spAutoFit/>
          </a:bodyPr>
          <a:lstStyle/>
          <a:p>
            <a:pPr lvl="0" algn="ctr">
              <a:spcBef>
                <a:spcPct val="20000"/>
              </a:spcBef>
              <a:defRPr/>
            </a:pPr>
            <a:r>
              <a:rPr lang="en-GB" sz="3600" b="1" dirty="0">
                <a:solidFill>
                  <a:srgbClr val="C00000"/>
                </a:solidFill>
              </a:rPr>
              <a:t>Social inequalities in NCDs: prevention strategies</a:t>
            </a:r>
          </a:p>
        </p:txBody>
      </p:sp>
    </p:spTree>
    <p:extLst>
      <p:ext uri="{BB962C8B-B14F-4D97-AF65-F5344CB8AC3E}">
        <p14:creationId xmlns="" xmlns:p14="http://schemas.microsoft.com/office/powerpoint/2010/main" val="2462955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Social inequalities in NCDs: prevention strategies</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51520" y="4472210"/>
            <a:ext cx="8640960" cy="2269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1200"/>
              </a:spcBef>
              <a:buClr>
                <a:srgbClr val="C00000"/>
              </a:buClr>
              <a:buFont typeface="Wingdings" pitchFamily="2" charset="2"/>
              <a:buChar char="§"/>
            </a:pPr>
            <a:r>
              <a:rPr lang="en-GB" sz="2000" dirty="0" smtClean="0">
                <a:solidFill>
                  <a:schemeClr val="tx1"/>
                </a:solidFill>
              </a:rPr>
              <a:t>Prevention </a:t>
            </a:r>
            <a:r>
              <a:rPr lang="en-GB" sz="2000" dirty="0">
                <a:solidFill>
                  <a:schemeClr val="tx1"/>
                </a:solidFill>
              </a:rPr>
              <a:t>strategies relying on individuals' capacity to respond (“</a:t>
            </a:r>
            <a:r>
              <a:rPr lang="en-GB" sz="2000" dirty="0" err="1">
                <a:solidFill>
                  <a:schemeClr val="tx1"/>
                </a:solidFill>
              </a:rPr>
              <a:t>agentic</a:t>
            </a:r>
            <a:r>
              <a:rPr lang="en-GB" sz="2000" dirty="0">
                <a:solidFill>
                  <a:schemeClr val="tx1"/>
                </a:solidFill>
              </a:rPr>
              <a:t>”) </a:t>
            </a:r>
            <a:r>
              <a:rPr lang="en-GB" sz="2000" dirty="0" smtClean="0">
                <a:solidFill>
                  <a:schemeClr val="tx1"/>
                </a:solidFill>
              </a:rPr>
              <a:t>are likely </a:t>
            </a:r>
            <a:r>
              <a:rPr lang="en-GB" sz="2000" dirty="0">
                <a:solidFill>
                  <a:schemeClr val="tx1"/>
                </a:solidFill>
              </a:rPr>
              <a:t>to increase the health gap between </a:t>
            </a:r>
            <a:r>
              <a:rPr lang="en-GB" sz="2000" dirty="0" smtClean="0">
                <a:solidFill>
                  <a:schemeClr val="tx1"/>
                </a:solidFill>
              </a:rPr>
              <a:t>SES groups </a:t>
            </a:r>
            <a:r>
              <a:rPr lang="en-GB" sz="2000" dirty="0" smtClean="0">
                <a:solidFill>
                  <a:schemeClr val="tx1"/>
                </a:solidFill>
                <a:sym typeface="Wingdings" pitchFamily="2" charset="2"/>
              </a:rPr>
              <a:t> </a:t>
            </a:r>
            <a:r>
              <a:rPr lang="en-GB" sz="2000" dirty="0" smtClean="0">
                <a:solidFill>
                  <a:schemeClr val="tx1"/>
                </a:solidFill>
              </a:rPr>
              <a:t>disproportionally </a:t>
            </a:r>
            <a:r>
              <a:rPr lang="en-GB" sz="2000" dirty="0">
                <a:solidFill>
                  <a:schemeClr val="tx1"/>
                </a:solidFill>
              </a:rPr>
              <a:t>benefit high SES individuals </a:t>
            </a:r>
            <a:endParaRPr lang="en-GB" sz="2000" dirty="0" smtClean="0">
              <a:solidFill>
                <a:schemeClr val="tx1"/>
              </a:solidFill>
            </a:endParaRPr>
          </a:p>
          <a:p>
            <a:pPr marL="285750" indent="-285750">
              <a:spcBef>
                <a:spcPts val="1200"/>
              </a:spcBef>
              <a:buClr>
                <a:srgbClr val="C00000"/>
              </a:buClr>
              <a:buFont typeface="Wingdings" pitchFamily="2" charset="2"/>
              <a:buChar char="§"/>
            </a:pPr>
            <a:r>
              <a:rPr lang="en-GB" sz="2000" dirty="0" smtClean="0">
                <a:solidFill>
                  <a:schemeClr val="tx1"/>
                </a:solidFill>
              </a:rPr>
              <a:t>Structural </a:t>
            </a:r>
            <a:r>
              <a:rPr lang="en-US" sz="2000" dirty="0" smtClean="0">
                <a:solidFill>
                  <a:schemeClr val="tx1"/>
                </a:solidFill>
              </a:rPr>
              <a:t>strategies likely </a:t>
            </a:r>
            <a:r>
              <a:rPr lang="en-US" sz="2000" dirty="0">
                <a:solidFill>
                  <a:schemeClr val="tx1"/>
                </a:solidFill>
              </a:rPr>
              <a:t>not only to reduce </a:t>
            </a:r>
            <a:r>
              <a:rPr lang="en-US" sz="2000" dirty="0" smtClean="0">
                <a:solidFill>
                  <a:schemeClr val="tx1"/>
                </a:solidFill>
              </a:rPr>
              <a:t>NCD burden but </a:t>
            </a:r>
            <a:r>
              <a:rPr lang="en-US" sz="2000" dirty="0">
                <a:solidFill>
                  <a:schemeClr val="tx1"/>
                </a:solidFill>
              </a:rPr>
              <a:t>also have </a:t>
            </a:r>
            <a:r>
              <a:rPr lang="en-US" sz="2000" dirty="0" smtClean="0">
                <a:solidFill>
                  <a:schemeClr val="tx1"/>
                </a:solidFill>
              </a:rPr>
              <a:t>impact on social </a:t>
            </a:r>
            <a:r>
              <a:rPr lang="en-US" sz="2000" dirty="0">
                <a:solidFill>
                  <a:schemeClr val="tx1"/>
                </a:solidFill>
              </a:rPr>
              <a:t>inequalities in NCDs (example: ban on </a:t>
            </a:r>
            <a:r>
              <a:rPr lang="en-US" sz="2000" dirty="0" smtClean="0">
                <a:solidFill>
                  <a:schemeClr val="tx1"/>
                </a:solidFill>
              </a:rPr>
              <a:t>public smoking </a:t>
            </a:r>
            <a:r>
              <a:rPr lang="en-US" sz="2000" dirty="0">
                <a:solidFill>
                  <a:schemeClr val="tx1"/>
                </a:solidFill>
              </a:rPr>
              <a:t>affects everybody the same).</a:t>
            </a:r>
            <a:endParaRPr lang="en-GB" sz="2000" dirty="0">
              <a:solidFill>
                <a:schemeClr val="tx1"/>
              </a:solidFill>
            </a:endParaRPr>
          </a:p>
        </p:txBody>
      </p:sp>
      <p:grpSp>
        <p:nvGrpSpPr>
          <p:cNvPr id="75" name="Group 35"/>
          <p:cNvGrpSpPr>
            <a:grpSpLocks/>
          </p:cNvGrpSpPr>
          <p:nvPr/>
        </p:nvGrpSpPr>
        <p:grpSpPr bwMode="auto">
          <a:xfrm>
            <a:off x="1115616" y="1047030"/>
            <a:ext cx="3497734" cy="3425180"/>
            <a:chOff x="569" y="1010"/>
            <a:chExt cx="2836" cy="2854"/>
          </a:xfrm>
        </p:grpSpPr>
        <p:sp>
          <p:nvSpPr>
            <p:cNvPr id="76" name="Line 5"/>
            <p:cNvSpPr>
              <a:spLocks noChangeAspect="1" noChangeShapeType="1"/>
            </p:cNvSpPr>
            <p:nvPr/>
          </p:nvSpPr>
          <p:spPr bwMode="auto">
            <a:xfrm>
              <a:off x="868" y="1010"/>
              <a:ext cx="0" cy="2538"/>
            </a:xfrm>
            <a:prstGeom prst="line">
              <a:avLst/>
            </a:prstGeom>
            <a:noFill/>
            <a:ln w="38100">
              <a:solidFill>
                <a:schemeClr val="tx1"/>
              </a:solidFill>
              <a:round/>
              <a:headEnd/>
              <a:tailEnd/>
            </a:ln>
            <a:effectLst/>
          </p:spPr>
          <p:txBody>
            <a:bodyPr/>
            <a:lstStyle/>
            <a:p>
              <a:endParaRPr lang="en-GB"/>
            </a:p>
          </p:txBody>
        </p:sp>
        <p:sp>
          <p:nvSpPr>
            <p:cNvPr id="77" name="Rectangle 6"/>
            <p:cNvSpPr>
              <a:spLocks noChangeAspect="1" noChangeArrowheads="1"/>
            </p:cNvSpPr>
            <p:nvPr/>
          </p:nvSpPr>
          <p:spPr bwMode="auto">
            <a:xfrm>
              <a:off x="569" y="1677"/>
              <a:ext cx="189" cy="1404"/>
            </a:xfrm>
            <a:prstGeom prst="rect">
              <a:avLst/>
            </a:prstGeom>
            <a:noFill/>
            <a:ln w="9525">
              <a:noFill/>
              <a:miter lim="800000"/>
              <a:headEnd/>
              <a:tailEnd/>
            </a:ln>
            <a:effectLst/>
          </p:spPr>
          <p:txBody>
            <a:bodyPr rot="10800000" vert="eaVert" wrap="none" anchor="ctr"/>
            <a:lstStyle/>
            <a:p>
              <a:pPr algn="ctr"/>
              <a:r>
                <a:rPr lang="en-GB" sz="1600" b="1" dirty="0" smtClean="0"/>
                <a:t>Burden NCDs</a:t>
              </a:r>
              <a:endParaRPr lang="en-GB" sz="1600" b="1" dirty="0"/>
            </a:p>
          </p:txBody>
        </p:sp>
        <p:sp>
          <p:nvSpPr>
            <p:cNvPr id="78" name="Line 7"/>
            <p:cNvSpPr>
              <a:spLocks noChangeAspect="1" noChangeShapeType="1"/>
            </p:cNvSpPr>
            <p:nvPr/>
          </p:nvSpPr>
          <p:spPr bwMode="auto">
            <a:xfrm>
              <a:off x="868" y="3548"/>
              <a:ext cx="2409" cy="1"/>
            </a:xfrm>
            <a:prstGeom prst="line">
              <a:avLst/>
            </a:prstGeom>
            <a:noFill/>
            <a:ln w="38100">
              <a:solidFill>
                <a:schemeClr val="tx1"/>
              </a:solidFill>
              <a:round/>
              <a:headEnd/>
              <a:tailEnd/>
            </a:ln>
            <a:effectLst/>
          </p:spPr>
          <p:txBody>
            <a:bodyPr/>
            <a:lstStyle/>
            <a:p>
              <a:endParaRPr lang="en-GB"/>
            </a:p>
          </p:txBody>
        </p:sp>
        <p:sp>
          <p:nvSpPr>
            <p:cNvPr id="79" name="Rectangle 8"/>
            <p:cNvSpPr>
              <a:spLocks noChangeAspect="1" noChangeArrowheads="1"/>
            </p:cNvSpPr>
            <p:nvPr/>
          </p:nvSpPr>
          <p:spPr bwMode="auto">
            <a:xfrm rot="5400000">
              <a:off x="2780" y="3239"/>
              <a:ext cx="271" cy="979"/>
            </a:xfrm>
            <a:prstGeom prst="rect">
              <a:avLst/>
            </a:prstGeom>
            <a:noFill/>
            <a:ln w="9525">
              <a:noFill/>
              <a:miter lim="800000"/>
              <a:headEnd/>
              <a:tailEnd/>
            </a:ln>
            <a:effectLst/>
          </p:spPr>
          <p:txBody>
            <a:bodyPr rot="10800000" vert="eaVert" wrap="none" anchor="ctr"/>
            <a:lstStyle/>
            <a:p>
              <a:pPr algn="ctr"/>
              <a:r>
                <a:rPr lang="en-GB" sz="1600" b="1"/>
                <a:t>High SES</a:t>
              </a:r>
            </a:p>
          </p:txBody>
        </p:sp>
        <p:sp>
          <p:nvSpPr>
            <p:cNvPr id="80" name="Rectangle 9"/>
            <p:cNvSpPr>
              <a:spLocks noChangeAspect="1" noChangeArrowheads="1"/>
            </p:cNvSpPr>
            <p:nvPr/>
          </p:nvSpPr>
          <p:spPr bwMode="auto">
            <a:xfrm rot="5400000">
              <a:off x="995" y="3223"/>
              <a:ext cx="271" cy="978"/>
            </a:xfrm>
            <a:prstGeom prst="rect">
              <a:avLst/>
            </a:prstGeom>
            <a:noFill/>
            <a:ln w="9525">
              <a:noFill/>
              <a:miter lim="800000"/>
              <a:headEnd/>
              <a:tailEnd/>
            </a:ln>
            <a:effectLst/>
          </p:spPr>
          <p:txBody>
            <a:bodyPr rot="10800000" vert="eaVert" wrap="none" anchor="ctr"/>
            <a:lstStyle/>
            <a:p>
              <a:pPr algn="ctr"/>
              <a:r>
                <a:rPr lang="en-GB" sz="1600" b="1" dirty="0"/>
                <a:t>Low SES</a:t>
              </a:r>
            </a:p>
          </p:txBody>
        </p:sp>
      </p:grpSp>
      <p:sp>
        <p:nvSpPr>
          <p:cNvPr id="83" name="Rectangle 12"/>
          <p:cNvSpPr>
            <a:spLocks noChangeAspect="1" noChangeArrowheads="1"/>
          </p:cNvSpPr>
          <p:nvPr/>
        </p:nvSpPr>
        <p:spPr bwMode="auto">
          <a:xfrm>
            <a:off x="4771673" y="1823729"/>
            <a:ext cx="3374610" cy="215444"/>
          </a:xfrm>
          <a:prstGeom prst="rect">
            <a:avLst/>
          </a:prstGeom>
          <a:noFill/>
          <a:ln w="9525">
            <a:noFill/>
            <a:miter lim="800000"/>
            <a:headEnd/>
            <a:tailEnd/>
          </a:ln>
          <a:effectLst/>
        </p:spPr>
        <p:txBody>
          <a:bodyPr lIns="0" tIns="0" rIns="0" bIns="0" anchor="ctr">
            <a:spAutoFit/>
          </a:bodyPr>
          <a:lstStyle/>
          <a:p>
            <a:r>
              <a:rPr lang="en-GB" sz="1400" b="1" dirty="0">
                <a:solidFill>
                  <a:srgbClr val="C00000"/>
                </a:solidFill>
              </a:rPr>
              <a:t>Existing social inequalities in </a:t>
            </a:r>
            <a:r>
              <a:rPr lang="en-GB" sz="1400" b="1" dirty="0" smtClean="0">
                <a:solidFill>
                  <a:srgbClr val="C00000"/>
                </a:solidFill>
              </a:rPr>
              <a:t>NCDs</a:t>
            </a:r>
            <a:endParaRPr lang="en-GB" sz="1400" b="1" dirty="0">
              <a:solidFill>
                <a:srgbClr val="C00000"/>
              </a:solidFill>
            </a:endParaRPr>
          </a:p>
        </p:txBody>
      </p:sp>
      <p:sp>
        <p:nvSpPr>
          <p:cNvPr id="85" name="Line 14"/>
          <p:cNvSpPr>
            <a:spLocks noChangeShapeType="1"/>
          </p:cNvSpPr>
          <p:nvPr/>
        </p:nvSpPr>
        <p:spPr bwMode="auto">
          <a:xfrm flipV="1">
            <a:off x="1699065" y="3783334"/>
            <a:ext cx="2296872" cy="8744"/>
          </a:xfrm>
          <a:prstGeom prst="line">
            <a:avLst/>
          </a:prstGeom>
          <a:noFill/>
          <a:ln w="38100">
            <a:solidFill>
              <a:schemeClr val="tx1"/>
            </a:solidFill>
            <a:prstDash val="sysDash"/>
            <a:round/>
            <a:headEnd/>
            <a:tailEnd/>
          </a:ln>
          <a:effectLst/>
        </p:spPr>
        <p:txBody>
          <a:bodyPr/>
          <a:lstStyle/>
          <a:p>
            <a:endParaRPr lang="en-GB" sz="1200"/>
          </a:p>
        </p:txBody>
      </p:sp>
      <p:sp>
        <p:nvSpPr>
          <p:cNvPr id="86" name="Rectangle 15"/>
          <p:cNvSpPr>
            <a:spLocks noChangeAspect="1" noChangeArrowheads="1"/>
          </p:cNvSpPr>
          <p:nvPr/>
        </p:nvSpPr>
        <p:spPr bwMode="auto">
          <a:xfrm>
            <a:off x="4723518" y="3695937"/>
            <a:ext cx="537055" cy="215444"/>
          </a:xfrm>
          <a:prstGeom prst="rect">
            <a:avLst/>
          </a:prstGeom>
          <a:noFill/>
          <a:ln w="9525" algn="ctr">
            <a:noFill/>
            <a:prstDash val="sysDash"/>
            <a:miter lim="800000"/>
            <a:headEnd/>
            <a:tailEnd/>
          </a:ln>
          <a:effectLst/>
        </p:spPr>
        <p:txBody>
          <a:bodyPr wrap="square" lIns="0" tIns="0" rIns="0" bIns="0" anchor="ctr">
            <a:spAutoFit/>
          </a:bodyPr>
          <a:lstStyle/>
          <a:p>
            <a:pPr algn="ctr"/>
            <a:r>
              <a:rPr lang="en-GB" sz="1400" b="1" dirty="0"/>
              <a:t>IDEAL</a:t>
            </a:r>
          </a:p>
        </p:txBody>
      </p:sp>
      <p:sp>
        <p:nvSpPr>
          <p:cNvPr id="89" name="Rectangle 18"/>
          <p:cNvSpPr>
            <a:spLocks noChangeAspect="1" noChangeArrowheads="1"/>
          </p:cNvSpPr>
          <p:nvPr/>
        </p:nvSpPr>
        <p:spPr bwMode="auto">
          <a:xfrm>
            <a:off x="4771247" y="2578553"/>
            <a:ext cx="3370531" cy="430887"/>
          </a:xfrm>
          <a:prstGeom prst="rect">
            <a:avLst/>
          </a:prstGeom>
          <a:noFill/>
          <a:ln w="9525" algn="ctr">
            <a:noFill/>
            <a:miter lim="800000"/>
            <a:headEnd/>
            <a:tailEnd/>
          </a:ln>
          <a:effectLst/>
        </p:spPr>
        <p:txBody>
          <a:bodyPr lIns="0" tIns="0" rIns="0" bIns="0" anchor="ctr">
            <a:spAutoFit/>
          </a:bodyPr>
          <a:lstStyle/>
          <a:p>
            <a:r>
              <a:rPr lang="en-GB" sz="1400" b="1" dirty="0" smtClean="0">
                <a:solidFill>
                  <a:srgbClr val="C00000"/>
                </a:solidFill>
              </a:rPr>
              <a:t>Whole </a:t>
            </a:r>
            <a:r>
              <a:rPr lang="en-GB" sz="1400" b="1" dirty="0">
                <a:solidFill>
                  <a:srgbClr val="C00000"/>
                </a:solidFill>
              </a:rPr>
              <a:t>population approach: ‘</a:t>
            </a:r>
            <a:r>
              <a:rPr lang="en-GB" sz="1400" b="1" dirty="0" err="1">
                <a:solidFill>
                  <a:srgbClr val="C00000"/>
                </a:solidFill>
              </a:rPr>
              <a:t>agentic</a:t>
            </a:r>
            <a:r>
              <a:rPr lang="en-GB" sz="1400" b="1" dirty="0">
                <a:solidFill>
                  <a:srgbClr val="C00000"/>
                </a:solidFill>
              </a:rPr>
              <a:t>’ prevention strategies </a:t>
            </a:r>
          </a:p>
        </p:txBody>
      </p:sp>
      <p:sp>
        <p:nvSpPr>
          <p:cNvPr id="90" name="Rectangle 19"/>
          <p:cNvSpPr>
            <a:spLocks noChangeAspect="1" noChangeArrowheads="1"/>
          </p:cNvSpPr>
          <p:nvPr/>
        </p:nvSpPr>
        <p:spPr bwMode="auto">
          <a:xfrm>
            <a:off x="1691680" y="2271166"/>
            <a:ext cx="1071391" cy="121660"/>
          </a:xfrm>
          <a:prstGeom prst="rect">
            <a:avLst/>
          </a:prstGeom>
          <a:noFill/>
          <a:ln w="38100" algn="ctr">
            <a:noFill/>
            <a:miter lim="800000"/>
            <a:headEnd/>
            <a:tailEnd/>
          </a:ln>
          <a:effectLst/>
        </p:spPr>
        <p:txBody>
          <a:bodyPr wrap="none" anchor="ctr"/>
          <a:lstStyle/>
          <a:p>
            <a:pPr algn="ctr"/>
            <a:r>
              <a:rPr lang="en-GB" sz="1200" dirty="0">
                <a:solidFill>
                  <a:srgbClr val="C00000"/>
                </a:solidFill>
              </a:rPr>
              <a:t>SCENARIO 1</a:t>
            </a:r>
          </a:p>
        </p:txBody>
      </p:sp>
      <p:sp>
        <p:nvSpPr>
          <p:cNvPr id="92" name="Line 26"/>
          <p:cNvSpPr>
            <a:spLocks noChangeShapeType="1"/>
          </p:cNvSpPr>
          <p:nvPr/>
        </p:nvSpPr>
        <p:spPr bwMode="auto">
          <a:xfrm>
            <a:off x="1708031" y="2775222"/>
            <a:ext cx="2304256" cy="504056"/>
          </a:xfrm>
          <a:prstGeom prst="line">
            <a:avLst/>
          </a:prstGeom>
          <a:noFill/>
          <a:ln w="38100">
            <a:solidFill>
              <a:srgbClr val="C00000"/>
            </a:solidFill>
            <a:prstDash val="lgDashDot"/>
            <a:round/>
            <a:headEnd/>
            <a:tailEnd/>
          </a:ln>
          <a:effectLst/>
        </p:spPr>
        <p:txBody>
          <a:bodyPr/>
          <a:lstStyle/>
          <a:p>
            <a:endParaRPr lang="en-GB" sz="1200"/>
          </a:p>
        </p:txBody>
      </p:sp>
      <p:sp>
        <p:nvSpPr>
          <p:cNvPr id="93" name="Rectangle 27"/>
          <p:cNvSpPr>
            <a:spLocks noChangeAspect="1" noChangeArrowheads="1"/>
          </p:cNvSpPr>
          <p:nvPr/>
        </p:nvSpPr>
        <p:spPr bwMode="auto">
          <a:xfrm>
            <a:off x="4788024" y="3104485"/>
            <a:ext cx="2768214" cy="430887"/>
          </a:xfrm>
          <a:prstGeom prst="rect">
            <a:avLst/>
          </a:prstGeom>
          <a:noFill/>
          <a:ln w="9525" algn="ctr">
            <a:noFill/>
            <a:miter lim="800000"/>
            <a:headEnd/>
            <a:tailEnd/>
          </a:ln>
          <a:effectLst/>
        </p:spPr>
        <p:txBody>
          <a:bodyPr lIns="0" tIns="0" rIns="0" bIns="0" anchor="ctr">
            <a:spAutoFit/>
          </a:bodyPr>
          <a:lstStyle/>
          <a:p>
            <a:r>
              <a:rPr lang="en-GB" sz="1400" b="1" dirty="0">
                <a:solidFill>
                  <a:srgbClr val="C00000"/>
                </a:solidFill>
              </a:rPr>
              <a:t>Whole population approach: </a:t>
            </a:r>
          </a:p>
          <a:p>
            <a:r>
              <a:rPr lang="en-GB" sz="1400" b="1" dirty="0">
                <a:solidFill>
                  <a:srgbClr val="C00000"/>
                </a:solidFill>
              </a:rPr>
              <a:t>‘structural’ prevention strategies </a:t>
            </a:r>
          </a:p>
        </p:txBody>
      </p:sp>
      <p:sp>
        <p:nvSpPr>
          <p:cNvPr id="94" name="Rectangle 28"/>
          <p:cNvSpPr>
            <a:spLocks noChangeAspect="1" noChangeArrowheads="1"/>
          </p:cNvSpPr>
          <p:nvPr/>
        </p:nvSpPr>
        <p:spPr bwMode="auto">
          <a:xfrm>
            <a:off x="1692489" y="3256061"/>
            <a:ext cx="1071391" cy="121660"/>
          </a:xfrm>
          <a:prstGeom prst="rect">
            <a:avLst/>
          </a:prstGeom>
          <a:noFill/>
          <a:ln w="38100" algn="ctr">
            <a:noFill/>
            <a:miter lim="800000"/>
            <a:headEnd/>
            <a:tailEnd/>
          </a:ln>
          <a:effectLst/>
        </p:spPr>
        <p:txBody>
          <a:bodyPr wrap="none" anchor="ctr"/>
          <a:lstStyle/>
          <a:p>
            <a:pPr algn="ctr"/>
            <a:r>
              <a:rPr lang="en-GB" sz="1200" dirty="0">
                <a:solidFill>
                  <a:srgbClr val="C00000"/>
                </a:solidFill>
              </a:rPr>
              <a:t>SCENARIO 2</a:t>
            </a:r>
          </a:p>
        </p:txBody>
      </p:sp>
      <p:cxnSp>
        <p:nvCxnSpPr>
          <p:cNvPr id="96" name="Connecteur droit 95"/>
          <p:cNvCxnSpPr/>
          <p:nvPr/>
        </p:nvCxnSpPr>
        <p:spPr>
          <a:xfrm>
            <a:off x="1700529" y="1191046"/>
            <a:ext cx="2304256" cy="100811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8" name="Connecteur droit 97"/>
          <p:cNvCxnSpPr/>
          <p:nvPr/>
        </p:nvCxnSpPr>
        <p:spPr>
          <a:xfrm>
            <a:off x="1700529" y="1551086"/>
            <a:ext cx="2295407" cy="1656184"/>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kern="0" dirty="0">
                <a:solidFill>
                  <a:srgbClr val="C00000"/>
                </a:solidFill>
              </a:rPr>
              <a:t>Structural prevention strategies likely to reduce social inequalities in health</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79512" y="1163686"/>
            <a:ext cx="8856984" cy="5701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spcBef>
                <a:spcPct val="20000"/>
              </a:spcBef>
              <a:spcAft>
                <a:spcPct val="0"/>
              </a:spcAft>
              <a:buClr>
                <a:srgbClr val="FFFF00"/>
              </a:buClr>
              <a:buSzPct val="110000"/>
              <a:defRPr/>
            </a:pPr>
            <a:r>
              <a:rPr kumimoji="0" lang="en-GB" sz="2200" b="1" i="0" u="none" strike="noStrike" kern="0" cap="none" spc="0" normalizeH="0" noProof="0" dirty="0" smtClean="0">
                <a:ln>
                  <a:noFill/>
                </a:ln>
                <a:solidFill>
                  <a:srgbClr val="C00000"/>
                </a:solidFill>
                <a:effectLst/>
                <a:uLnTx/>
                <a:uFillTx/>
                <a:latin typeface="+mn-lt"/>
              </a:rPr>
              <a:t> – acting on proximal determinants:</a:t>
            </a:r>
          </a:p>
          <a:p>
            <a:pPr marL="87313" fontAlgn="base">
              <a:spcBef>
                <a:spcPct val="20000"/>
              </a:spcBef>
              <a:spcAft>
                <a:spcPct val="0"/>
              </a:spcAft>
              <a:buClr>
                <a:srgbClr val="C00000"/>
              </a:buClr>
              <a:buSzPct val="110000"/>
              <a:buFont typeface="Arial" pitchFamily="34" charset="0"/>
              <a:buChar char="•"/>
              <a:defRPr/>
            </a:pPr>
            <a:r>
              <a:rPr lang="en-GB" sz="2200" kern="0" dirty="0" smtClean="0">
                <a:solidFill>
                  <a:srgbClr val="C00000"/>
                </a:solidFill>
              </a:rPr>
              <a:t> </a:t>
            </a:r>
            <a:r>
              <a:rPr lang="en-GB" sz="2200" kern="0" dirty="0" smtClean="0"/>
              <a:t>Fluoridation of drinking water</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Clean indoor air laws</a:t>
            </a:r>
          </a:p>
          <a:p>
            <a:pPr marL="265113" indent="-177800"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Elimination of trans fats/reduction  or salt content in foods by jurisdiction </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Mandatory </a:t>
            </a:r>
            <a:r>
              <a:rPr lang="en-GB" sz="2200" kern="0" dirty="0" err="1" smtClean="0">
                <a:sym typeface="Wingdings" pitchFamily="2" charset="2"/>
              </a:rPr>
              <a:t>folate</a:t>
            </a:r>
            <a:r>
              <a:rPr lang="en-GB" sz="2200" kern="0" dirty="0" smtClean="0">
                <a:sym typeface="Wingdings" pitchFamily="2" charset="2"/>
              </a:rPr>
              <a:t> fortification of cereal-grain products</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Free child care</a:t>
            </a:r>
          </a:p>
          <a:p>
            <a:pPr marL="87313" fontAlgn="base">
              <a:spcBef>
                <a:spcPct val="20000"/>
              </a:spcBef>
              <a:spcAft>
                <a:spcPct val="0"/>
              </a:spcAft>
              <a:buClr>
                <a:srgbClr val="C00000"/>
              </a:buClr>
              <a:buSzPct val="110000"/>
              <a:defRPr/>
            </a:pPr>
            <a:endParaRPr lang="en-GB" sz="2200" kern="0" dirty="0">
              <a:sym typeface="Wingdings" pitchFamily="2" charset="2"/>
            </a:endParaRPr>
          </a:p>
          <a:p>
            <a:pPr marL="87313" fontAlgn="base">
              <a:spcBef>
                <a:spcPct val="20000"/>
              </a:spcBef>
              <a:spcAft>
                <a:spcPct val="0"/>
              </a:spcAft>
              <a:buClr>
                <a:srgbClr val="C00000"/>
              </a:buClr>
              <a:buSzPct val="110000"/>
              <a:defRPr/>
            </a:pPr>
            <a:r>
              <a:rPr lang="en-GB" sz="2200" b="1" kern="0" dirty="0" smtClean="0">
                <a:solidFill>
                  <a:srgbClr val="C00000"/>
                </a:solidFill>
                <a:sym typeface="Wingdings" pitchFamily="2" charset="2"/>
              </a:rPr>
              <a:t> – acting on distal determinants:</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Redistributive policies aimed at reducing socio-economic disparities</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Policies promoting public education and public health care</a:t>
            </a:r>
          </a:p>
          <a:p>
            <a:pPr marL="87313" fontAlgn="base">
              <a:spcBef>
                <a:spcPct val="20000"/>
              </a:spcBef>
              <a:spcAft>
                <a:spcPct val="0"/>
              </a:spcAft>
              <a:buClr>
                <a:srgbClr val="C00000"/>
              </a:buClr>
              <a:buSzPct val="110000"/>
              <a:buFont typeface="Arial" pitchFamily="34" charset="0"/>
              <a:buChar char="•"/>
              <a:defRPr/>
            </a:pPr>
            <a:r>
              <a:rPr lang="en-GB" sz="2200" kern="0" dirty="0" smtClean="0">
                <a:sym typeface="Wingdings" pitchFamily="2" charset="2"/>
              </a:rPr>
              <a:t> Policies promoting safer work places</a:t>
            </a:r>
          </a:p>
          <a:p>
            <a:pPr marL="87313" fontAlgn="base">
              <a:spcBef>
                <a:spcPct val="20000"/>
              </a:spcBef>
              <a:spcAft>
                <a:spcPct val="0"/>
              </a:spcAft>
              <a:buClr>
                <a:srgbClr val="C00000"/>
              </a:buClr>
              <a:buSzPct val="110000"/>
              <a:buFont typeface="Arial" pitchFamily="34" charset="0"/>
              <a:buChar char="•"/>
              <a:defRPr/>
            </a:pPr>
            <a:endParaRPr lang="en-GB" sz="2200" kern="0" dirty="0" smtClean="0">
              <a:sym typeface="Wingdings" pitchFamily="2" charset="2"/>
            </a:endParaRPr>
          </a:p>
          <a:p>
            <a:pPr marL="87313" fontAlgn="base">
              <a:spcBef>
                <a:spcPct val="20000"/>
              </a:spcBef>
              <a:spcAft>
                <a:spcPct val="0"/>
              </a:spcAft>
              <a:buClr>
                <a:srgbClr val="C00000"/>
              </a:buClr>
              <a:buSzPct val="110000"/>
              <a:buFont typeface="Arial" pitchFamily="34" charset="0"/>
              <a:buChar char="•"/>
              <a:defRPr/>
            </a:pPr>
            <a:endParaRPr lang="en-GB" sz="2200" kern="0" dirty="0" smtClean="0">
              <a:sym typeface="Wingdings" pitchFamily="2" charset="2"/>
            </a:endParaRPr>
          </a:p>
          <a:p>
            <a:pPr marL="87313" fontAlgn="base">
              <a:spcBef>
                <a:spcPct val="20000"/>
              </a:spcBef>
              <a:spcAft>
                <a:spcPct val="0"/>
              </a:spcAft>
              <a:buClr>
                <a:srgbClr val="C00000"/>
              </a:buClr>
              <a:buSzPct val="110000"/>
              <a:buFont typeface="Arial" pitchFamily="34" charset="0"/>
              <a:buChar char="•"/>
              <a:defRPr/>
            </a:pPr>
            <a:endParaRPr lang="en-GB" sz="2200" kern="0" dirty="0" smtClean="0">
              <a:sym typeface="Wingdings" pitchFamily="2" charset="2"/>
            </a:endParaRPr>
          </a:p>
          <a:p>
            <a:pPr marL="87313" fontAlgn="base">
              <a:spcBef>
                <a:spcPct val="20000"/>
              </a:spcBef>
              <a:spcAft>
                <a:spcPct val="0"/>
              </a:spcAft>
              <a:buClr>
                <a:srgbClr val="C00000"/>
              </a:buClr>
              <a:buSzPct val="110000"/>
              <a:buFont typeface="Arial" pitchFamily="34" charset="0"/>
              <a:buChar char="•"/>
              <a:defRPr/>
            </a:pPr>
            <a:endParaRPr lang="en-GB" sz="2200" kern="0" dirty="0" smtClean="0"/>
          </a:p>
          <a:p>
            <a:pPr marL="87313" fontAlgn="base">
              <a:spcBef>
                <a:spcPct val="200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latin typeface="+mn-lt"/>
            </a:endParaRPr>
          </a:p>
          <a:p>
            <a:pPr marL="357188" indent="-174625" fontAlgn="base">
              <a:spcBef>
                <a:spcPct val="200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spcBef>
                <a:spcPct val="200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smtClean="0">
                <a:solidFill>
                  <a:srgbClr val="C00000"/>
                </a:solidFill>
              </a:rPr>
              <a:t>Key enabling of action on social determinants of NCDs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0" y="980728"/>
            <a:ext cx="9144000" cy="5256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t>High level political commitment</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Building support for action requires showing that improving social conditions can improve population health and support other development objective</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Challenging as may require action against powerful lobbies (tobacco, pharmaceutical, food and </a:t>
            </a:r>
            <a:r>
              <a:rPr lang="en-GB" kern="0" smtClean="0">
                <a:sym typeface="Wingdings" pitchFamily="2" charset="2"/>
              </a:rPr>
              <a:t>beverage companies)</a:t>
            </a:r>
            <a:endParaRPr lang="en-GB" kern="0" dirty="0" smtClean="0">
              <a:sym typeface="Wingdings" pitchFamily="2" charset="2"/>
            </a:endParaRP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Analysis of cost of health inequities may provide powerful argument</a:t>
            </a: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ym typeface="Wingdings" pitchFamily="2" charset="2"/>
              </a:rPr>
              <a:t> Governance mechanism to coordinate </a:t>
            </a:r>
            <a:r>
              <a:rPr lang="en-GB" sz="2200" kern="0" dirty="0" err="1" smtClean="0">
                <a:sym typeface="Wingdings" pitchFamily="2" charset="2"/>
              </a:rPr>
              <a:t>multisectorial</a:t>
            </a:r>
            <a:r>
              <a:rPr lang="en-GB" sz="2200" kern="0" dirty="0" smtClean="0">
                <a:sym typeface="Wingdings" pitchFamily="2" charset="2"/>
              </a:rPr>
              <a:t> responses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Coherent governmental approach</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Joint action across distinct departments</a:t>
            </a: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ym typeface="Wingdings" pitchFamily="2" charset="2"/>
              </a:rPr>
              <a:t>Robust structures for monitoring</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Build on Global Monitoring Framework by establishing national NCDs targets and indicators related to social determinants of health </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 Useful tool: WHO Urban Health Equity Assessment and response Tool</a:t>
            </a: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ym typeface="Wingdings" pitchFamily="2" charset="2"/>
              </a:rPr>
              <a:t>Evaluation and accountability</a:t>
            </a:r>
          </a:p>
          <a:p>
            <a:pPr marL="87313" fontAlgn="base">
              <a:lnSpc>
                <a:spcPct val="110000"/>
              </a:lnSpc>
              <a:spcBef>
                <a:spcPts val="600"/>
              </a:spcBef>
              <a:spcAft>
                <a:spcPct val="0"/>
              </a:spcAft>
              <a:buClr>
                <a:srgbClr val="C00000"/>
              </a:buClr>
              <a:buSzPct val="110000"/>
              <a:buFont typeface="Wingdings" pitchFamily="2" charset="2"/>
              <a:buChar char="§"/>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endParaRPr>
          </a:p>
          <a:p>
            <a:pPr marL="357188" indent="-174625" fontAlgn="base">
              <a:lnSpc>
                <a:spcPct val="110000"/>
              </a:lnSpc>
              <a:spcBef>
                <a:spcPts val="6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ts val="6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8003232" cy="778098"/>
          </a:xfrm>
        </p:spPr>
        <p:txBody>
          <a:bodyPr>
            <a:normAutofit/>
          </a:bodyPr>
          <a:lstStyle/>
          <a:p>
            <a:r>
              <a:rPr lang="fr-CH" sz="2800" b="1" dirty="0" smtClean="0">
                <a:solidFill>
                  <a:srgbClr val="C00000"/>
                </a:solidFill>
              </a:rPr>
              <a:t>Objectives</a:t>
            </a:r>
            <a:endParaRPr lang="fr-CH" sz="2800" b="1" dirty="0">
              <a:solidFill>
                <a:srgbClr val="C00000"/>
              </a:solidFill>
            </a:endParaRPr>
          </a:p>
        </p:txBody>
      </p:sp>
      <p:sp>
        <p:nvSpPr>
          <p:cNvPr id="3" name="Espace réservé du contenu 2"/>
          <p:cNvSpPr>
            <a:spLocks noGrp="1"/>
          </p:cNvSpPr>
          <p:nvPr>
            <p:ph idx="1"/>
          </p:nvPr>
        </p:nvSpPr>
        <p:spPr>
          <a:xfrm>
            <a:off x="467544" y="1026706"/>
            <a:ext cx="8676456" cy="1394182"/>
          </a:xfrm>
          <a:ln>
            <a:noFill/>
          </a:ln>
        </p:spPr>
        <p:txBody>
          <a:bodyPr>
            <a:noAutofit/>
          </a:bodyPr>
          <a:lstStyle/>
          <a:p>
            <a:pPr>
              <a:spcBef>
                <a:spcPts val="1200"/>
              </a:spcBef>
            </a:pPr>
            <a:r>
              <a:rPr lang="en-US" sz="2200" smtClean="0"/>
              <a:t>Understand the role of social factors as determinants of NCDs</a:t>
            </a:r>
          </a:p>
          <a:p>
            <a:pPr>
              <a:spcBef>
                <a:spcPts val="1200"/>
              </a:spcBef>
            </a:pPr>
            <a:r>
              <a:rPr lang="en-US" sz="2200" smtClean="0"/>
              <a:t>Address the social determinants of NCDs</a:t>
            </a:r>
          </a:p>
          <a:p>
            <a:pPr>
              <a:spcBef>
                <a:spcPts val="1200"/>
              </a:spcBef>
            </a:pPr>
            <a:r>
              <a:rPr lang="en-US" sz="2200" smtClean="0"/>
              <a:t>Recognize interventions impacting on social inequalities in NCDs</a:t>
            </a:r>
          </a:p>
          <a:p>
            <a:endParaRPr lang="en-US" sz="2200" smtClean="0"/>
          </a:p>
          <a:p>
            <a:endParaRPr lang="en-US" sz="2200" smtClean="0"/>
          </a:p>
          <a:p>
            <a:endParaRPr lang="en-US" sz="2200" smtClean="0"/>
          </a:p>
          <a:p>
            <a:endParaRPr lang="en-US" sz="2200" smtClean="0"/>
          </a:p>
          <a:p>
            <a:endParaRPr lang="en-US" sz="2200"/>
          </a:p>
        </p:txBody>
      </p:sp>
      <p:sp>
        <p:nvSpPr>
          <p:cNvPr id="4" name="Titre 1"/>
          <p:cNvSpPr txBox="1">
            <a:spLocks/>
          </p:cNvSpPr>
          <p:nvPr/>
        </p:nvSpPr>
        <p:spPr>
          <a:xfrm>
            <a:off x="539552" y="2924944"/>
            <a:ext cx="8003232" cy="488794"/>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H" sz="2800" b="1" i="0" u="none" strike="noStrike" kern="1200" cap="none" spc="0" normalizeH="0" baseline="0" noProof="0" dirty="0" err="1" smtClean="0">
                <a:ln>
                  <a:noFill/>
                </a:ln>
                <a:solidFill>
                  <a:srgbClr val="C00000"/>
                </a:solidFill>
                <a:effectLst/>
                <a:uLnTx/>
                <a:uFillTx/>
                <a:latin typeface="+mj-lt"/>
                <a:ea typeface="+mj-ea"/>
                <a:cs typeface="+mj-cs"/>
              </a:rPr>
              <a:t>Outline</a:t>
            </a:r>
            <a:endParaRPr kumimoji="0" lang="fr-CH" sz="2800" b="1" i="0" u="none" strike="noStrike" kern="1200" cap="none" spc="0" normalizeH="0" baseline="0" noProof="0" dirty="0">
              <a:ln>
                <a:noFill/>
              </a:ln>
              <a:solidFill>
                <a:srgbClr val="C00000"/>
              </a:solidFill>
              <a:effectLst/>
              <a:uLnTx/>
              <a:uFillTx/>
              <a:latin typeface="+mj-lt"/>
              <a:ea typeface="+mj-ea"/>
              <a:cs typeface="+mj-cs"/>
            </a:endParaRPr>
          </a:p>
        </p:txBody>
      </p:sp>
      <p:sp>
        <p:nvSpPr>
          <p:cNvPr id="5" name="Espace réservé du contenu 2"/>
          <p:cNvSpPr txBox="1">
            <a:spLocks/>
          </p:cNvSpPr>
          <p:nvPr/>
        </p:nvSpPr>
        <p:spPr>
          <a:xfrm>
            <a:off x="539552" y="3573016"/>
            <a:ext cx="8373616" cy="2880320"/>
          </a:xfrm>
          <a:prstGeom prst="rect">
            <a:avLst/>
          </a:prstGeom>
          <a:ln>
            <a:noFill/>
          </a:ln>
        </p:spPr>
        <p:txBody>
          <a:bodyPr vert="horz" lIns="91440" tIns="45720" rIns="91440" bIns="45720" rtlCol="0">
            <a:noAutofit/>
          </a:bodyPr>
          <a:lstStyle/>
          <a:p>
            <a:pPr marL="342900" marR="0" lvl="0" indent="-342900" defTabSz="914400" rtl="0" eaLnBrk="1" fontAlgn="auto" latinLnBrk="0" hangingPunct="1">
              <a:lnSpc>
                <a:spcPct val="100000"/>
              </a:lnSpc>
              <a:spcBef>
                <a:spcPts val="1200"/>
              </a:spcBef>
              <a:spcAft>
                <a:spcPts val="0"/>
              </a:spcAft>
              <a:buClrTx/>
              <a:buSzTx/>
              <a:buFont typeface="Arial" pitchFamily="34" charset="0"/>
              <a:buChar char="•"/>
              <a:tabLst/>
              <a:defRPr/>
            </a:pPr>
            <a:r>
              <a:rPr lang="en-GB" sz="2200" dirty="0" smtClean="0"/>
              <a:t>Social inequalities in NCDs</a:t>
            </a:r>
          </a:p>
          <a:p>
            <a:pPr marL="342900" marR="0" lvl="0" indent="-342900" defTabSz="914400" rtl="0" eaLnBrk="1" fontAlgn="auto" latinLnBrk="0" hangingPunct="1">
              <a:lnSpc>
                <a:spcPct val="100000"/>
              </a:lnSpc>
              <a:spcBef>
                <a:spcPts val="1200"/>
              </a:spcBef>
              <a:spcAft>
                <a:spcPts val="0"/>
              </a:spcAft>
              <a:buClrTx/>
              <a:buSzTx/>
              <a:buFont typeface="Arial" pitchFamily="34" charset="0"/>
              <a:buChar char="•"/>
              <a:tabLst/>
              <a:defRPr/>
            </a:pPr>
            <a:r>
              <a:rPr lang="en-GB" sz="2200" dirty="0" smtClean="0"/>
              <a:t>Underlying mechanisms, prevention strategies</a:t>
            </a:r>
          </a:p>
          <a:p>
            <a:pPr marL="342900" indent="-342900">
              <a:spcBef>
                <a:spcPts val="1200"/>
              </a:spcBef>
              <a:buFont typeface="Arial" pitchFamily="34" charset="0"/>
              <a:buChar char="•"/>
            </a:pPr>
            <a:r>
              <a:rPr lang="en-GB" sz="2200" dirty="0" smtClean="0"/>
              <a:t>The UN and the social determinants of NCDs </a:t>
            </a:r>
          </a:p>
          <a:p>
            <a:pPr marL="342900" indent="-342900">
              <a:spcBef>
                <a:spcPts val="1200"/>
              </a:spcBef>
              <a:buFont typeface="Arial" pitchFamily="34" charset="0"/>
              <a:buChar char="•"/>
            </a:pPr>
            <a:r>
              <a:rPr lang="en-GB" sz="2200" dirty="0" smtClean="0"/>
              <a:t>Take home messages</a:t>
            </a:r>
          </a:p>
          <a:p>
            <a:pPr marL="342900" lvl="0" indent="-342900">
              <a:spcBef>
                <a:spcPct val="20000"/>
              </a:spcBef>
              <a:buFont typeface="Arial" pitchFamily="34" charset="0"/>
              <a:buChar char="•"/>
            </a:pPr>
            <a:endParaRPr lang="en-GB" sz="2200" dirty="0" smtClean="0"/>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a:solidFill>
                  <a:srgbClr val="C00000"/>
                </a:solidFill>
              </a:rPr>
              <a:t>Intervention strategies to reduce social inequalities in health should:</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0" y="548680"/>
            <a:ext cx="9144000" cy="5256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ts val="600"/>
              </a:spcBef>
              <a:spcAft>
                <a:spcPct val="0"/>
              </a:spcAft>
              <a:buClr>
                <a:srgbClr val="FFFF00"/>
              </a:buClr>
              <a:buSzPct val="110000"/>
              <a:defRPr/>
            </a:pPr>
            <a:endParaRPr kumimoji="0" lang="en-GB" sz="2200" b="1" i="0" u="none" strike="noStrike" kern="0" cap="none" spc="0" normalizeH="0" noProof="0" dirty="0" smtClean="0">
              <a:ln>
                <a:noFill/>
              </a:ln>
              <a:solidFill>
                <a:srgbClr val="C00000"/>
              </a:solidFill>
              <a:effectLst/>
              <a:uLnTx/>
              <a:uFillTx/>
            </a:endParaRP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olidFill>
                  <a:srgbClr val="C00000"/>
                </a:solidFill>
              </a:rPr>
              <a:t> </a:t>
            </a:r>
            <a:r>
              <a:rPr lang="en-GB" sz="2200" kern="0" dirty="0" smtClean="0"/>
              <a:t>Consider the </a:t>
            </a:r>
            <a:r>
              <a:rPr lang="en-GB" sz="2200" b="1" kern="0" dirty="0" smtClean="0"/>
              <a:t>diffusion of innovations theory: </a:t>
            </a:r>
            <a:r>
              <a:rPr lang="en-GB" sz="2200" kern="0" dirty="0" smtClean="0"/>
              <a:t>differences in uptake between early adopters (likely high SES) and later adopters (likely low SES), who may require special efforts.</a:t>
            </a: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ym typeface="Wingdings" pitchFamily="2" charset="2"/>
              </a:rPr>
              <a:t> Assess where the proposed intervention falls on a continuum from agency to structure Strategies relying on individual agency more likely to worsen social inequalities in NCDs. </a:t>
            </a: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Wingdings" pitchFamily="2" charset="2"/>
              <a:buChar char="§"/>
              <a:defRPr/>
            </a:pPr>
            <a:r>
              <a:rPr lang="en-GB" sz="2200" kern="0" dirty="0" smtClean="0">
                <a:sym typeface="Wingdings" pitchFamily="2" charset="2"/>
              </a:rPr>
              <a:t> Issue of</a:t>
            </a:r>
            <a:r>
              <a:rPr lang="en-GB" sz="2200" b="1" kern="0" dirty="0" smtClean="0">
                <a:sym typeface="Wingdings" pitchFamily="2" charset="2"/>
              </a:rPr>
              <a:t> </a:t>
            </a:r>
            <a:r>
              <a:rPr lang="en-GB" sz="2200" b="1" kern="0" dirty="0" err="1" smtClean="0">
                <a:sym typeface="Wingdings" pitchFamily="2" charset="2"/>
              </a:rPr>
              <a:t>lifecourse</a:t>
            </a:r>
            <a:r>
              <a:rPr lang="en-GB" sz="2200" kern="0" dirty="0" smtClean="0">
                <a:sym typeface="Wingdings" pitchFamily="2" charset="2"/>
              </a:rPr>
              <a:t>. Important to limit the consequences of exposure to low SES in critical periods of development as they will impact health in adulthood.</a:t>
            </a:r>
          </a:p>
          <a:p>
            <a:pPr marL="87313" fontAlgn="base">
              <a:lnSpc>
                <a:spcPct val="110000"/>
              </a:lnSpc>
              <a:spcBef>
                <a:spcPts val="600"/>
              </a:spcBef>
              <a:spcAft>
                <a:spcPct val="0"/>
              </a:spcAft>
              <a:buClr>
                <a:srgbClr val="C00000"/>
              </a:buClr>
              <a:buSzPct val="110000"/>
              <a:buFont typeface="Wingdings" pitchFamily="2" charset="2"/>
              <a:buChar char="§"/>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Wingdings" pitchFamily="2" charset="2"/>
              <a:buChar char="§"/>
              <a:defRPr/>
            </a:pPr>
            <a:r>
              <a:rPr lang="en-GB" sz="2200" b="1" kern="0" dirty="0" smtClean="0">
                <a:sym typeface="Wingdings" pitchFamily="2" charset="2"/>
              </a:rPr>
              <a:t>Be </a:t>
            </a:r>
            <a:r>
              <a:rPr lang="en-GB" sz="2200" b="1" kern="0" dirty="0" err="1" smtClean="0">
                <a:sym typeface="Wingdings" pitchFamily="2" charset="2"/>
              </a:rPr>
              <a:t>multisectorial</a:t>
            </a:r>
            <a:r>
              <a:rPr lang="en-GB" sz="2200" b="1" kern="0" dirty="0" smtClean="0">
                <a:sym typeface="Wingdings" pitchFamily="2" charset="2"/>
              </a:rPr>
              <a:t>.</a:t>
            </a:r>
            <a:endParaRPr lang="en-GB" sz="2200" b="1"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endParaRPr>
          </a:p>
          <a:p>
            <a:pPr marL="357188" indent="-174625" fontAlgn="base">
              <a:lnSpc>
                <a:spcPct val="110000"/>
              </a:lnSpc>
              <a:spcBef>
                <a:spcPts val="6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ts val="6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t="10201"/>
          <a:stretch>
            <a:fillRect/>
          </a:stretch>
        </p:blipFill>
        <p:spPr bwMode="auto">
          <a:xfrm>
            <a:off x="755576" y="836712"/>
            <a:ext cx="7848600" cy="5705103"/>
          </a:xfrm>
          <a:prstGeom prst="rect">
            <a:avLst/>
          </a:prstGeom>
          <a:noFill/>
          <a:ln w="9525">
            <a:noFill/>
            <a:miter lim="800000"/>
            <a:headEnd/>
            <a:tailEnd/>
          </a:ln>
        </p:spPr>
      </p:pic>
      <p:sp>
        <p:nvSpPr>
          <p:cNvPr id="6"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smtClean="0">
                <a:solidFill>
                  <a:srgbClr val="C00000"/>
                </a:solidFill>
              </a:rPr>
              <a:t>Typologies of </a:t>
            </a:r>
            <a:r>
              <a:rPr lang="en-GB" sz="2800" b="1" kern="0" dirty="0" err="1" smtClean="0">
                <a:solidFill>
                  <a:srgbClr val="C00000"/>
                </a:solidFill>
              </a:rPr>
              <a:t>mutilsectorial</a:t>
            </a:r>
            <a:r>
              <a:rPr lang="en-GB" sz="2800" b="1" kern="0" dirty="0" smtClean="0">
                <a:solidFill>
                  <a:srgbClr val="C00000"/>
                </a:solidFill>
              </a:rPr>
              <a:t> actions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54"/>
          <p:cNvSpPr txBox="1">
            <a:spLocks noChangeArrowheads="1"/>
          </p:cNvSpPr>
          <p:nvPr/>
        </p:nvSpPr>
        <p:spPr bwMode="auto">
          <a:xfrm>
            <a:off x="539552" y="6550223"/>
            <a:ext cx="8243887" cy="307777"/>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smtClean="0">
                <a:solidFill>
                  <a:srgbClr val="C00000"/>
                </a:solidFill>
              </a:rPr>
              <a:t>UNDP: Addressing the social determinants of non-communicable diseases. 2013</a:t>
            </a:r>
            <a:endParaRPr lang="en-GB" sz="1400" b="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smtClean="0">
                <a:solidFill>
                  <a:srgbClr val="C00000"/>
                </a:solidFill>
              </a:rPr>
              <a:t>Expanding delivery platforms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5"/>
          <p:cNvSpPr txBox="1">
            <a:spLocks noChangeArrowheads="1"/>
          </p:cNvSpPr>
          <p:nvPr/>
        </p:nvSpPr>
        <p:spPr bwMode="auto">
          <a:xfrm>
            <a:off x="539552" y="980728"/>
            <a:ext cx="8280920" cy="5256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ts val="600"/>
              </a:spcBef>
              <a:spcAft>
                <a:spcPct val="0"/>
              </a:spcAft>
              <a:buClr>
                <a:srgbClr val="C00000"/>
              </a:buClr>
              <a:buSzPct val="110000"/>
              <a:buFont typeface="Wingdings" pitchFamily="2" charset="2"/>
              <a:buChar char="§"/>
              <a:defRPr/>
            </a:pPr>
            <a:r>
              <a:rPr lang="en-GB" sz="2400" kern="0" dirty="0" smtClean="0"/>
              <a:t>Using settings outside the health system (school, workplaces, </a:t>
            </a:r>
            <a:r>
              <a:rPr lang="en-GB" sz="2400" kern="0" dirty="0" err="1" smtClean="0"/>
              <a:t>religius</a:t>
            </a:r>
            <a:r>
              <a:rPr lang="en-GB" sz="2400" kern="0" dirty="0" smtClean="0"/>
              <a:t> </a:t>
            </a:r>
            <a:r>
              <a:rPr lang="en-GB" sz="2400" kern="0" dirty="0" err="1" smtClean="0"/>
              <a:t>centers</a:t>
            </a:r>
            <a:r>
              <a:rPr lang="en-GB" sz="2400" kern="0" dirty="0" smtClean="0"/>
              <a:t>) to deliver conventional interventions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Monitoring of NCDs risk factors in school </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Food labelling</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Health promotion and nutrition education in schools</a:t>
            </a:r>
          </a:p>
          <a:p>
            <a:pPr marL="544513" lvl="1" fontAlgn="base">
              <a:lnSpc>
                <a:spcPct val="110000"/>
              </a:lnSpc>
              <a:spcBef>
                <a:spcPts val="600"/>
              </a:spcBef>
              <a:spcAft>
                <a:spcPct val="0"/>
              </a:spcAft>
              <a:buClr>
                <a:srgbClr val="C00000"/>
              </a:buClr>
              <a:buSzPct val="110000"/>
              <a:buFont typeface="Wingdings" pitchFamily="2" charset="2"/>
              <a:buChar char="ü"/>
              <a:defRPr/>
            </a:pPr>
            <a:endParaRPr lang="en-GB" kern="0" dirty="0" smtClean="0">
              <a:sym typeface="Wingdings" pitchFamily="2" charset="2"/>
            </a:endParaRPr>
          </a:p>
          <a:p>
            <a:pPr marL="544513" lvl="1" fontAlgn="base">
              <a:lnSpc>
                <a:spcPct val="110000"/>
              </a:lnSpc>
              <a:spcBef>
                <a:spcPts val="600"/>
              </a:spcBef>
              <a:spcAft>
                <a:spcPct val="0"/>
              </a:spcAft>
              <a:buClr>
                <a:srgbClr val="C00000"/>
              </a:buClr>
              <a:buSzPct val="110000"/>
              <a:defRPr/>
            </a:pPr>
            <a:r>
              <a:rPr lang="en-GB" sz="2400" kern="0" dirty="0" smtClean="0">
                <a:sym typeface="Wingdings" pitchFamily="2" charset="2"/>
              </a:rPr>
              <a:t> Focus on individual decision making and less on the context in which decision are made: may increase health inequalities</a:t>
            </a:r>
          </a:p>
          <a:p>
            <a:pPr marL="544513" lvl="1" fontAlgn="base">
              <a:lnSpc>
                <a:spcPct val="110000"/>
              </a:lnSpc>
              <a:spcBef>
                <a:spcPts val="600"/>
              </a:spcBef>
              <a:spcAft>
                <a:spcPct val="0"/>
              </a:spcAft>
              <a:buClr>
                <a:srgbClr val="C00000"/>
              </a:buClr>
              <a:buSzPct val="110000"/>
              <a:buFont typeface="Wingdings" pitchFamily="2" charset="2"/>
              <a:buChar char="ü"/>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endParaRPr>
          </a:p>
          <a:p>
            <a:pPr marL="357188" indent="-174625" fontAlgn="base">
              <a:lnSpc>
                <a:spcPct val="110000"/>
              </a:lnSpc>
              <a:spcBef>
                <a:spcPts val="6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ts val="6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smtClean="0">
                <a:solidFill>
                  <a:srgbClr val="C00000"/>
                </a:solidFill>
              </a:rPr>
              <a:t>NCDs specific actions on social determinants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5"/>
          <p:cNvSpPr txBox="1">
            <a:spLocks noChangeArrowheads="1"/>
          </p:cNvSpPr>
          <p:nvPr/>
        </p:nvSpPr>
        <p:spPr bwMode="auto">
          <a:xfrm>
            <a:off x="539552" y="980728"/>
            <a:ext cx="8280920" cy="5256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ts val="600"/>
              </a:spcBef>
              <a:spcAft>
                <a:spcPct val="0"/>
              </a:spcAft>
              <a:buClr>
                <a:srgbClr val="C00000"/>
              </a:buClr>
              <a:buSzPct val="110000"/>
              <a:buFont typeface="Wingdings" pitchFamily="2" charset="2"/>
              <a:buChar char="§"/>
              <a:defRPr/>
            </a:pPr>
            <a:r>
              <a:rPr lang="en-GB" sz="2400" kern="0" dirty="0" smtClean="0"/>
              <a:t>Laws, policies and programmes whose primary purpose is action on social determinants of NCDs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Tobacco taxes (decrease social inequalities in tobacco use)</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Increase import duties on fizzy drinks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Laws that restrict density of fast foods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Incentives to vendors to sell fruit and vegetables in poor areas</a:t>
            </a:r>
          </a:p>
          <a:p>
            <a:pPr marL="544513" lvl="1" fontAlgn="base">
              <a:lnSpc>
                <a:spcPct val="110000"/>
              </a:lnSpc>
              <a:spcBef>
                <a:spcPts val="600"/>
              </a:spcBef>
              <a:spcAft>
                <a:spcPct val="0"/>
              </a:spcAft>
              <a:buClr>
                <a:srgbClr val="C00000"/>
              </a:buClr>
              <a:buSzPct val="110000"/>
              <a:buFont typeface="Wingdings"/>
              <a:buChar char="à"/>
              <a:defRPr/>
            </a:pPr>
            <a:r>
              <a:rPr lang="en-GB" sz="2400" kern="0" dirty="0" smtClean="0">
                <a:sym typeface="Wingdings" pitchFamily="2" charset="2"/>
              </a:rPr>
              <a:t>Very effective</a:t>
            </a:r>
          </a:p>
          <a:p>
            <a:pPr marL="87313" lvl="0" fontAlgn="base">
              <a:lnSpc>
                <a:spcPct val="110000"/>
              </a:lnSpc>
              <a:spcBef>
                <a:spcPts val="600"/>
              </a:spcBef>
              <a:spcAft>
                <a:spcPct val="0"/>
              </a:spcAft>
              <a:buClr>
                <a:srgbClr val="C00000"/>
              </a:buClr>
              <a:buSzPct val="110000"/>
              <a:buFont typeface="Wingdings" pitchFamily="2" charset="2"/>
              <a:buChar char="§"/>
              <a:defRPr/>
            </a:pPr>
            <a:r>
              <a:rPr lang="en-GB" sz="2400" kern="0" dirty="0" smtClean="0">
                <a:solidFill>
                  <a:prstClr val="black"/>
                </a:solidFill>
              </a:rPr>
              <a:t>Example: Taxes on sugary beverages or bans in </a:t>
            </a:r>
            <a:r>
              <a:rPr lang="en-GB" sz="2400" kern="0" dirty="0" err="1" smtClean="0">
                <a:solidFill>
                  <a:prstClr val="black"/>
                </a:solidFill>
              </a:rPr>
              <a:t>alchool</a:t>
            </a:r>
            <a:r>
              <a:rPr lang="en-GB" sz="2400" kern="0" dirty="0" smtClean="0">
                <a:solidFill>
                  <a:prstClr val="black"/>
                </a:solidFill>
              </a:rPr>
              <a:t> sachets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olidFill>
                  <a:prstClr val="black"/>
                </a:solidFill>
              </a:rPr>
              <a:t>2007: Government of Nauru implements a “sugar levy”; 2002: French Polynesia introduces taxes on sugar-sweetened beverages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olidFill>
                  <a:prstClr val="black"/>
                </a:solidFill>
              </a:rPr>
              <a:t> 2012: Zambia bans the manufacture, sale and consumption of strong liquor sachets, popular among youths and lower socioeconomic groups</a:t>
            </a:r>
            <a:r>
              <a:rPr lang="en-GB" kern="0" dirty="0" smtClean="0">
                <a:solidFill>
                  <a:prstClr val="black"/>
                </a:solidFill>
                <a:sym typeface="Wingdings" pitchFamily="2" charset="2"/>
              </a:rPr>
              <a:t> decrease of number of people with alcohol intoxication</a:t>
            </a:r>
            <a:endParaRPr lang="en-GB" kern="0" dirty="0" smtClean="0">
              <a:solidFill>
                <a:prstClr val="black"/>
              </a:solidFill>
            </a:endParaRPr>
          </a:p>
          <a:p>
            <a:pPr marL="544513" lvl="1" fontAlgn="base">
              <a:lnSpc>
                <a:spcPct val="110000"/>
              </a:lnSpc>
              <a:spcBef>
                <a:spcPts val="600"/>
              </a:spcBef>
              <a:spcAft>
                <a:spcPct val="0"/>
              </a:spcAft>
              <a:buClr>
                <a:srgbClr val="C00000"/>
              </a:buClr>
              <a:buSzPct val="110000"/>
              <a:defRPr/>
            </a:pP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endParaRPr>
          </a:p>
          <a:p>
            <a:pPr marL="357188" indent="-174625" fontAlgn="base">
              <a:lnSpc>
                <a:spcPct val="110000"/>
              </a:lnSpc>
              <a:spcBef>
                <a:spcPts val="6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ts val="6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0" y="5318"/>
            <a:ext cx="9144000" cy="778098"/>
          </a:xfrm>
        </p:spPr>
        <p:txBody>
          <a:bodyPr>
            <a:noAutofit/>
          </a:bodyPr>
          <a:lstStyle/>
          <a:p>
            <a:pPr marL="87313" fontAlgn="base">
              <a:lnSpc>
                <a:spcPct val="110000"/>
              </a:lnSpc>
              <a:spcBef>
                <a:spcPts val="600"/>
              </a:spcBef>
              <a:spcAft>
                <a:spcPct val="0"/>
              </a:spcAft>
              <a:defRPr/>
            </a:pPr>
            <a:r>
              <a:rPr lang="en-GB" sz="2800" b="1" kern="0" dirty="0" smtClean="0">
                <a:solidFill>
                  <a:srgbClr val="C00000"/>
                </a:solidFill>
              </a:rPr>
              <a:t>NCDs sensitive actions on social determinants</a:t>
            </a:r>
            <a:endParaRPr lang="en-GB" sz="2800" b="1" kern="0"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5"/>
          <p:cNvSpPr txBox="1">
            <a:spLocks noChangeArrowheads="1"/>
          </p:cNvSpPr>
          <p:nvPr/>
        </p:nvSpPr>
        <p:spPr bwMode="auto">
          <a:xfrm>
            <a:off x="539552" y="980728"/>
            <a:ext cx="8280920" cy="52565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ts val="600"/>
              </a:spcBef>
              <a:spcAft>
                <a:spcPct val="0"/>
              </a:spcAft>
              <a:buClr>
                <a:srgbClr val="C00000"/>
              </a:buClr>
              <a:buSzPct val="110000"/>
              <a:buFont typeface="Wingdings" pitchFamily="2" charset="2"/>
              <a:buChar char="§"/>
              <a:defRPr/>
            </a:pPr>
            <a:r>
              <a:rPr lang="en-GB" sz="2400" kern="0" dirty="0" smtClean="0"/>
              <a:t>Policies and laws addressing the distribution of power and resources throughout society</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Improvements in employment and working conditions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Social protection policies</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Improvements in education system</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ym typeface="Wingdings" pitchFamily="2" charset="2"/>
              </a:rPr>
              <a:t>Laws for safe and healthy living environments (including regulation of pollution)</a:t>
            </a:r>
          </a:p>
          <a:p>
            <a:pPr marL="544513" lvl="1" fontAlgn="base">
              <a:lnSpc>
                <a:spcPct val="110000"/>
              </a:lnSpc>
              <a:spcBef>
                <a:spcPts val="600"/>
              </a:spcBef>
              <a:spcAft>
                <a:spcPct val="0"/>
              </a:spcAft>
              <a:buClr>
                <a:srgbClr val="C00000"/>
              </a:buClr>
              <a:buSzPct val="110000"/>
              <a:buFont typeface="Wingdings"/>
              <a:buChar char="à"/>
              <a:defRPr/>
            </a:pPr>
            <a:r>
              <a:rPr lang="en-GB" sz="2400" kern="0" dirty="0" smtClean="0">
                <a:sym typeface="Wingdings" pitchFamily="2" charset="2"/>
              </a:rPr>
              <a:t>Very effective</a:t>
            </a:r>
          </a:p>
          <a:p>
            <a:pPr marL="87313" lvl="0" fontAlgn="base">
              <a:lnSpc>
                <a:spcPct val="110000"/>
              </a:lnSpc>
              <a:spcBef>
                <a:spcPts val="600"/>
              </a:spcBef>
              <a:spcAft>
                <a:spcPct val="0"/>
              </a:spcAft>
              <a:buClr>
                <a:srgbClr val="C00000"/>
              </a:buClr>
              <a:buSzPct val="110000"/>
              <a:buFont typeface="Wingdings" pitchFamily="2" charset="2"/>
              <a:buChar char="§"/>
              <a:defRPr/>
            </a:pPr>
            <a:r>
              <a:rPr lang="en-GB" sz="2400" kern="0" dirty="0" smtClean="0">
                <a:solidFill>
                  <a:prstClr val="black"/>
                </a:solidFill>
              </a:rPr>
              <a:t>Example: Brazil </a:t>
            </a:r>
            <a:r>
              <a:rPr lang="en-GB" sz="2400" kern="0" dirty="0" err="1" smtClean="0">
                <a:solidFill>
                  <a:prstClr val="black"/>
                </a:solidFill>
              </a:rPr>
              <a:t>Bolsa</a:t>
            </a:r>
            <a:r>
              <a:rPr lang="en-GB" sz="2400" kern="0" dirty="0" smtClean="0">
                <a:solidFill>
                  <a:prstClr val="black"/>
                </a:solidFill>
              </a:rPr>
              <a:t> </a:t>
            </a:r>
            <a:r>
              <a:rPr lang="en-GB" sz="2400" kern="0" dirty="0" err="1" smtClean="0">
                <a:solidFill>
                  <a:prstClr val="black"/>
                </a:solidFill>
              </a:rPr>
              <a:t>Familia’s</a:t>
            </a:r>
            <a:r>
              <a:rPr lang="en-GB" sz="2400" kern="0" dirty="0" smtClean="0">
                <a:solidFill>
                  <a:prstClr val="black"/>
                </a:solidFill>
              </a:rPr>
              <a:t> conditional cash transfer system</a:t>
            </a:r>
          </a:p>
          <a:p>
            <a:pPr marL="544513" lvl="1" fontAlgn="base">
              <a:lnSpc>
                <a:spcPct val="110000"/>
              </a:lnSpc>
              <a:spcBef>
                <a:spcPts val="600"/>
              </a:spcBef>
              <a:spcAft>
                <a:spcPct val="0"/>
              </a:spcAft>
              <a:buClr>
                <a:srgbClr val="C00000"/>
              </a:buClr>
              <a:buSzPct val="110000"/>
              <a:buFont typeface="Wingdings" pitchFamily="2" charset="2"/>
              <a:buChar char="ü"/>
              <a:defRPr/>
            </a:pPr>
            <a:r>
              <a:rPr lang="en-GB" kern="0" dirty="0" smtClean="0">
                <a:solidFill>
                  <a:prstClr val="black"/>
                </a:solidFill>
              </a:rPr>
              <a:t>Cash transfers to poor families with children that resulted in improved food security, nutritional outcomes among young children and reduced school absence and child labour</a:t>
            </a:r>
            <a:endParaRPr lang="en-GB" sz="2200" kern="0" dirty="0" smtClean="0">
              <a:sym typeface="Wingdings" pitchFamily="2" charset="2"/>
            </a:endParaRPr>
          </a:p>
          <a:p>
            <a:pPr marL="87313" fontAlgn="base">
              <a:lnSpc>
                <a:spcPct val="110000"/>
              </a:lnSpc>
              <a:spcBef>
                <a:spcPts val="600"/>
              </a:spcBef>
              <a:spcAft>
                <a:spcPct val="0"/>
              </a:spcAft>
              <a:buClr>
                <a:srgbClr val="C00000"/>
              </a:buClr>
              <a:buSzPct val="110000"/>
              <a:buFont typeface="Arial" pitchFamily="34" charset="0"/>
              <a:buChar char="•"/>
              <a:defRPr/>
            </a:pPr>
            <a:endParaRPr lang="en-GB" sz="2200" kern="0" dirty="0" smtClean="0"/>
          </a:p>
          <a:p>
            <a:pPr marL="87313" fontAlgn="base">
              <a:lnSpc>
                <a:spcPct val="110000"/>
              </a:lnSpc>
              <a:spcBef>
                <a:spcPts val="600"/>
              </a:spcBef>
              <a:spcAft>
                <a:spcPct val="0"/>
              </a:spcAft>
              <a:buClr>
                <a:srgbClr val="C00000"/>
              </a:buClr>
              <a:buSzPct val="110000"/>
              <a:buFont typeface="Arial" pitchFamily="34" charset="0"/>
              <a:buChar char="•"/>
              <a:defRPr/>
            </a:pPr>
            <a:endParaRPr kumimoji="0" lang="en-GB" sz="2200" b="0" i="0" u="none" strike="noStrike" kern="0" cap="none" spc="0" normalizeH="0" noProof="0" dirty="0" smtClean="0">
              <a:ln>
                <a:noFill/>
              </a:ln>
              <a:solidFill>
                <a:srgbClr val="C00000"/>
              </a:solidFill>
              <a:effectLst/>
              <a:uLnTx/>
              <a:uFillTx/>
            </a:endParaRPr>
          </a:p>
          <a:p>
            <a:pPr marL="357188" indent="-174625" fontAlgn="base">
              <a:lnSpc>
                <a:spcPct val="110000"/>
              </a:lnSpc>
              <a:spcBef>
                <a:spcPts val="600"/>
              </a:spcBef>
              <a:spcAft>
                <a:spcPct val="0"/>
              </a:spcAft>
              <a:buClr>
                <a:srgbClr val="FFFF00"/>
              </a:buClr>
              <a:buSzPct val="110000"/>
              <a:defRPr/>
            </a:pPr>
            <a:endParaRPr kumimoji="0" lang="en-GB" sz="22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ts val="600"/>
              </a:spcBef>
              <a:spcAft>
                <a:spcPct val="0"/>
              </a:spcAft>
              <a:buClr>
                <a:srgbClr val="CC0000"/>
              </a:buClr>
              <a:buSzPct val="120000"/>
              <a:tabLst/>
              <a:defRPr/>
            </a:pPr>
            <a:endParaRPr kumimoji="0" lang="en-GB" sz="2200" b="0" i="1" u="none" strike="noStrike" kern="0" cap="none" spc="0" normalizeH="0" baseline="0" noProof="0" dirty="0" smtClean="0">
              <a:ln>
                <a:noFill/>
              </a:ln>
              <a:solidFill>
                <a:srgbClr val="C00000"/>
              </a:solidFill>
              <a:effectLst/>
              <a:uLnTx/>
              <a:uFillTx/>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dirty="0">
                <a:solidFill>
                  <a:srgbClr val="C00000"/>
                </a:solidFill>
              </a:rPr>
              <a:t>Hyderabad nutrition trial (1987-90), India</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95536" y="1484784"/>
            <a:ext cx="792088"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68808" y="1440453"/>
            <a:ext cx="782367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Food supplementation to pregnant women in 15 poor Indian rural villages (14 villages controls)   </a:t>
            </a:r>
            <a:endParaRPr lang="en-US" b="1" dirty="0">
              <a:solidFill>
                <a:schemeClr val="tx1"/>
              </a:solidFill>
            </a:endParaRPr>
          </a:p>
        </p:txBody>
      </p:sp>
      <p:sp>
        <p:nvSpPr>
          <p:cNvPr id="12" name="Rectangle 11"/>
          <p:cNvSpPr/>
          <p:nvPr/>
        </p:nvSpPr>
        <p:spPr>
          <a:xfrm>
            <a:off x="323527" y="2708920"/>
            <a:ext cx="7677103"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GB" dirty="0" smtClean="0">
                <a:solidFill>
                  <a:schemeClr val="tx1"/>
                </a:solidFill>
              </a:rPr>
              <a:t> Children born to supplemented mothers +61g </a:t>
            </a:r>
            <a:r>
              <a:rPr lang="en-GB" dirty="0" err="1" smtClean="0">
                <a:solidFill>
                  <a:schemeClr val="tx1"/>
                </a:solidFill>
              </a:rPr>
              <a:t>birthweight</a:t>
            </a:r>
            <a:endParaRPr lang="en-GB" dirty="0">
              <a:solidFill>
                <a:schemeClr val="tx1"/>
              </a:solidFill>
            </a:endParaRPr>
          </a:p>
        </p:txBody>
      </p:sp>
      <p:sp>
        <p:nvSpPr>
          <p:cNvPr id="13" name="Rectangle 12"/>
          <p:cNvSpPr/>
          <p:nvPr/>
        </p:nvSpPr>
        <p:spPr>
          <a:xfrm>
            <a:off x="206589" y="3380682"/>
            <a:ext cx="260629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Follow-up (2003-05)</a:t>
            </a:r>
            <a:endParaRPr lang="en-GB" b="1" dirty="0">
              <a:solidFill>
                <a:srgbClr val="C00000"/>
              </a:solidFill>
            </a:endParaRPr>
          </a:p>
        </p:txBody>
      </p:sp>
      <p:sp>
        <p:nvSpPr>
          <p:cNvPr id="14" name="Rectangle 13"/>
          <p:cNvSpPr/>
          <p:nvPr/>
        </p:nvSpPr>
        <p:spPr>
          <a:xfrm>
            <a:off x="275903" y="3812730"/>
            <a:ext cx="8280920" cy="1920526"/>
          </a:xfrm>
          <a:prstGeom prst="rect">
            <a:avLst/>
          </a:prstGeom>
        </p:spPr>
        <p:txBody>
          <a:bodyPr wrap="square">
            <a:spAutoFit/>
          </a:bodyPr>
          <a:lstStyle/>
          <a:p>
            <a:pPr>
              <a:lnSpc>
                <a:spcPct val="110000"/>
              </a:lnSpc>
              <a:buFont typeface="Wingdings" pitchFamily="2" charset="2"/>
              <a:buChar char="ü"/>
            </a:pPr>
            <a:r>
              <a:rPr lang="en-GB" dirty="0" smtClean="0"/>
              <a:t>14mm taller</a:t>
            </a:r>
          </a:p>
          <a:p>
            <a:pPr>
              <a:lnSpc>
                <a:spcPct val="110000"/>
              </a:lnSpc>
              <a:buFont typeface="Wingdings" pitchFamily="2" charset="2"/>
              <a:buChar char="ü"/>
            </a:pPr>
            <a:r>
              <a:rPr lang="en-GB" dirty="0" smtClean="0"/>
              <a:t> Same fat mass</a:t>
            </a:r>
          </a:p>
          <a:p>
            <a:pPr>
              <a:lnSpc>
                <a:spcPct val="110000"/>
              </a:lnSpc>
              <a:buFont typeface="Wingdings" pitchFamily="2" charset="2"/>
              <a:buChar char="ü"/>
            </a:pPr>
            <a:r>
              <a:rPr lang="en-GB" dirty="0" smtClean="0"/>
              <a:t> Lower risk of cardiovascular disease</a:t>
            </a:r>
          </a:p>
          <a:p>
            <a:pPr>
              <a:lnSpc>
                <a:spcPct val="110000"/>
              </a:lnSpc>
              <a:buFont typeface="Wingdings" pitchFamily="2" charset="2"/>
              <a:buChar char="ü"/>
            </a:pPr>
            <a:r>
              <a:rPr lang="en-GB" dirty="0" smtClean="0"/>
              <a:t> Insulin resistance (HOMA): 20% lower</a:t>
            </a:r>
          </a:p>
          <a:p>
            <a:pPr>
              <a:lnSpc>
                <a:spcPct val="110000"/>
              </a:lnSpc>
              <a:buFont typeface="Wingdings" pitchFamily="2" charset="2"/>
              <a:buChar char="ü"/>
            </a:pPr>
            <a:r>
              <a:rPr lang="en-GB" dirty="0" smtClean="0"/>
              <a:t> Arterial stiffness: 3% lower</a:t>
            </a:r>
          </a:p>
          <a:p>
            <a:pPr>
              <a:lnSpc>
                <a:spcPct val="110000"/>
              </a:lnSpc>
              <a:buFont typeface="Wingdings" pitchFamily="2" charset="2"/>
              <a:buChar char="ü"/>
            </a:pPr>
            <a:r>
              <a:rPr lang="en-GB" dirty="0" smtClean="0"/>
              <a:t> Systolic blood pressure: 0.6mm Hg lower</a:t>
            </a:r>
            <a:endParaRPr lang="en-GB" dirty="0"/>
          </a:p>
        </p:txBody>
      </p:sp>
      <p:sp>
        <p:nvSpPr>
          <p:cNvPr id="15" name="Text Box 54"/>
          <p:cNvSpPr txBox="1">
            <a:spLocks noChangeArrowheads="1"/>
          </p:cNvSpPr>
          <p:nvPr/>
        </p:nvSpPr>
        <p:spPr bwMode="auto">
          <a:xfrm>
            <a:off x="539552" y="6613525"/>
            <a:ext cx="8243887" cy="307777"/>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err="1" smtClean="0">
                <a:solidFill>
                  <a:srgbClr val="C00000"/>
                </a:solidFill>
              </a:rPr>
              <a:t>Kinra</a:t>
            </a:r>
            <a:r>
              <a:rPr lang="en-GB" sz="1400" b="1" dirty="0" smtClean="0">
                <a:solidFill>
                  <a:srgbClr val="C00000"/>
                </a:solidFill>
              </a:rPr>
              <a:t> et al. BMJ 2008.</a:t>
            </a:r>
            <a:endParaRPr lang="en-GB" sz="1400" b="1" dirty="0">
              <a:solidFill>
                <a:srgbClr val="C00000"/>
              </a:solidFill>
            </a:endParaRPr>
          </a:p>
        </p:txBody>
      </p:sp>
      <p:sp>
        <p:nvSpPr>
          <p:cNvPr id="16" name="Rectangle 15"/>
          <p:cNvSpPr/>
          <p:nvPr/>
        </p:nvSpPr>
        <p:spPr>
          <a:xfrm>
            <a:off x="85403" y="2374404"/>
            <a:ext cx="260629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Baseline (1987-90)</a:t>
            </a:r>
            <a:endParaRPr lang="en-GB" b="1" dirty="0">
              <a:solidFill>
                <a:srgbClr val="C00000"/>
              </a:solidFill>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8164" t="10822" r="6930" b="18062"/>
          <a:stretch>
            <a:fillRect/>
          </a:stretch>
        </p:blipFill>
        <p:spPr bwMode="auto">
          <a:xfrm>
            <a:off x="395536" y="2479048"/>
            <a:ext cx="4248472" cy="3758264"/>
          </a:xfrm>
          <a:prstGeom prst="rect">
            <a:avLst/>
          </a:prstGeom>
          <a:noFill/>
          <a:ln w="9525">
            <a:noFill/>
            <a:miter lim="800000"/>
            <a:headEnd/>
            <a:tailEnd/>
          </a:ln>
        </p:spPr>
      </p:pic>
      <p:sp>
        <p:nvSpPr>
          <p:cNvPr id="2" name="Titre 1"/>
          <p:cNvSpPr>
            <a:spLocks noGrp="1"/>
          </p:cNvSpPr>
          <p:nvPr>
            <p:ph type="title"/>
          </p:nvPr>
        </p:nvSpPr>
        <p:spPr>
          <a:xfrm>
            <a:off x="0" y="5318"/>
            <a:ext cx="9144000" cy="778098"/>
          </a:xfrm>
        </p:spPr>
        <p:txBody>
          <a:bodyPr>
            <a:noAutofit/>
          </a:bodyPr>
          <a:lstStyle/>
          <a:p>
            <a:r>
              <a:rPr lang="en-GB" sz="2800" b="1" dirty="0">
                <a:solidFill>
                  <a:srgbClr val="C00000"/>
                </a:solidFill>
              </a:rPr>
              <a:t>Water fluoridation (1993-94), United Kingdom</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95536" y="1535526"/>
            <a:ext cx="792088"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43730" y="1318666"/>
            <a:ext cx="7823672" cy="670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en-US" sz="1600" b="1" dirty="0" smtClean="0">
                <a:solidFill>
                  <a:schemeClr val="tx1"/>
                </a:solidFill>
              </a:rPr>
              <a:t>Water fluoridation in 7  districts </a:t>
            </a:r>
            <a:r>
              <a:rPr lang="en-US" sz="1600" b="1" dirty="0" err="1" smtClean="0">
                <a:solidFill>
                  <a:schemeClr val="tx1"/>
                </a:solidFill>
              </a:rPr>
              <a:t>vs</a:t>
            </a:r>
            <a:r>
              <a:rPr lang="en-US" sz="1600" b="1" dirty="0" smtClean="0">
                <a:solidFill>
                  <a:schemeClr val="tx1"/>
                </a:solidFill>
              </a:rPr>
              <a:t> 7 control </a:t>
            </a:r>
            <a:r>
              <a:rPr lang="fr-CH" sz="1600" b="1" dirty="0" smtClean="0">
                <a:solidFill>
                  <a:schemeClr val="tx1"/>
                </a:solidFill>
              </a:rPr>
              <a:t>of </a:t>
            </a:r>
            <a:r>
              <a:rPr lang="fr-CH" sz="1600" b="1" dirty="0" err="1" smtClean="0">
                <a:solidFill>
                  <a:schemeClr val="tx1"/>
                </a:solidFill>
              </a:rPr>
              <a:t>same</a:t>
            </a:r>
            <a:r>
              <a:rPr lang="fr-CH" sz="1600" b="1" dirty="0" smtClean="0">
                <a:solidFill>
                  <a:schemeClr val="tx1"/>
                </a:solidFill>
              </a:rPr>
              <a:t> SES</a:t>
            </a:r>
            <a:endParaRPr lang="en-GB" sz="1600" b="1" dirty="0" smtClean="0">
              <a:solidFill>
                <a:schemeClr val="tx1"/>
              </a:solidFill>
            </a:endParaRPr>
          </a:p>
          <a:p>
            <a:pPr algn="ctr"/>
            <a:endParaRPr lang="en-US" sz="1600" b="1" dirty="0">
              <a:solidFill>
                <a:schemeClr val="tx1"/>
              </a:solidFill>
            </a:endParaRPr>
          </a:p>
        </p:txBody>
      </p:sp>
      <p:sp>
        <p:nvSpPr>
          <p:cNvPr id="15" name="Text Box 54"/>
          <p:cNvSpPr txBox="1">
            <a:spLocks noChangeArrowheads="1"/>
          </p:cNvSpPr>
          <p:nvPr/>
        </p:nvSpPr>
        <p:spPr bwMode="auto">
          <a:xfrm>
            <a:off x="539552" y="6639163"/>
            <a:ext cx="8243887" cy="276999"/>
          </a:xfrm>
          <a:prstGeom prst="rect">
            <a:avLst/>
          </a:prstGeom>
          <a:noFill/>
          <a:ln w="9525">
            <a:noFill/>
            <a:miter lim="800000"/>
            <a:headEnd/>
            <a:tailEnd/>
          </a:ln>
        </p:spPr>
        <p:txBody>
          <a:bodyPr>
            <a:spAutoFit/>
          </a:bodyPr>
          <a:lstStyle/>
          <a:p>
            <a:r>
              <a:rPr lang="en-GB" sz="1200" b="1" dirty="0">
                <a:solidFill>
                  <a:srgbClr val="C00000"/>
                </a:solidFill>
              </a:rPr>
              <a:t>Sources: </a:t>
            </a:r>
            <a:r>
              <a:rPr lang="en-GB" sz="1200" b="1" dirty="0" smtClean="0">
                <a:solidFill>
                  <a:srgbClr val="C00000"/>
                </a:solidFill>
              </a:rPr>
              <a:t>Riley et al. IJE 1999.</a:t>
            </a:r>
            <a:endParaRPr lang="en-GB" sz="1200" b="1" dirty="0">
              <a:solidFill>
                <a:srgbClr val="C00000"/>
              </a:solidFill>
            </a:endParaRPr>
          </a:p>
        </p:txBody>
      </p:sp>
      <p:sp>
        <p:nvSpPr>
          <p:cNvPr id="18" name="Rectangle 17"/>
          <p:cNvSpPr/>
          <p:nvPr/>
        </p:nvSpPr>
        <p:spPr>
          <a:xfrm>
            <a:off x="4499992" y="2060848"/>
            <a:ext cx="4644008"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buClr>
                <a:srgbClr val="C00000"/>
              </a:buClr>
              <a:buFont typeface="Wingdings" pitchFamily="2" charset="2"/>
              <a:buChar char="§"/>
            </a:pPr>
            <a:r>
              <a:rPr lang="en-US" b="1" dirty="0" smtClean="0">
                <a:solidFill>
                  <a:schemeClr val="tx1"/>
                </a:solidFill>
              </a:rPr>
              <a:t>Decayed </a:t>
            </a:r>
            <a:r>
              <a:rPr lang="en-US" b="1" dirty="0" err="1" smtClean="0">
                <a:solidFill>
                  <a:schemeClr val="tx1"/>
                </a:solidFill>
              </a:rPr>
              <a:t>theet</a:t>
            </a:r>
            <a:r>
              <a:rPr lang="en-US" b="1" dirty="0" smtClean="0">
                <a:solidFill>
                  <a:schemeClr val="tx1"/>
                </a:solidFill>
              </a:rPr>
              <a:t> (DT)</a:t>
            </a:r>
            <a:endParaRPr lang="en-US" sz="1700" dirty="0" smtClean="0">
              <a:solidFill>
                <a:schemeClr val="tx1"/>
              </a:solidFill>
            </a:endParaRPr>
          </a:p>
          <a:p>
            <a:pPr marL="639763" lvl="1" indent="-182563">
              <a:buClr>
                <a:srgbClr val="C00000"/>
              </a:buClr>
              <a:buFont typeface="Wingdings" pitchFamily="2" charset="2"/>
              <a:buChar char="ü"/>
            </a:pPr>
            <a:r>
              <a:rPr lang="en-US" dirty="0" smtClean="0">
                <a:solidFill>
                  <a:schemeClr val="tx1"/>
                </a:solidFill>
              </a:rPr>
              <a:t>Mean 0.87 in fluoridated district; 1.8 in non-fluoridated district (p&lt;0.0001)</a:t>
            </a:r>
          </a:p>
          <a:p>
            <a:pPr marL="182563" indent="-182563">
              <a:buClr>
                <a:srgbClr val="C00000"/>
              </a:buClr>
              <a:buFont typeface="Wingdings" pitchFamily="2" charset="2"/>
              <a:buChar char="§"/>
            </a:pPr>
            <a:endParaRPr lang="en-US" dirty="0" smtClean="0">
              <a:solidFill>
                <a:schemeClr val="tx1"/>
              </a:solidFill>
            </a:endParaRPr>
          </a:p>
          <a:p>
            <a:pPr marL="182563" indent="-182563">
              <a:buClr>
                <a:srgbClr val="C00000"/>
              </a:buClr>
              <a:buFont typeface="Wingdings" pitchFamily="2" charset="2"/>
              <a:buChar char="§"/>
            </a:pPr>
            <a:r>
              <a:rPr lang="en-US" dirty="0" smtClean="0">
                <a:solidFill>
                  <a:schemeClr val="tx1"/>
                </a:solidFill>
              </a:rPr>
              <a:t>The intervention benefits most the most disadvantaged areas </a:t>
            </a:r>
          </a:p>
          <a:p>
            <a:pPr marL="182563" indent="-182563">
              <a:buClr>
                <a:srgbClr val="C00000"/>
              </a:buClr>
            </a:pPr>
            <a:r>
              <a:rPr lang="en-US" dirty="0" smtClean="0">
                <a:solidFill>
                  <a:schemeClr val="tx1"/>
                </a:solidFill>
                <a:sym typeface="Wingdings" pitchFamily="2" charset="2"/>
              </a:rPr>
              <a:t></a:t>
            </a:r>
            <a:r>
              <a:rPr lang="en-US" b="1" dirty="0" smtClean="0">
                <a:solidFill>
                  <a:srgbClr val="C00000"/>
                </a:solidFill>
                <a:sym typeface="Wingdings" pitchFamily="2" charset="2"/>
              </a:rPr>
              <a:t>inequalities reduced</a:t>
            </a:r>
            <a:endParaRPr lang="en-US" b="1" dirty="0">
              <a:solidFill>
                <a:srgbClr val="C00000"/>
              </a:solidFill>
            </a:endParaRPr>
          </a:p>
        </p:txBody>
      </p:sp>
      <p:sp>
        <p:nvSpPr>
          <p:cNvPr id="21" name="Rectangle 20"/>
          <p:cNvSpPr/>
          <p:nvPr/>
        </p:nvSpPr>
        <p:spPr>
          <a:xfrm>
            <a:off x="4733925" y="5157192"/>
            <a:ext cx="4032448" cy="1052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Probably same effects for other structural interventions such as trans fats/salt reduction in food </a:t>
            </a:r>
            <a:endParaRPr lang="en-US" b="1" dirty="0">
              <a:solidFill>
                <a:schemeClr val="tx1"/>
              </a:solidFill>
            </a:endParaRPr>
          </a:p>
        </p:txBody>
      </p:sp>
      <p:sp>
        <p:nvSpPr>
          <p:cNvPr id="13" name="Rectangle 12"/>
          <p:cNvSpPr/>
          <p:nvPr/>
        </p:nvSpPr>
        <p:spPr>
          <a:xfrm>
            <a:off x="811957" y="5949280"/>
            <a:ext cx="26642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smtClean="0">
                <a:solidFill>
                  <a:schemeClr val="tx1"/>
                </a:solidFill>
              </a:rPr>
              <a:t>DEPRIVATION</a:t>
            </a:r>
            <a:endParaRPr lang="en-GB" b="1" dirty="0">
              <a:solidFill>
                <a:schemeClr val="tx1"/>
              </a:solidFill>
            </a:endParaRPr>
          </a:p>
        </p:txBody>
      </p:sp>
      <p:sp>
        <p:nvSpPr>
          <p:cNvPr id="19" name="Rectangle 18"/>
          <p:cNvSpPr/>
          <p:nvPr/>
        </p:nvSpPr>
        <p:spPr>
          <a:xfrm>
            <a:off x="788343" y="2411363"/>
            <a:ext cx="280831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smtClean="0">
                <a:solidFill>
                  <a:schemeClr val="tx1"/>
                </a:solidFill>
              </a:rPr>
              <a:t>DECAYED THEET</a:t>
            </a:r>
            <a:endParaRPr lang="en-GB" b="1" dirty="0">
              <a:solidFill>
                <a:schemeClr val="tx1"/>
              </a:solidFill>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Social inequalities in NCDs: Rio Political Declaration on Social Determinants of Health (October 2011)</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79512" y="980728"/>
            <a:ext cx="8856984" cy="5877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ct val="20000"/>
              </a:spcBef>
              <a:spcAft>
                <a:spcPct val="0"/>
              </a:spcAft>
              <a:buClr>
                <a:srgbClr val="C00000"/>
              </a:buClr>
              <a:buSzPct val="110000"/>
              <a:defRPr/>
            </a:pPr>
            <a:r>
              <a:rPr lang="en-GB" sz="2000" b="1" kern="0" dirty="0" smtClean="0">
                <a:solidFill>
                  <a:srgbClr val="C00000"/>
                </a:solidFill>
              </a:rPr>
              <a:t>More relevant acknowledgments:</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Health inequities within and between countries are </a:t>
            </a:r>
            <a:r>
              <a:rPr lang="en-GB" sz="2000" b="1" kern="0" dirty="0" smtClean="0"/>
              <a:t>politically, socially and economically unacceptable</a:t>
            </a:r>
            <a:r>
              <a:rPr lang="en-GB" sz="2000" kern="0" dirty="0" smtClean="0"/>
              <a:t>, as well as unfair and largely avoidable</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Health inequities arise from the </a:t>
            </a:r>
            <a:r>
              <a:rPr lang="en-GB" sz="2000" b="1" kern="0" dirty="0" smtClean="0"/>
              <a:t>societal</a:t>
            </a:r>
            <a:r>
              <a:rPr lang="en-GB" sz="2000" kern="0" dirty="0" smtClean="0"/>
              <a:t> conditions in which people are born, grow, live, work and age</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Good health requires a universal, comprehensive, equitable, effective, responsive and accessible quality health system</a:t>
            </a:r>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solidFill>
                <a:srgbClr val="C00000"/>
              </a:solidFill>
            </a:endParaRPr>
          </a:p>
          <a:p>
            <a:pPr marL="87313" fontAlgn="base">
              <a:lnSpc>
                <a:spcPct val="110000"/>
              </a:lnSpc>
              <a:spcBef>
                <a:spcPct val="20000"/>
              </a:spcBef>
              <a:spcAft>
                <a:spcPct val="0"/>
              </a:spcAft>
              <a:buClr>
                <a:srgbClr val="C00000"/>
              </a:buClr>
              <a:buSzPct val="110000"/>
              <a:defRPr/>
            </a:pPr>
            <a:r>
              <a:rPr lang="en-GB" sz="2000" b="1" kern="0" dirty="0" smtClean="0">
                <a:solidFill>
                  <a:srgbClr val="C00000"/>
                </a:solidFill>
              </a:rPr>
              <a:t>More relevant actions:</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solidFill>
                  <a:srgbClr val="C00000"/>
                </a:solidFill>
              </a:rPr>
              <a:t> </a:t>
            </a:r>
            <a:r>
              <a:rPr lang="en-GB" sz="2000" kern="0" dirty="0" smtClean="0"/>
              <a:t>Work across different sectors and levels of government</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Develop inclusive policies (specific attention to vulnerable groups)</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Strengthen occupational health safety </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a:t>
            </a:r>
            <a:r>
              <a:rPr lang="en-GB" sz="2000" dirty="0" smtClean="0"/>
              <a:t>Promote and strengthen universal access to social services</a:t>
            </a: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Build, strengthen and maintain health financing and risk pooling systems</a:t>
            </a:r>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defRPr/>
            </a:pPr>
            <a:endParaRPr lang="en-GB" sz="2000" kern="0" dirty="0" smtClean="0">
              <a:solidFill>
                <a:srgbClr val="C00000"/>
              </a:solidFill>
            </a:endParaRPr>
          </a:p>
          <a:p>
            <a:pPr marL="87313" fontAlgn="base">
              <a:lnSpc>
                <a:spcPct val="110000"/>
              </a:lnSpc>
              <a:spcBef>
                <a:spcPct val="20000"/>
              </a:spcBef>
              <a:spcAft>
                <a:spcPct val="0"/>
              </a:spcAft>
              <a:buClr>
                <a:srgbClr val="C00000"/>
              </a:buClr>
              <a:buSzPct val="110000"/>
              <a:buFont typeface="Arial" pitchFamily="34" charset="0"/>
              <a:buChar char="•"/>
              <a:defRPr/>
            </a:pPr>
            <a:endParaRPr kumimoji="0" lang="en-GB" sz="2000" b="0" i="0" u="none" strike="noStrike" kern="0" cap="none" spc="0" normalizeH="0" noProof="0" dirty="0" smtClean="0">
              <a:ln>
                <a:noFill/>
              </a:ln>
              <a:solidFill>
                <a:srgbClr val="C00000"/>
              </a:solidFill>
              <a:effectLst/>
              <a:uLnTx/>
              <a:uFillTx/>
            </a:endParaRPr>
          </a:p>
          <a:p>
            <a:pPr marL="357188" indent="-174625" fontAlgn="base">
              <a:lnSpc>
                <a:spcPct val="110000"/>
              </a:lnSpc>
              <a:spcBef>
                <a:spcPct val="20000"/>
              </a:spcBef>
              <a:spcAft>
                <a:spcPct val="0"/>
              </a:spcAft>
              <a:buClr>
                <a:srgbClr val="FFFF00"/>
              </a:buClr>
              <a:buSzPct val="110000"/>
              <a:defRPr/>
            </a:pPr>
            <a:endParaRPr kumimoji="0" lang="en-GB" sz="20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000" b="0" i="1" u="none" strike="noStrike" kern="0" cap="none" spc="0" normalizeH="0" baseline="0" noProof="0" dirty="0" smtClean="0">
              <a:ln>
                <a:noFill/>
              </a:ln>
              <a:solidFill>
                <a:srgbClr val="C00000"/>
              </a:solidFill>
              <a:effectLst/>
              <a:uLnTx/>
              <a:uFillTx/>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Social inequalities in NCDs: WHO Global NCDs Monitoring Framework (March 2012)</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07504" y="1313384"/>
            <a:ext cx="9036496" cy="53559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ct val="20000"/>
              </a:spcBef>
              <a:spcAft>
                <a:spcPct val="0"/>
              </a:spcAft>
              <a:buClr>
                <a:srgbClr val="C00000"/>
              </a:buClr>
              <a:buSzPct val="110000"/>
              <a:buFont typeface="Wingdings"/>
              <a:buChar char="à"/>
              <a:defRPr/>
            </a:pPr>
            <a:r>
              <a:rPr lang="en-GB" sz="2400" kern="0" dirty="0" smtClean="0"/>
              <a:t> The global reporting system should give ample attention to disaggregated data for the indicators to be able to ascertain trends in inequality.</a:t>
            </a:r>
          </a:p>
          <a:p>
            <a:pPr marL="87313" fontAlgn="base">
              <a:lnSpc>
                <a:spcPct val="110000"/>
              </a:lnSpc>
              <a:spcBef>
                <a:spcPct val="20000"/>
              </a:spcBef>
              <a:spcAft>
                <a:spcPct val="0"/>
              </a:spcAft>
              <a:buClr>
                <a:srgbClr val="C00000"/>
              </a:buClr>
              <a:buSzPct val="110000"/>
              <a:defRPr/>
            </a:pPr>
            <a:endParaRPr lang="en-GB" sz="2400" kern="0" dirty="0" smtClean="0"/>
          </a:p>
          <a:p>
            <a:pPr marL="87313" fontAlgn="base">
              <a:lnSpc>
                <a:spcPct val="110000"/>
              </a:lnSpc>
              <a:spcBef>
                <a:spcPct val="20000"/>
              </a:spcBef>
              <a:spcAft>
                <a:spcPct val="0"/>
              </a:spcAft>
              <a:buClr>
                <a:srgbClr val="C00000"/>
              </a:buClr>
              <a:buSzPct val="110000"/>
              <a:buFont typeface="Wingdings"/>
              <a:buChar char="à"/>
              <a:defRPr/>
            </a:pPr>
            <a:r>
              <a:rPr lang="en-GB" sz="2400" kern="0" dirty="0" smtClean="0"/>
              <a:t>Monitor core indicators for NCDs by key dimensions of equity including </a:t>
            </a:r>
            <a:r>
              <a:rPr lang="en-GB" sz="2400" b="1" kern="0" dirty="0" smtClean="0"/>
              <a:t>gender</a:t>
            </a:r>
            <a:r>
              <a:rPr lang="en-GB" sz="2400" kern="0" dirty="0" smtClean="0"/>
              <a:t>, </a:t>
            </a:r>
            <a:r>
              <a:rPr lang="en-GB" sz="2400" b="1" kern="0" dirty="0" smtClean="0"/>
              <a:t>age</a:t>
            </a:r>
            <a:r>
              <a:rPr lang="en-GB" sz="2400" kern="0" dirty="0" smtClean="0"/>
              <a:t>, and </a:t>
            </a:r>
            <a:r>
              <a:rPr lang="en-GB" sz="2400" b="1" kern="0" dirty="0" smtClean="0"/>
              <a:t>socioeconomic status</a:t>
            </a:r>
            <a:r>
              <a:rPr lang="en-GB" sz="2400" kern="0" dirty="0" smtClean="0"/>
              <a:t>. </a:t>
            </a:r>
          </a:p>
          <a:p>
            <a:pPr marL="87313" fontAlgn="base">
              <a:lnSpc>
                <a:spcPct val="110000"/>
              </a:lnSpc>
              <a:spcBef>
                <a:spcPct val="20000"/>
              </a:spcBef>
              <a:spcAft>
                <a:spcPct val="0"/>
              </a:spcAft>
              <a:buClr>
                <a:srgbClr val="C00000"/>
              </a:buClr>
              <a:buSzPct val="110000"/>
              <a:defRPr/>
            </a:pPr>
            <a:endParaRPr lang="en-GB" sz="2400" kern="0" dirty="0" smtClean="0"/>
          </a:p>
          <a:p>
            <a:pPr marL="87313" fontAlgn="base">
              <a:lnSpc>
                <a:spcPct val="110000"/>
              </a:lnSpc>
              <a:spcBef>
                <a:spcPct val="20000"/>
              </a:spcBef>
              <a:spcAft>
                <a:spcPct val="0"/>
              </a:spcAft>
              <a:buClr>
                <a:srgbClr val="C00000"/>
              </a:buClr>
              <a:buSzPct val="110000"/>
              <a:buFont typeface="Wingdings"/>
              <a:buChar char="à"/>
              <a:defRPr/>
            </a:pPr>
            <a:r>
              <a:rPr lang="en-GB" sz="2400" kern="0" dirty="0" smtClean="0"/>
              <a:t>“Global monitoring framework should set targets that aim to </a:t>
            </a:r>
            <a:r>
              <a:rPr lang="en-GB" sz="2400" b="1" kern="0" dirty="0" smtClean="0"/>
              <a:t>reduce inequities </a:t>
            </a:r>
            <a:r>
              <a:rPr lang="en-GB" sz="2400" kern="0" dirty="0" smtClean="0"/>
              <a:t>and </a:t>
            </a:r>
            <a:r>
              <a:rPr lang="en-GB" sz="2400" b="1" kern="0" dirty="0" smtClean="0"/>
              <a:t>take the key social determinants into account</a:t>
            </a:r>
            <a:r>
              <a:rPr lang="en-GB" sz="2400" kern="0" dirty="0" smtClean="0"/>
              <a:t>.” </a:t>
            </a:r>
          </a:p>
          <a:p>
            <a:pPr marL="87313" fontAlgn="base">
              <a:lnSpc>
                <a:spcPct val="110000"/>
              </a:lnSpc>
              <a:spcBef>
                <a:spcPct val="20000"/>
              </a:spcBef>
              <a:spcAft>
                <a:spcPct val="0"/>
              </a:spcAft>
              <a:buClr>
                <a:srgbClr val="C00000"/>
              </a:buClr>
              <a:buSzPct val="110000"/>
              <a:buFont typeface="Wingdings"/>
              <a:buChar char="à"/>
              <a:defRPr/>
            </a:pPr>
            <a:endParaRPr lang="en-GB" sz="2400" kern="0" dirty="0" smtClean="0"/>
          </a:p>
          <a:p>
            <a:pPr marL="87313" fontAlgn="base">
              <a:lnSpc>
                <a:spcPct val="110000"/>
              </a:lnSpc>
              <a:spcBef>
                <a:spcPct val="20000"/>
              </a:spcBef>
              <a:spcAft>
                <a:spcPct val="0"/>
              </a:spcAft>
              <a:buClr>
                <a:srgbClr val="C00000"/>
              </a:buClr>
              <a:buSzPct val="110000"/>
              <a:buFont typeface="Wingdings"/>
              <a:buChar char="à"/>
              <a:defRPr/>
            </a:pPr>
            <a:endParaRPr lang="en-GB" sz="2400" kern="0" dirty="0" smtClean="0"/>
          </a:p>
          <a:p>
            <a:pPr marL="87313" fontAlgn="base">
              <a:lnSpc>
                <a:spcPct val="110000"/>
              </a:lnSpc>
              <a:spcBef>
                <a:spcPct val="20000"/>
              </a:spcBef>
              <a:spcAft>
                <a:spcPct val="0"/>
              </a:spcAft>
              <a:buClr>
                <a:srgbClr val="C00000"/>
              </a:buClr>
              <a:buSzPct val="110000"/>
              <a:buFont typeface="Wingdings"/>
              <a:buChar char="à"/>
              <a:defRPr/>
            </a:pPr>
            <a:endParaRPr lang="en-GB" sz="2400" kern="0" dirty="0" smtClean="0"/>
          </a:p>
          <a:p>
            <a:pPr marL="87313" fontAlgn="base">
              <a:lnSpc>
                <a:spcPct val="110000"/>
              </a:lnSpc>
              <a:spcBef>
                <a:spcPct val="20000"/>
              </a:spcBef>
              <a:spcAft>
                <a:spcPct val="0"/>
              </a:spcAft>
              <a:buClr>
                <a:srgbClr val="C00000"/>
              </a:buClr>
              <a:buSzPct val="110000"/>
              <a:defRPr/>
            </a:pPr>
            <a:endParaRPr lang="en-GB" sz="2400" kern="0" dirty="0" smtClean="0"/>
          </a:p>
          <a:p>
            <a:pPr marL="87313" fontAlgn="base">
              <a:lnSpc>
                <a:spcPct val="110000"/>
              </a:lnSpc>
              <a:spcBef>
                <a:spcPct val="20000"/>
              </a:spcBef>
              <a:spcAft>
                <a:spcPct val="0"/>
              </a:spcAft>
              <a:buClr>
                <a:srgbClr val="C00000"/>
              </a:buClr>
              <a:buSzPct val="110000"/>
              <a:defRPr/>
            </a:pPr>
            <a:endParaRPr lang="en-GB" sz="24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4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4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4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400" kern="0" dirty="0" smtClean="0"/>
          </a:p>
          <a:p>
            <a:pPr marL="87313" fontAlgn="base">
              <a:lnSpc>
                <a:spcPct val="110000"/>
              </a:lnSpc>
              <a:spcBef>
                <a:spcPct val="20000"/>
              </a:spcBef>
              <a:spcAft>
                <a:spcPct val="0"/>
              </a:spcAft>
              <a:buClr>
                <a:srgbClr val="C00000"/>
              </a:buClr>
              <a:buSzPct val="110000"/>
              <a:defRPr/>
            </a:pPr>
            <a:endParaRPr lang="en-GB" sz="2400" kern="0" dirty="0" smtClean="0">
              <a:solidFill>
                <a:srgbClr val="C00000"/>
              </a:solidFill>
            </a:endParaRPr>
          </a:p>
          <a:p>
            <a:pPr marL="87313" fontAlgn="base">
              <a:lnSpc>
                <a:spcPct val="110000"/>
              </a:lnSpc>
              <a:spcBef>
                <a:spcPct val="20000"/>
              </a:spcBef>
              <a:spcAft>
                <a:spcPct val="0"/>
              </a:spcAft>
              <a:buClr>
                <a:srgbClr val="C00000"/>
              </a:buClr>
              <a:buSzPct val="110000"/>
              <a:buFont typeface="Arial" pitchFamily="34" charset="0"/>
              <a:buChar char="•"/>
              <a:defRPr/>
            </a:pPr>
            <a:endParaRPr kumimoji="0" lang="en-GB" sz="2400" b="0" i="0" u="none" strike="noStrike" kern="0" cap="none" spc="0" normalizeH="0" noProof="0" dirty="0" smtClean="0">
              <a:ln>
                <a:noFill/>
              </a:ln>
              <a:solidFill>
                <a:srgbClr val="C00000"/>
              </a:solidFill>
              <a:effectLst/>
              <a:uLnTx/>
              <a:uFillTx/>
            </a:endParaRPr>
          </a:p>
          <a:p>
            <a:pPr marL="357188" indent="-174625" fontAlgn="base">
              <a:lnSpc>
                <a:spcPct val="110000"/>
              </a:lnSpc>
              <a:spcBef>
                <a:spcPct val="20000"/>
              </a:spcBef>
              <a:spcAft>
                <a:spcPct val="0"/>
              </a:spcAft>
              <a:buClr>
                <a:srgbClr val="FFFF00"/>
              </a:buClr>
              <a:buSzPct val="110000"/>
              <a:defRPr/>
            </a:pPr>
            <a:endParaRPr kumimoji="0" lang="en-GB" sz="2400" b="0" i="0" u="none" strike="noStrike" kern="0" cap="none" spc="0" normalizeH="0" baseline="0" noProof="0" dirty="0" smtClean="0">
              <a:ln>
                <a:noFill/>
              </a:ln>
              <a:solidFill>
                <a:srgbClr val="C00000"/>
              </a:solidFill>
              <a:effectLst/>
              <a:uLnTx/>
              <a:uFillTx/>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400" b="0" i="1" u="none" strike="noStrike" kern="0" cap="none" spc="0" normalizeH="0" baseline="0" noProof="0" dirty="0" smtClean="0">
              <a:ln>
                <a:noFill/>
              </a:ln>
              <a:solidFill>
                <a:srgbClr val="C00000"/>
              </a:solidFill>
              <a:effectLst/>
              <a:uLnTx/>
              <a:uFillTx/>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528" y="117566"/>
            <a:ext cx="9324528" cy="778098"/>
          </a:xfrm>
        </p:spPr>
        <p:txBody>
          <a:bodyPr>
            <a:noAutofit/>
          </a:bodyPr>
          <a:lstStyle/>
          <a:p>
            <a:r>
              <a:rPr lang="en-GB" sz="2600" b="1" dirty="0" smtClean="0">
                <a:solidFill>
                  <a:srgbClr val="C00000"/>
                </a:solidFill>
              </a:rPr>
              <a:t>Social inequalities in NCDs: WHO Global Action Plan for the Prevention and Control of NCDs for 2013-2020</a:t>
            </a:r>
            <a:endParaRPr lang="en-GB" sz="2600" b="1" dirty="0">
              <a:solidFill>
                <a:srgbClr val="C00000"/>
              </a:solidFill>
            </a:endParaRPr>
          </a:p>
        </p:txBody>
      </p:sp>
      <p:cxnSp>
        <p:nvCxnSpPr>
          <p:cNvPr id="7" name="Connecteur droit 6"/>
          <p:cNvCxnSpPr/>
          <p:nvPr/>
        </p:nvCxnSpPr>
        <p:spPr>
          <a:xfrm>
            <a:off x="0" y="1018414"/>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07504" y="1340768"/>
            <a:ext cx="9036496"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ct val="20000"/>
              </a:spcBef>
              <a:spcAft>
                <a:spcPct val="0"/>
              </a:spcAft>
              <a:buClr>
                <a:srgbClr val="C00000"/>
              </a:buClr>
              <a:buSzPct val="110000"/>
              <a:defRPr/>
            </a:pPr>
            <a:r>
              <a:rPr lang="en-GB" sz="2000" b="1" kern="0" dirty="0" smtClean="0">
                <a:solidFill>
                  <a:srgbClr val="C00000"/>
                </a:solidFill>
                <a:sym typeface="Wingdings" pitchFamily="2" charset="2"/>
              </a:rPr>
              <a:t></a:t>
            </a:r>
            <a:r>
              <a:rPr lang="en-GB" sz="2000" kern="0" dirty="0" smtClean="0">
                <a:sym typeface="Wingdings" pitchFamily="2" charset="2"/>
              </a:rPr>
              <a:t> </a:t>
            </a:r>
            <a:r>
              <a:rPr lang="en-GB" sz="2000" b="1" kern="0" dirty="0" smtClean="0">
                <a:solidFill>
                  <a:srgbClr val="C00000"/>
                </a:solidFill>
              </a:rPr>
              <a:t>Promote</a:t>
            </a:r>
            <a:r>
              <a:rPr lang="en-GB" sz="2000" kern="0" dirty="0" smtClean="0">
                <a:solidFill>
                  <a:srgbClr val="C00000"/>
                </a:solidFill>
              </a:rPr>
              <a:t> </a:t>
            </a:r>
            <a:r>
              <a:rPr lang="en-GB" sz="2000" b="1" kern="0" dirty="0" smtClean="0">
                <a:solidFill>
                  <a:srgbClr val="C00000"/>
                </a:solidFill>
              </a:rPr>
              <a:t>health and equity </a:t>
            </a:r>
            <a:r>
              <a:rPr lang="en-GB" sz="2000" kern="0" dirty="0" smtClean="0"/>
              <a:t>in relation to prevention and control of NCDs. </a:t>
            </a:r>
          </a:p>
          <a:p>
            <a:pPr marL="87313" fontAlgn="base">
              <a:lnSpc>
                <a:spcPct val="110000"/>
              </a:lnSpc>
              <a:spcBef>
                <a:spcPct val="20000"/>
              </a:spcBef>
              <a:spcAft>
                <a:spcPct val="0"/>
              </a:spcAft>
              <a:buClr>
                <a:srgbClr val="C00000"/>
              </a:buClr>
              <a:buSzPct val="110000"/>
              <a:defRPr/>
            </a:pPr>
            <a:endParaRPr lang="en-GB" sz="2000" kern="0" dirty="0" smtClean="0"/>
          </a:p>
          <a:p>
            <a:pPr marL="87313" fontAlgn="base">
              <a:lnSpc>
                <a:spcPct val="110000"/>
              </a:lnSpc>
              <a:spcBef>
                <a:spcPct val="20000"/>
              </a:spcBef>
              <a:spcAft>
                <a:spcPct val="0"/>
              </a:spcAft>
              <a:buClr>
                <a:srgbClr val="C00000"/>
              </a:buClr>
              <a:buSzPct val="110000"/>
              <a:buFont typeface="Wingdings"/>
              <a:buChar char="à"/>
              <a:defRPr/>
            </a:pPr>
            <a:r>
              <a:rPr lang="en-GB" sz="2000" b="1" kern="0" dirty="0" smtClean="0">
                <a:solidFill>
                  <a:srgbClr val="C00000"/>
                </a:solidFill>
              </a:rPr>
              <a:t>When making public health decisions</a:t>
            </a:r>
            <a:r>
              <a:rPr lang="en-GB" sz="2000" kern="0" dirty="0" smtClean="0">
                <a:solidFill>
                  <a:srgbClr val="C00000"/>
                </a:solidFill>
              </a:rPr>
              <a:t>, </a:t>
            </a:r>
            <a:r>
              <a:rPr lang="en-GB" sz="2000" b="1" kern="0" dirty="0" smtClean="0">
                <a:solidFill>
                  <a:srgbClr val="C00000"/>
                </a:solidFill>
              </a:rPr>
              <a:t>consideration</a:t>
            </a:r>
            <a:r>
              <a:rPr lang="en-GB" sz="2000" kern="0" dirty="0" smtClean="0">
                <a:solidFill>
                  <a:srgbClr val="C00000"/>
                </a:solidFill>
              </a:rPr>
              <a:t> </a:t>
            </a:r>
            <a:r>
              <a:rPr lang="en-GB" sz="2000" b="1" kern="0" dirty="0" smtClean="0">
                <a:solidFill>
                  <a:srgbClr val="C00000"/>
                </a:solidFill>
              </a:rPr>
              <a:t>should be given to </a:t>
            </a:r>
            <a:r>
              <a:rPr lang="en-GB" sz="2000" kern="0" dirty="0" smtClean="0"/>
              <a:t>cost-effectiveness and affordability, implementation capacity, feasibility, </a:t>
            </a:r>
            <a:r>
              <a:rPr lang="en-GB" sz="2000" b="1" kern="0" dirty="0" smtClean="0">
                <a:solidFill>
                  <a:srgbClr val="C00000"/>
                </a:solidFill>
              </a:rPr>
              <a:t>impact on equity and poverty</a:t>
            </a:r>
            <a:r>
              <a:rPr lang="en-GB" sz="2000" kern="0" dirty="0" smtClean="0"/>
              <a:t>, as well as the balance between population wide interventions and individual interventions. </a:t>
            </a:r>
          </a:p>
          <a:p>
            <a:pPr marL="87313" fontAlgn="base">
              <a:lnSpc>
                <a:spcPct val="110000"/>
              </a:lnSpc>
              <a:spcBef>
                <a:spcPct val="20000"/>
              </a:spcBef>
              <a:spcAft>
                <a:spcPct val="0"/>
              </a:spcAft>
              <a:buClr>
                <a:srgbClr val="C00000"/>
              </a:buClr>
              <a:buSzPct val="110000"/>
              <a:defRPr/>
            </a:pPr>
            <a:endParaRPr lang="en-GB" sz="2000" kern="0" dirty="0" smtClean="0"/>
          </a:p>
          <a:p>
            <a:pPr marL="87313" fontAlgn="base">
              <a:lnSpc>
                <a:spcPct val="110000"/>
              </a:lnSpc>
              <a:spcBef>
                <a:spcPct val="20000"/>
              </a:spcBef>
              <a:spcAft>
                <a:spcPct val="0"/>
              </a:spcAft>
              <a:buClr>
                <a:srgbClr val="C00000"/>
              </a:buClr>
              <a:buSzPct val="110000"/>
              <a:buFont typeface="Wingdings"/>
              <a:buChar char="à"/>
              <a:defRPr/>
            </a:pPr>
            <a:r>
              <a:rPr lang="en-GB" sz="2000" b="1" kern="0" dirty="0" smtClean="0">
                <a:solidFill>
                  <a:srgbClr val="C00000"/>
                </a:solidFill>
              </a:rPr>
              <a:t>Policies, plans and services </a:t>
            </a:r>
            <a:r>
              <a:rPr lang="en-GB" sz="2000" kern="0" dirty="0" smtClean="0"/>
              <a:t>for the prevention and control of </a:t>
            </a:r>
            <a:r>
              <a:rPr lang="en-GB" sz="2000" b="1" kern="0" dirty="0" smtClean="0">
                <a:solidFill>
                  <a:srgbClr val="C00000"/>
                </a:solidFill>
              </a:rPr>
              <a:t>NCDs need to take account of health and social needs at all stages of the life course</a:t>
            </a:r>
            <a:r>
              <a:rPr lang="en-GB" sz="2000" kern="0" dirty="0" smtClean="0"/>
              <a:t>, starting with maternal health, ..., and continuing through proper infant feeding practices, ..., followed by promotion of a healthy working life, healthy ageing and care for people with NCDs in later life. </a:t>
            </a:r>
          </a:p>
          <a:p>
            <a:pPr marL="87313" fontAlgn="base">
              <a:lnSpc>
                <a:spcPct val="110000"/>
              </a:lnSpc>
              <a:spcBef>
                <a:spcPct val="20000"/>
              </a:spcBef>
              <a:spcAft>
                <a:spcPct val="0"/>
              </a:spcAft>
              <a:buClr>
                <a:srgbClr val="C00000"/>
              </a:buClr>
              <a:buSzPct val="110000"/>
              <a:buFont typeface="Wingdings"/>
              <a:buChar char="à"/>
              <a:defRPr/>
            </a:pPr>
            <a:endParaRPr lang="en-GB" sz="2000" kern="0" dirty="0" smtClean="0"/>
          </a:p>
          <a:p>
            <a:pPr marL="87313" fontAlgn="base">
              <a:lnSpc>
                <a:spcPct val="110000"/>
              </a:lnSpc>
              <a:spcBef>
                <a:spcPct val="20000"/>
              </a:spcBef>
              <a:spcAft>
                <a:spcPct val="0"/>
              </a:spcAft>
              <a:buClr>
                <a:srgbClr val="C00000"/>
              </a:buClr>
              <a:buSzPct val="110000"/>
              <a:defRPr/>
            </a:pPr>
            <a:endParaRPr lang="en-GB" sz="2000" kern="0" dirty="0" smtClean="0"/>
          </a:p>
          <a:p>
            <a:pPr marL="87313" fontAlgn="base">
              <a:lnSpc>
                <a:spcPct val="110000"/>
              </a:lnSpc>
              <a:spcBef>
                <a:spcPct val="20000"/>
              </a:spcBef>
              <a:spcAft>
                <a:spcPct val="0"/>
              </a:spcAft>
              <a:buClr>
                <a:srgbClr val="C00000"/>
              </a:buClr>
              <a:buSzPct val="110000"/>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defRPr/>
            </a:pPr>
            <a:endParaRPr lang="en-GB" sz="2000" kern="0" dirty="0" smtClean="0">
              <a:solidFill>
                <a:srgbClr val="C00000"/>
              </a:solidFill>
            </a:endParaRPr>
          </a:p>
          <a:p>
            <a:pPr marL="87313" fontAlgn="base">
              <a:lnSpc>
                <a:spcPct val="110000"/>
              </a:lnSpc>
              <a:spcBef>
                <a:spcPct val="20000"/>
              </a:spcBef>
              <a:spcAft>
                <a:spcPct val="0"/>
              </a:spcAft>
              <a:buClr>
                <a:srgbClr val="C00000"/>
              </a:buClr>
              <a:buSzPct val="110000"/>
              <a:buFont typeface="Arial" pitchFamily="34" charset="0"/>
              <a:buChar char="•"/>
              <a:defRPr/>
            </a:pPr>
            <a:endParaRPr kumimoji="0" lang="en-GB" sz="2000" b="0" i="0" u="none" strike="noStrike" kern="0" cap="none" spc="0" normalizeH="0" noProof="0" dirty="0" smtClean="0">
              <a:ln>
                <a:noFill/>
              </a:ln>
              <a:solidFill>
                <a:srgbClr val="C00000"/>
              </a:solidFill>
              <a:effectLst/>
              <a:uLnTx/>
              <a:uFillTx/>
              <a:latin typeface="+mn-lt"/>
            </a:endParaRPr>
          </a:p>
          <a:p>
            <a:pPr marL="357188" indent="-174625" fontAlgn="base">
              <a:lnSpc>
                <a:spcPct val="110000"/>
              </a:lnSpc>
              <a:spcBef>
                <a:spcPct val="20000"/>
              </a:spcBef>
              <a:spcAft>
                <a:spcPct val="0"/>
              </a:spcAft>
              <a:buClr>
                <a:srgbClr val="FFFF00"/>
              </a:buClr>
              <a:buSzPct val="110000"/>
              <a:defRPr/>
            </a:pPr>
            <a:endParaRPr kumimoji="0" lang="en-GB" sz="20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0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2420888"/>
            <a:ext cx="8640960" cy="646331"/>
          </a:xfrm>
          <a:prstGeom prst="rect">
            <a:avLst/>
          </a:prstGeom>
        </p:spPr>
        <p:txBody>
          <a:bodyPr wrap="square">
            <a:spAutoFit/>
          </a:bodyPr>
          <a:lstStyle/>
          <a:p>
            <a:pPr lvl="0" algn="ctr">
              <a:spcBef>
                <a:spcPct val="20000"/>
              </a:spcBef>
              <a:defRPr/>
            </a:pPr>
            <a:r>
              <a:rPr lang="en-GB" sz="3600" b="1" dirty="0">
                <a:solidFill>
                  <a:srgbClr val="C00000"/>
                </a:solidFill>
              </a:rPr>
              <a:t>Social inequalities in </a:t>
            </a:r>
            <a:r>
              <a:rPr lang="en-GB" sz="3600" b="1" dirty="0" smtClean="0">
                <a:solidFill>
                  <a:srgbClr val="C00000"/>
                </a:solidFill>
              </a:rPr>
              <a:t>NCDs</a:t>
            </a:r>
            <a:endParaRPr lang="en-GB" sz="3600" b="1" dirty="0">
              <a:solidFill>
                <a:srgbClr val="C00000"/>
              </a:solidFill>
            </a:endParaRPr>
          </a:p>
        </p:txBody>
      </p:sp>
    </p:spTree>
    <p:extLst>
      <p:ext uri="{BB962C8B-B14F-4D97-AF65-F5344CB8AC3E}">
        <p14:creationId xmlns="" xmlns:p14="http://schemas.microsoft.com/office/powerpoint/2010/main" val="1746673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528" y="117566"/>
            <a:ext cx="9324528" cy="778098"/>
          </a:xfrm>
        </p:spPr>
        <p:txBody>
          <a:bodyPr>
            <a:noAutofit/>
          </a:bodyPr>
          <a:lstStyle/>
          <a:p>
            <a:r>
              <a:rPr lang="en-GB" sz="2600" b="1" dirty="0" smtClean="0">
                <a:solidFill>
                  <a:srgbClr val="C00000"/>
                </a:solidFill>
              </a:rPr>
              <a:t>Social inequalities in NCDs: Action Plan for European Strategy for the Prevention and Control of NCDs </a:t>
            </a:r>
            <a:endParaRPr lang="en-GB" sz="2600" b="1" dirty="0">
              <a:solidFill>
                <a:srgbClr val="C00000"/>
              </a:solidFill>
            </a:endParaRPr>
          </a:p>
        </p:txBody>
      </p:sp>
      <p:cxnSp>
        <p:nvCxnSpPr>
          <p:cNvPr id="7" name="Connecteur droit 6"/>
          <p:cNvCxnSpPr/>
          <p:nvPr/>
        </p:nvCxnSpPr>
        <p:spPr>
          <a:xfrm>
            <a:off x="0" y="1018414"/>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287016" y="1484784"/>
            <a:ext cx="8856984" cy="518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GB" sz="2000" b="1" kern="0" dirty="0" smtClean="0">
                <a:solidFill>
                  <a:srgbClr val="C00000"/>
                </a:solidFill>
                <a:sym typeface="Wingdings" pitchFamily="2" charset="2"/>
              </a:rPr>
              <a:t> </a:t>
            </a:r>
            <a:r>
              <a:rPr lang="en-GB" sz="2000" kern="0" dirty="0" smtClean="0">
                <a:sym typeface="Wingdings" pitchFamily="2" charset="2"/>
              </a:rPr>
              <a:t> </a:t>
            </a:r>
            <a:r>
              <a:rPr lang="en-GB" sz="2000" b="1" dirty="0" smtClean="0"/>
              <a:t>A focus on equity. </a:t>
            </a:r>
            <a:r>
              <a:rPr lang="en-GB" sz="2000" dirty="0" smtClean="0"/>
              <a:t>Specific attention to whether social determinants affect people’s opportunities to make and sustain healthy choices.</a:t>
            </a:r>
            <a:endParaRPr lang="fr-CH" sz="2000" kern="0" dirty="0" smtClean="0"/>
          </a:p>
          <a:p>
            <a:pPr marL="87313" fontAlgn="base">
              <a:lnSpc>
                <a:spcPct val="110000"/>
              </a:lnSpc>
              <a:spcBef>
                <a:spcPct val="20000"/>
              </a:spcBef>
              <a:spcAft>
                <a:spcPct val="0"/>
              </a:spcAft>
              <a:buClr>
                <a:srgbClr val="C00000"/>
              </a:buClr>
              <a:buSzPct val="110000"/>
              <a:defRPr/>
            </a:pPr>
            <a:endParaRPr lang="en-GB" sz="2000" kern="0" dirty="0" smtClean="0"/>
          </a:p>
          <a:p>
            <a:r>
              <a:rPr lang="en-GB" sz="2000" b="1" kern="0" dirty="0" smtClean="0">
                <a:solidFill>
                  <a:srgbClr val="C00000"/>
                </a:solidFill>
                <a:sym typeface="Wingdings" pitchFamily="2" charset="2"/>
              </a:rPr>
              <a:t> </a:t>
            </a:r>
            <a:r>
              <a:rPr lang="en-GB" sz="2000" kern="0" dirty="0" smtClean="0">
                <a:sym typeface="Wingdings" pitchFamily="2" charset="2"/>
              </a:rPr>
              <a:t> </a:t>
            </a:r>
            <a:r>
              <a:rPr lang="en-GB" sz="2000" b="1" dirty="0" smtClean="0"/>
              <a:t>A life course approach. </a:t>
            </a:r>
            <a:r>
              <a:rPr lang="en-GB" sz="2000" dirty="0" smtClean="0"/>
              <a:t>Exposure to the risk of NCDs accumulates throughout the life course, starting with influences that occur during pregnancy and continuing through early childhood, adolescence and adulthood. </a:t>
            </a:r>
            <a:endParaRPr lang="fr-CH" sz="2000" dirty="0" smtClean="0"/>
          </a:p>
          <a:p>
            <a:endParaRPr lang="fr-CH" sz="2000" dirty="0" smtClean="0"/>
          </a:p>
          <a:p>
            <a:r>
              <a:rPr lang="en-GB" sz="2000" b="1" kern="0" dirty="0" smtClean="0">
                <a:solidFill>
                  <a:srgbClr val="C00000"/>
                </a:solidFill>
                <a:sym typeface="Wingdings" pitchFamily="2" charset="2"/>
              </a:rPr>
              <a:t> </a:t>
            </a:r>
            <a:r>
              <a:rPr lang="en-GB" sz="2000" b="1" dirty="0" smtClean="0"/>
              <a:t>Balance population-based and individual approaches. </a:t>
            </a:r>
            <a:r>
              <a:rPr lang="en-GB" sz="2000" dirty="0" smtClean="0"/>
              <a:t>Most cases of disease are found in those at low or moderate risk, and only a minority of cases are in those at high risk.</a:t>
            </a:r>
          </a:p>
          <a:p>
            <a:pPr>
              <a:buFont typeface="Wingdings" pitchFamily="2" charset="2"/>
              <a:buChar char="à"/>
            </a:pPr>
            <a:endParaRPr lang="fr-CH" sz="2000" dirty="0" smtClean="0"/>
          </a:p>
          <a:p>
            <a:r>
              <a:rPr lang="en-GB" sz="2000" b="1" kern="0" dirty="0" smtClean="0">
                <a:solidFill>
                  <a:srgbClr val="C00000"/>
                </a:solidFill>
                <a:sym typeface="Wingdings" pitchFamily="2" charset="2"/>
              </a:rPr>
              <a:t>  </a:t>
            </a:r>
            <a:r>
              <a:rPr lang="en-GB" sz="2000" dirty="0" smtClean="0"/>
              <a:t>Disseminate and advocate for improved universal access to more comprehensive and </a:t>
            </a:r>
            <a:r>
              <a:rPr lang="en-GB" sz="2000" b="1" dirty="0" smtClean="0"/>
              <a:t>equity-sensitive</a:t>
            </a:r>
            <a:r>
              <a:rPr lang="en-GB" sz="2000" dirty="0" smtClean="0"/>
              <a:t> packages of NCD interventions.</a:t>
            </a:r>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p>
          <a:p>
            <a:pPr marL="87313" fontAlgn="base">
              <a:lnSpc>
                <a:spcPct val="110000"/>
              </a:lnSpc>
              <a:spcBef>
                <a:spcPct val="20000"/>
              </a:spcBef>
              <a:spcAft>
                <a:spcPct val="0"/>
              </a:spcAft>
              <a:buClr>
                <a:srgbClr val="C00000"/>
              </a:buClr>
              <a:buSzPct val="110000"/>
              <a:defRPr/>
            </a:pPr>
            <a:endParaRPr lang="en-GB" sz="2000" kern="0" dirty="0" smtClean="0">
              <a:solidFill>
                <a:srgbClr val="C00000"/>
              </a:solidFill>
            </a:endParaRPr>
          </a:p>
          <a:p>
            <a:pPr marL="87313" fontAlgn="base">
              <a:lnSpc>
                <a:spcPct val="110000"/>
              </a:lnSpc>
              <a:spcBef>
                <a:spcPct val="20000"/>
              </a:spcBef>
              <a:spcAft>
                <a:spcPct val="0"/>
              </a:spcAft>
              <a:buClr>
                <a:srgbClr val="C00000"/>
              </a:buClr>
              <a:buSzPct val="110000"/>
              <a:buFont typeface="Arial" pitchFamily="34" charset="0"/>
              <a:buChar char="•"/>
              <a:defRPr/>
            </a:pPr>
            <a:endParaRPr kumimoji="0" lang="en-GB" sz="2000" b="0" i="0" u="none" strike="noStrike" kern="0" cap="none" spc="0" normalizeH="0" noProof="0" dirty="0" smtClean="0">
              <a:ln>
                <a:noFill/>
              </a:ln>
              <a:solidFill>
                <a:srgbClr val="C00000"/>
              </a:solidFill>
              <a:effectLst/>
              <a:uLnTx/>
              <a:uFillTx/>
              <a:latin typeface="+mn-lt"/>
            </a:endParaRPr>
          </a:p>
          <a:p>
            <a:pPr marL="357188" indent="-174625" fontAlgn="base">
              <a:lnSpc>
                <a:spcPct val="110000"/>
              </a:lnSpc>
              <a:spcBef>
                <a:spcPct val="20000"/>
              </a:spcBef>
              <a:spcAft>
                <a:spcPct val="0"/>
              </a:spcAft>
              <a:buClr>
                <a:srgbClr val="FFFF00"/>
              </a:buClr>
              <a:buSzPct val="110000"/>
              <a:defRPr/>
            </a:pPr>
            <a:endParaRPr kumimoji="0" lang="en-GB" sz="20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0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2420888"/>
            <a:ext cx="8640960" cy="1200329"/>
          </a:xfrm>
          <a:prstGeom prst="rect">
            <a:avLst/>
          </a:prstGeom>
        </p:spPr>
        <p:txBody>
          <a:bodyPr wrap="square">
            <a:spAutoFit/>
          </a:bodyPr>
          <a:lstStyle/>
          <a:p>
            <a:pPr lvl="0" algn="ctr">
              <a:spcBef>
                <a:spcPct val="20000"/>
              </a:spcBef>
              <a:defRPr/>
            </a:pPr>
            <a:r>
              <a:rPr lang="en-GB" sz="3600" b="1" dirty="0">
                <a:solidFill>
                  <a:srgbClr val="C00000"/>
                </a:solidFill>
              </a:rPr>
              <a:t>Social inequalities in NCDs: Take home messages</a:t>
            </a:r>
          </a:p>
        </p:txBody>
      </p:sp>
    </p:spTree>
    <p:extLst>
      <p:ext uri="{BB962C8B-B14F-4D97-AF65-F5344CB8AC3E}">
        <p14:creationId xmlns="" xmlns:p14="http://schemas.microsoft.com/office/powerpoint/2010/main" val="3544608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Take home messages</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79512" y="980728"/>
            <a:ext cx="8856984" cy="5877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ct val="20000"/>
              </a:spcBef>
              <a:spcAft>
                <a:spcPct val="0"/>
              </a:spcAft>
              <a:buClr>
                <a:srgbClr val="C00000"/>
              </a:buClr>
              <a:buSzPct val="110000"/>
              <a:defRPr/>
            </a:pPr>
            <a:endParaRPr lang="en-GB" sz="16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16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16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1600" kern="0" dirty="0" smtClean="0"/>
          </a:p>
          <a:p>
            <a:pPr marL="87313" fontAlgn="base">
              <a:lnSpc>
                <a:spcPct val="110000"/>
              </a:lnSpc>
              <a:spcBef>
                <a:spcPct val="20000"/>
              </a:spcBef>
              <a:spcAft>
                <a:spcPct val="0"/>
              </a:spcAft>
              <a:buClr>
                <a:srgbClr val="C00000"/>
              </a:buClr>
              <a:buSzPct val="110000"/>
              <a:buFont typeface="Wingdings" pitchFamily="2" charset="2"/>
              <a:buChar char="§"/>
              <a:defRPr/>
            </a:pPr>
            <a:endParaRPr lang="en-GB" sz="1600" kern="0" dirty="0" smtClean="0"/>
          </a:p>
          <a:p>
            <a:pPr marL="87313" fontAlgn="base">
              <a:lnSpc>
                <a:spcPct val="110000"/>
              </a:lnSpc>
              <a:spcBef>
                <a:spcPct val="20000"/>
              </a:spcBef>
              <a:spcAft>
                <a:spcPct val="0"/>
              </a:spcAft>
              <a:buClr>
                <a:srgbClr val="C00000"/>
              </a:buClr>
              <a:buSzPct val="110000"/>
              <a:defRPr/>
            </a:pPr>
            <a:endParaRPr lang="en-GB" sz="1600" kern="0" dirty="0" smtClean="0">
              <a:solidFill>
                <a:srgbClr val="C00000"/>
              </a:solidFill>
            </a:endParaRPr>
          </a:p>
          <a:p>
            <a:pPr marL="87313" fontAlgn="base">
              <a:lnSpc>
                <a:spcPct val="110000"/>
              </a:lnSpc>
              <a:spcBef>
                <a:spcPct val="20000"/>
              </a:spcBef>
              <a:spcAft>
                <a:spcPct val="0"/>
              </a:spcAft>
              <a:buClr>
                <a:srgbClr val="C00000"/>
              </a:buClr>
              <a:buSzPct val="110000"/>
              <a:buFont typeface="Arial" pitchFamily="34" charset="0"/>
              <a:buChar char="•"/>
              <a:defRPr/>
            </a:pPr>
            <a:endParaRPr kumimoji="0" lang="en-GB" sz="2000" b="0" i="0" u="none" strike="noStrike" kern="0" cap="none" spc="0" normalizeH="0" noProof="0" dirty="0" smtClean="0">
              <a:ln>
                <a:noFill/>
              </a:ln>
              <a:solidFill>
                <a:srgbClr val="C00000"/>
              </a:solidFill>
              <a:effectLst/>
              <a:uLnTx/>
              <a:uFillTx/>
              <a:latin typeface="+mn-lt"/>
            </a:endParaRPr>
          </a:p>
          <a:p>
            <a:pPr marL="357188" indent="-174625" fontAlgn="base">
              <a:lnSpc>
                <a:spcPct val="110000"/>
              </a:lnSpc>
              <a:spcBef>
                <a:spcPct val="20000"/>
              </a:spcBef>
              <a:spcAft>
                <a:spcPct val="0"/>
              </a:spcAft>
              <a:buClr>
                <a:srgbClr val="FFFF00"/>
              </a:buClr>
              <a:buSzPct val="110000"/>
              <a:defRPr/>
            </a:pPr>
            <a:endParaRPr kumimoji="0" lang="en-GB" sz="20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000" b="0" i="1" u="none" strike="noStrike" kern="0" cap="none" spc="0" normalizeH="0" baseline="0" noProof="0" dirty="0" smtClean="0">
              <a:ln>
                <a:noFill/>
              </a:ln>
              <a:solidFill>
                <a:srgbClr val="C00000"/>
              </a:solidFill>
              <a:effectLst/>
              <a:uLnTx/>
              <a:uFillTx/>
              <a:latin typeface="+mn-lt"/>
              <a:ea typeface="+mn-ea"/>
              <a:cs typeface="+mn-cs"/>
            </a:endParaRPr>
          </a:p>
        </p:txBody>
      </p:sp>
      <p:sp>
        <p:nvSpPr>
          <p:cNvPr id="6" name="Rectangle 5"/>
          <p:cNvSpPr txBox="1">
            <a:spLocks noChangeArrowheads="1"/>
          </p:cNvSpPr>
          <p:nvPr/>
        </p:nvSpPr>
        <p:spPr bwMode="auto">
          <a:xfrm>
            <a:off x="179512" y="908720"/>
            <a:ext cx="8856984"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1600" b="0" i="1" u="none" strike="noStrike" kern="0" cap="none" spc="0" normalizeH="0" baseline="0" noProof="0" dirty="0" smtClean="0">
              <a:ln>
                <a:noFill/>
              </a:ln>
              <a:solidFill>
                <a:srgbClr val="C00000"/>
              </a:solidFill>
              <a:effectLst/>
              <a:uLnTx/>
              <a:uFillTx/>
              <a:latin typeface="+mn-lt"/>
              <a:ea typeface="+mn-ea"/>
              <a:cs typeface="+mn-cs"/>
            </a:endParaRPr>
          </a:p>
        </p:txBody>
      </p:sp>
      <p:sp>
        <p:nvSpPr>
          <p:cNvPr id="11" name="Rectangle 5"/>
          <p:cNvSpPr txBox="1">
            <a:spLocks noChangeArrowheads="1"/>
          </p:cNvSpPr>
          <p:nvPr/>
        </p:nvSpPr>
        <p:spPr bwMode="auto">
          <a:xfrm>
            <a:off x="467544" y="852711"/>
            <a:ext cx="8389440" cy="56166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t> For policies aimed at reducing social inequalities in NCDs crucial to consider that different SES groups are likely to respond differently to prevention strategies targeting the whole population </a:t>
            </a:r>
            <a:r>
              <a:rPr lang="en-GB" sz="2000" kern="0" dirty="0" smtClean="0">
                <a:sym typeface="Wingdings" pitchFamily="2" charset="2"/>
              </a:rPr>
              <a:t> </a:t>
            </a:r>
            <a:r>
              <a:rPr lang="en-GB" sz="2000" b="1" kern="0" dirty="0" smtClean="0">
                <a:solidFill>
                  <a:srgbClr val="C00000"/>
                </a:solidFill>
                <a:sym typeface="Wingdings" pitchFamily="2" charset="2"/>
              </a:rPr>
              <a:t>prioritizing “structural” prevention strategies</a:t>
            </a:r>
          </a:p>
          <a:p>
            <a:pPr marL="87313" fontAlgn="base">
              <a:lnSpc>
                <a:spcPct val="110000"/>
              </a:lnSpc>
              <a:spcBef>
                <a:spcPct val="20000"/>
              </a:spcBef>
              <a:spcAft>
                <a:spcPct val="0"/>
              </a:spcAft>
              <a:buClr>
                <a:srgbClr val="C00000"/>
              </a:buClr>
              <a:buSzPct val="110000"/>
              <a:buFont typeface="Wingdings" pitchFamily="2" charset="2"/>
              <a:buChar char="§"/>
              <a:defRPr/>
            </a:pPr>
            <a:endParaRPr lang="en-GB" sz="1400" kern="0" dirty="0" smtClean="0">
              <a:solidFill>
                <a:srgbClr val="C00000"/>
              </a:solidFill>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sym typeface="Wingdings" pitchFamily="2" charset="2"/>
              </a:rPr>
              <a:t> Whenever possible, the fact that SES acts across the </a:t>
            </a:r>
            <a:r>
              <a:rPr lang="en-GB" sz="2000" kern="0" dirty="0" err="1" smtClean="0">
                <a:sym typeface="Wingdings" pitchFamily="2" charset="2"/>
              </a:rPr>
              <a:t>lifecourse</a:t>
            </a:r>
            <a:r>
              <a:rPr lang="en-GB" sz="2000" kern="0" dirty="0" smtClean="0">
                <a:sym typeface="Wingdings" pitchFamily="2" charset="2"/>
              </a:rPr>
              <a:t> to affect NCDs risk should be considered  </a:t>
            </a:r>
            <a:r>
              <a:rPr lang="en-GB" sz="2000" b="1" kern="0" dirty="0" smtClean="0">
                <a:solidFill>
                  <a:srgbClr val="C00000"/>
                </a:solidFill>
                <a:sym typeface="Wingdings" pitchFamily="2" charset="2"/>
              </a:rPr>
              <a:t>attention to exposures in early life which are not only relevant for communicable diseases but also for NCDs</a:t>
            </a:r>
            <a:r>
              <a:rPr lang="en-GB" sz="2000" kern="0" dirty="0" smtClean="0">
                <a:solidFill>
                  <a:srgbClr val="C00000"/>
                </a:solidFill>
                <a:sym typeface="Wingdings" pitchFamily="2" charset="2"/>
              </a:rPr>
              <a:t> </a:t>
            </a:r>
            <a:r>
              <a:rPr lang="en-GB" sz="2000" kern="0" dirty="0" smtClean="0">
                <a:sym typeface="Wingdings" pitchFamily="2" charset="2"/>
              </a:rPr>
              <a:t>(also emphasized in the global action plan for the prevention and control of NCDs 2013-2020)</a:t>
            </a:r>
          </a:p>
          <a:p>
            <a:pPr marL="87313" fontAlgn="base">
              <a:lnSpc>
                <a:spcPct val="110000"/>
              </a:lnSpc>
              <a:spcBef>
                <a:spcPct val="20000"/>
              </a:spcBef>
              <a:spcAft>
                <a:spcPct val="0"/>
              </a:spcAft>
              <a:buClr>
                <a:srgbClr val="C00000"/>
              </a:buClr>
              <a:buSzPct val="110000"/>
              <a:buFont typeface="Wingdings" pitchFamily="2" charset="2"/>
              <a:buChar char="§"/>
              <a:defRPr/>
            </a:pPr>
            <a:endParaRPr lang="en-GB" sz="1400" kern="0" dirty="0" smtClean="0">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r>
              <a:rPr lang="fr-CH" sz="2000" kern="0" dirty="0" err="1" smtClean="0">
                <a:sym typeface="Wingdings" pitchFamily="2" charset="2"/>
              </a:rPr>
              <a:t>Critical</a:t>
            </a:r>
            <a:r>
              <a:rPr lang="fr-CH" sz="2000" kern="0" dirty="0" smtClean="0">
                <a:sym typeface="Wingdings" pitchFamily="2" charset="2"/>
              </a:rPr>
              <a:t> to put </a:t>
            </a:r>
            <a:r>
              <a:rPr lang="fr-CH" sz="2000" kern="0" dirty="0" err="1" smtClean="0">
                <a:sym typeface="Wingdings" pitchFamily="2" charset="2"/>
              </a:rPr>
              <a:t>health</a:t>
            </a:r>
            <a:r>
              <a:rPr lang="fr-CH" sz="2000" kern="0" dirty="0" smtClean="0">
                <a:sym typeface="Wingdings" pitchFamily="2" charset="2"/>
              </a:rPr>
              <a:t> </a:t>
            </a:r>
            <a:r>
              <a:rPr lang="fr-CH" sz="2000" kern="0" dirty="0" err="1" smtClean="0">
                <a:sym typeface="Wingdings" pitchFamily="2" charset="2"/>
              </a:rPr>
              <a:t>equity</a:t>
            </a:r>
            <a:r>
              <a:rPr lang="fr-CH" sz="2000" kern="0" dirty="0" smtClean="0">
                <a:sym typeface="Wingdings" pitchFamily="2" charset="2"/>
              </a:rPr>
              <a:t> in all </a:t>
            </a:r>
            <a:r>
              <a:rPr lang="fr-CH" sz="2000" kern="0" dirty="0" err="1" smtClean="0">
                <a:sym typeface="Wingdings" pitchFamily="2" charset="2"/>
              </a:rPr>
              <a:t>policies</a:t>
            </a:r>
            <a:r>
              <a:rPr lang="fr-CH" sz="2000" kern="0" dirty="0" smtClean="0">
                <a:sym typeface="Wingdings" pitchFamily="2" charset="2"/>
              </a:rPr>
              <a:t>.</a:t>
            </a:r>
            <a:endParaRPr lang="en-GB" sz="2000" kern="0" cap="small" dirty="0" smtClean="0">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endParaRPr lang="en-GB" sz="1400" kern="0" dirty="0" smtClean="0">
              <a:solidFill>
                <a:srgbClr val="C00000"/>
              </a:solidFill>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r>
              <a:rPr lang="en-GB" sz="2000" kern="0" dirty="0" smtClean="0">
                <a:sym typeface="Wingdings" pitchFamily="2" charset="2"/>
              </a:rPr>
              <a:t> Health equity issues are more and increasingly present in the global agenda of international organisations (UN, WHO)  </a:t>
            </a:r>
            <a:r>
              <a:rPr lang="en-GB" sz="2000" b="1" kern="0" dirty="0" smtClean="0">
                <a:solidFill>
                  <a:srgbClr val="C00000"/>
                </a:solidFill>
                <a:sym typeface="Wingdings" pitchFamily="2" charset="2"/>
              </a:rPr>
              <a:t>good window of opportunities in LMICs</a:t>
            </a:r>
            <a:r>
              <a:rPr lang="en-GB" sz="2000" kern="0" dirty="0" smtClean="0">
                <a:solidFill>
                  <a:srgbClr val="C00000"/>
                </a:solidFill>
                <a:sym typeface="Wingdings" pitchFamily="2" charset="2"/>
              </a:rPr>
              <a:t> to implement policies developed to prevent and control NCDs, with specific attention to their social distribution</a:t>
            </a:r>
            <a:endParaRPr lang="en-GB" sz="2000" kern="0" dirty="0" smtClean="0">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endParaRPr lang="fr-CH" sz="2000" kern="0" dirty="0" smtClean="0">
              <a:solidFill>
                <a:srgbClr val="C00000"/>
              </a:solidFill>
              <a:sym typeface="Wingdings" pitchFamily="2" charset="2"/>
            </a:endParaRPr>
          </a:p>
          <a:p>
            <a:pPr marL="87313" fontAlgn="base">
              <a:lnSpc>
                <a:spcPct val="110000"/>
              </a:lnSpc>
              <a:spcBef>
                <a:spcPct val="20000"/>
              </a:spcBef>
              <a:spcAft>
                <a:spcPct val="0"/>
              </a:spcAft>
              <a:buClr>
                <a:srgbClr val="C00000"/>
              </a:buClr>
              <a:buSzPct val="110000"/>
              <a:buFont typeface="Wingdings" pitchFamily="2" charset="2"/>
              <a:buChar char="§"/>
              <a:defRPr/>
            </a:pPr>
            <a:endParaRPr lang="en-GB" sz="2000" kern="0" dirty="0" smtClean="0">
              <a:solidFill>
                <a:srgbClr val="C00000"/>
              </a:solidFill>
            </a:endParaRPr>
          </a:p>
          <a:p>
            <a:pPr marL="87313" fontAlgn="base">
              <a:lnSpc>
                <a:spcPct val="110000"/>
              </a:lnSpc>
              <a:spcBef>
                <a:spcPct val="20000"/>
              </a:spcBef>
              <a:spcAft>
                <a:spcPct val="0"/>
              </a:spcAft>
              <a:buClr>
                <a:srgbClr val="C00000"/>
              </a:buClr>
              <a:buSzPct val="110000"/>
              <a:buFont typeface="Wingdings" pitchFamily="2" charset="2"/>
              <a:buChar char="§"/>
              <a:defRPr/>
            </a:pPr>
            <a:endParaRPr kumimoji="0" lang="en-GB" sz="20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lnSpc>
                <a:spcPct val="110000"/>
              </a:lnSpc>
              <a:spcBef>
                <a:spcPct val="20000"/>
              </a:spcBef>
              <a:spcAft>
                <a:spcPct val="0"/>
              </a:spcAft>
              <a:buClr>
                <a:srgbClr val="CC0000"/>
              </a:buClr>
              <a:buSzPct val="120000"/>
              <a:tabLst/>
              <a:defRPr/>
            </a:pPr>
            <a:endParaRPr kumimoji="0" lang="en-GB" sz="20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regjeringen.no/pages/1975150/HFIG/fig2-1.jpg"/>
          <p:cNvPicPr>
            <a:picLocks noChangeAspect="1" noChangeArrowheads="1"/>
          </p:cNvPicPr>
          <p:nvPr/>
        </p:nvPicPr>
        <p:blipFill>
          <a:blip r:embed="rId2" cstate="print"/>
          <a:srcRect/>
          <a:stretch>
            <a:fillRect/>
          </a:stretch>
        </p:blipFill>
        <p:spPr bwMode="auto">
          <a:xfrm>
            <a:off x="2139559" y="863893"/>
            <a:ext cx="5472608" cy="5445427"/>
          </a:xfrm>
          <a:prstGeom prst="rect">
            <a:avLst/>
          </a:prstGeom>
          <a:noFill/>
        </p:spPr>
      </p:pic>
      <p:sp>
        <p:nvSpPr>
          <p:cNvPr id="5" name="ZoneTexte 4"/>
          <p:cNvSpPr txBox="1"/>
          <p:nvPr/>
        </p:nvSpPr>
        <p:spPr>
          <a:xfrm>
            <a:off x="251520" y="6381328"/>
            <a:ext cx="8640960" cy="184666"/>
          </a:xfrm>
          <a:prstGeom prst="rect">
            <a:avLst/>
          </a:prstGeom>
          <a:noFill/>
        </p:spPr>
        <p:txBody>
          <a:bodyPr wrap="square" lIns="0" tIns="0" rIns="0" bIns="0" rtlCol="0">
            <a:spAutoFit/>
          </a:bodyPr>
          <a:lstStyle/>
          <a:p>
            <a:r>
              <a:rPr lang="fr-CH" sz="1200" b="1" dirty="0" smtClean="0"/>
              <a:t>Source: </a:t>
            </a:r>
            <a:r>
              <a:rPr lang="en-US" sz="1200" b="1" dirty="0" smtClean="0"/>
              <a:t>National strategy to reduce social inequalities in health, The Norwegian Institute of Public Health (2006-2007)</a:t>
            </a:r>
          </a:p>
        </p:txBody>
      </p:sp>
      <p:sp>
        <p:nvSpPr>
          <p:cNvPr id="6" name="Rectangle 7"/>
          <p:cNvSpPr txBox="1">
            <a:spLocks noChangeArrowheads="1"/>
          </p:cNvSpPr>
          <p:nvPr/>
        </p:nvSpPr>
        <p:spPr bwMode="auto">
          <a:xfrm>
            <a:off x="467544" y="188640"/>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r>
              <a:rPr lang="en-US" sz="3600" b="1" kern="0" dirty="0" smtClean="0">
                <a:solidFill>
                  <a:srgbClr val="CC0000"/>
                </a:solidFill>
                <a:latin typeface="+mj-lt"/>
                <a:ea typeface="+mj-ea"/>
                <a:cs typeface="+mj-cs"/>
              </a:rPr>
              <a:t>Thanks for your attention</a:t>
            </a:r>
            <a:endParaRPr kumimoji="0" lang="en-US" sz="3600" b="1" i="0" u="none" strike="noStrike" kern="0" cap="none" spc="0" normalizeH="0" baseline="0" noProof="0" dirty="0" smtClean="0">
              <a:ln>
                <a:noFill/>
              </a:ln>
              <a:solidFill>
                <a:srgbClr val="CC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4"/>
          <p:cNvGraphicFramePr>
            <a:graphicFrameLocks/>
          </p:cNvGraphicFramePr>
          <p:nvPr>
            <p:extLst>
              <p:ext uri="{D42A27DB-BD31-4B8C-83A1-F6EECF244321}">
                <p14:modId xmlns="" xmlns:p14="http://schemas.microsoft.com/office/powerpoint/2010/main" val="4131049310"/>
              </p:ext>
            </p:extLst>
          </p:nvPr>
        </p:nvGraphicFramePr>
        <p:xfrm>
          <a:off x="541892" y="1412776"/>
          <a:ext cx="7772400" cy="3810000"/>
        </p:xfrm>
        <a:graphic>
          <a:graphicData uri="http://schemas.openxmlformats.org/drawingml/2006/table">
            <a:tbl>
              <a:tblPr firstRow="1" bandRow="1"/>
              <a:tblGrid>
                <a:gridCol w="4464496"/>
                <a:gridCol w="3307904"/>
              </a:tblGrid>
              <a:tr h="37084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Country</a:t>
                      </a:r>
                      <a:endParaRPr kumimoji="0" lang="en-GB" sz="19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00000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u="none" strike="noStrike" cap="none" normalizeH="0" baseline="0" dirty="0" smtClean="0">
                          <a:ln>
                            <a:noFill/>
                          </a:ln>
                          <a:effectLst/>
                        </a:rPr>
                        <a:t>Male life expectancy at birth</a:t>
                      </a:r>
                      <a:endParaRPr kumimoji="0" lang="en-GB" sz="16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000000"/>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rgbClr val="C00000"/>
                          </a:solidFill>
                          <a:effectLst/>
                        </a:rPr>
                        <a:t>Angola</a:t>
                      </a:r>
                      <a:endParaRPr kumimoji="0" lang="en-GB" sz="19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rgbClr val="C00000"/>
                          </a:solidFill>
                          <a:effectLst/>
                        </a:rPr>
                        <a:t>40</a:t>
                      </a:r>
                      <a:endParaRPr kumimoji="0" lang="en-GB" sz="19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chemeClr val="accent4"/>
                          </a:solidFill>
                          <a:effectLst/>
                        </a:rPr>
                        <a:t>UK, Glasgow (</a:t>
                      </a:r>
                      <a:r>
                        <a:rPr kumimoji="0" lang="en-GB" sz="1900" b="1" u="none" strike="noStrike" cap="none" normalizeH="0" baseline="0" dirty="0" err="1" smtClean="0">
                          <a:ln>
                            <a:noFill/>
                          </a:ln>
                          <a:solidFill>
                            <a:schemeClr val="accent4"/>
                          </a:solidFill>
                          <a:effectLst/>
                        </a:rPr>
                        <a:t>Calton</a:t>
                      </a:r>
                      <a:r>
                        <a:rPr kumimoji="0" lang="en-GB" sz="1900" b="1" u="none" strike="noStrike" cap="none" normalizeH="0" baseline="0" dirty="0" smtClean="0">
                          <a:ln>
                            <a:noFill/>
                          </a:ln>
                          <a:solidFill>
                            <a:schemeClr val="accent4"/>
                          </a:solidFill>
                          <a:effectLst/>
                        </a:rPr>
                        <a:t>)</a:t>
                      </a:r>
                      <a:endParaRPr kumimoji="0" lang="en-GB" sz="1900" b="1" i="0" u="none" strike="noStrike" cap="none" normalizeH="0" baseline="0" dirty="0" smtClean="0">
                        <a:ln>
                          <a:noFill/>
                        </a:ln>
                        <a:solidFill>
                          <a:schemeClr val="accent4"/>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chemeClr val="accent4"/>
                          </a:solidFill>
                          <a:effectLst/>
                        </a:rPr>
                        <a:t>54</a:t>
                      </a:r>
                      <a:endParaRPr kumimoji="0" lang="en-GB" sz="1900" b="1" i="0" u="none" strike="noStrike" cap="none" normalizeH="0" baseline="0" dirty="0" smtClean="0">
                        <a:ln>
                          <a:noFill/>
                        </a:ln>
                        <a:solidFill>
                          <a:schemeClr val="accent4"/>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effectLst/>
                        </a:rPr>
                        <a:t>India</a:t>
                      </a:r>
                      <a:endParaRPr kumimoji="0" lang="en-GB" sz="1900" b="1"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62</a:t>
                      </a:r>
                      <a:endParaRPr kumimoji="0" lang="en-GB" sz="19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effectLst/>
                        </a:rPr>
                        <a:t>Lithuania</a:t>
                      </a:r>
                      <a:endParaRPr kumimoji="0" lang="en-GB" sz="1900" b="1"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65</a:t>
                      </a:r>
                      <a:endParaRPr kumimoji="0" lang="en-GB" sz="19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effectLst/>
                        </a:rPr>
                        <a:t>Mexico</a:t>
                      </a:r>
                      <a:endParaRPr kumimoji="0" lang="en-GB" sz="1900" b="1"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72</a:t>
                      </a:r>
                      <a:endParaRPr kumimoji="0" lang="en-GB" sz="19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effectLst/>
                        </a:rPr>
                        <a:t>United States</a:t>
                      </a:r>
                      <a:endParaRPr kumimoji="0" lang="en-GB" sz="1900" b="1"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75</a:t>
                      </a:r>
                      <a:endParaRPr kumimoji="0" lang="en-GB" sz="19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effectLst/>
                        </a:rPr>
                        <a:t>Cuba</a:t>
                      </a:r>
                      <a:endParaRPr kumimoji="0" lang="en-GB" sz="1900" b="1"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u="none" strike="noStrike" cap="none" normalizeH="0" baseline="0" dirty="0" smtClean="0">
                          <a:ln>
                            <a:noFill/>
                          </a:ln>
                          <a:effectLst/>
                        </a:rPr>
                        <a:t>76</a:t>
                      </a:r>
                      <a:endParaRPr kumimoji="0" lang="en-GB" sz="19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rgbClr val="C00000"/>
                          </a:solidFill>
                          <a:effectLst/>
                        </a:rPr>
                        <a:t>Switzerland</a:t>
                      </a:r>
                      <a:endParaRPr kumimoji="0" lang="en-GB" sz="19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rgbClr val="C00000"/>
                          </a:solidFill>
                          <a:effectLst/>
                        </a:rPr>
                        <a:t>79</a:t>
                      </a:r>
                      <a:endParaRPr kumimoji="0" lang="en-GB" sz="19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2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chemeClr val="accent4"/>
                          </a:solidFill>
                          <a:effectLst/>
                        </a:rPr>
                        <a:t>UK, Glasgow (</a:t>
                      </a:r>
                      <a:r>
                        <a:rPr kumimoji="0" lang="en-GB" sz="1900" b="1" u="none" strike="noStrike" cap="none" normalizeH="0" baseline="0" dirty="0" err="1" smtClean="0">
                          <a:ln>
                            <a:noFill/>
                          </a:ln>
                          <a:solidFill>
                            <a:schemeClr val="accent4"/>
                          </a:solidFill>
                          <a:effectLst/>
                        </a:rPr>
                        <a:t>Lenzie</a:t>
                      </a:r>
                      <a:r>
                        <a:rPr kumimoji="0" lang="en-GB" sz="1900" b="1" u="none" strike="noStrike" cap="none" normalizeH="0" baseline="0" dirty="0" smtClean="0">
                          <a:ln>
                            <a:noFill/>
                          </a:ln>
                          <a:solidFill>
                            <a:schemeClr val="accent4"/>
                          </a:solidFill>
                          <a:effectLst/>
                        </a:rPr>
                        <a:t> N.)</a:t>
                      </a:r>
                      <a:endParaRPr kumimoji="0" lang="en-GB" sz="1900" b="1" i="0" u="none" strike="noStrike" cap="none" normalizeH="0" baseline="0" dirty="0" smtClean="0">
                        <a:ln>
                          <a:noFill/>
                        </a:ln>
                        <a:solidFill>
                          <a:schemeClr val="accent4"/>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900" b="1" u="none" strike="noStrike" cap="none" normalizeH="0" baseline="0" dirty="0" smtClean="0">
                          <a:ln>
                            <a:noFill/>
                          </a:ln>
                          <a:solidFill>
                            <a:schemeClr val="accent4"/>
                          </a:solidFill>
                          <a:effectLst/>
                        </a:rPr>
                        <a:t>82</a:t>
                      </a:r>
                      <a:endParaRPr kumimoji="0" lang="en-GB" sz="1900" b="1" i="0" u="none" strike="noStrike" cap="none" normalizeH="0" baseline="0" dirty="0" smtClean="0">
                        <a:ln>
                          <a:noFill/>
                        </a:ln>
                        <a:solidFill>
                          <a:schemeClr val="accent4"/>
                        </a:solidFill>
                        <a:effectLst/>
                        <a:latin typeface="Arial" charset="0"/>
                      </a:endParaRPr>
                    </a:p>
                  </a:txBody>
                  <a:tcPr anchor="ctr" horzOverflow="overflow">
                    <a:lnL>
                      <a:noFill/>
                    </a:lnL>
                    <a:lnR>
                      <a:noFill/>
                    </a:lnR>
                    <a:lnT>
                      <a:noFill/>
                    </a:lnT>
                    <a:lnB>
                      <a:noFill/>
                    </a:lnB>
                    <a:lnTlToBr w="12700" cmpd="sng">
                      <a:noFill/>
                      <a:prstDash val="solid"/>
                    </a:lnTlToBr>
                    <a:lnBlToTr w="12700" cmpd="sng">
                      <a:noFill/>
                      <a:prstDash val="solid"/>
                    </a:lnBlToTr>
                    <a:solidFill>
                      <a:srgbClr val="FFFFFF">
                        <a:tint val="40000"/>
                      </a:srgbClr>
                    </a:solidFill>
                  </a:tcPr>
                </a:tc>
              </a:tr>
            </a:tbl>
          </a:graphicData>
        </a:graphic>
      </p:graphicFrame>
      <p:sp>
        <p:nvSpPr>
          <p:cNvPr id="21" name="Line 55"/>
          <p:cNvSpPr>
            <a:spLocks noChangeShapeType="1"/>
          </p:cNvSpPr>
          <p:nvPr/>
        </p:nvSpPr>
        <p:spPr bwMode="auto">
          <a:xfrm flipH="1">
            <a:off x="7051287" y="2002390"/>
            <a:ext cx="1008062" cy="0"/>
          </a:xfrm>
          <a:prstGeom prst="line">
            <a:avLst/>
          </a:prstGeom>
          <a:noFill/>
          <a:ln w="76200">
            <a:solidFill>
              <a:srgbClr val="C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H" sz="1800" b="0" i="0" u="none" strike="noStrike" kern="0" cap="none" spc="0" normalizeH="0" baseline="0" noProof="0">
              <a:ln>
                <a:noFill/>
              </a:ln>
              <a:solidFill>
                <a:sysClr val="windowText" lastClr="000000"/>
              </a:solidFill>
              <a:effectLst/>
              <a:uLnTx/>
              <a:uFillTx/>
            </a:endParaRPr>
          </a:p>
        </p:txBody>
      </p:sp>
      <p:sp>
        <p:nvSpPr>
          <p:cNvPr id="22" name="Line 56"/>
          <p:cNvSpPr>
            <a:spLocks noChangeShapeType="1"/>
          </p:cNvSpPr>
          <p:nvPr/>
        </p:nvSpPr>
        <p:spPr bwMode="auto">
          <a:xfrm flipH="1">
            <a:off x="7022612" y="4654955"/>
            <a:ext cx="1008062" cy="0"/>
          </a:xfrm>
          <a:prstGeom prst="line">
            <a:avLst/>
          </a:prstGeom>
          <a:noFill/>
          <a:ln w="76200">
            <a:solidFill>
              <a:srgbClr val="C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H" sz="1800" b="0" i="0" u="none" strike="noStrike" kern="0" cap="none" spc="0" normalizeH="0" baseline="0" noProof="0">
              <a:ln>
                <a:noFill/>
              </a:ln>
              <a:solidFill>
                <a:sysClr val="windowText" lastClr="000000"/>
              </a:solidFill>
              <a:effectLst/>
              <a:uLnTx/>
              <a:uFillTx/>
            </a:endParaRPr>
          </a:p>
        </p:txBody>
      </p:sp>
      <p:cxnSp>
        <p:nvCxnSpPr>
          <p:cNvPr id="24" name="Connecteur droit 23"/>
          <p:cNvCxnSpPr/>
          <p:nvPr/>
        </p:nvCxnSpPr>
        <p:spPr bwMode="auto">
          <a:xfrm>
            <a:off x="541892" y="5211969"/>
            <a:ext cx="7848872" cy="0"/>
          </a:xfrm>
          <a:prstGeom prst="line">
            <a:avLst/>
          </a:prstGeom>
          <a:solidFill>
            <a:srgbClr val="BBE0E3"/>
          </a:solidFill>
          <a:ln w="28575" cap="flat" cmpd="sng" algn="ctr">
            <a:solidFill>
              <a:srgbClr val="000000"/>
            </a:solidFill>
            <a:prstDash val="solid"/>
            <a:round/>
            <a:headEnd type="none" w="med" len="med"/>
            <a:tailEnd type="none" w="med" len="med"/>
          </a:ln>
          <a:effectLst/>
        </p:spPr>
      </p:cxnSp>
      <p:sp>
        <p:nvSpPr>
          <p:cNvPr id="2" name="Titre 1"/>
          <p:cNvSpPr>
            <a:spLocks noGrp="1"/>
          </p:cNvSpPr>
          <p:nvPr>
            <p:ph type="title"/>
          </p:nvPr>
        </p:nvSpPr>
        <p:spPr>
          <a:xfrm>
            <a:off x="0" y="5318"/>
            <a:ext cx="9144000" cy="778098"/>
          </a:xfrm>
        </p:spPr>
        <p:txBody>
          <a:bodyPr>
            <a:noAutofit/>
          </a:bodyPr>
          <a:lstStyle/>
          <a:p>
            <a:r>
              <a:rPr lang="en-GB" sz="2800" b="1" dirty="0">
                <a:solidFill>
                  <a:srgbClr val="C00000"/>
                </a:solidFill>
              </a:rPr>
              <a:t>Inequalities in male life expectancy at birth between and within countries</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Line 57"/>
          <p:cNvSpPr>
            <a:spLocks noChangeShapeType="1"/>
          </p:cNvSpPr>
          <p:nvPr/>
        </p:nvSpPr>
        <p:spPr bwMode="auto">
          <a:xfrm flipH="1">
            <a:off x="7051287" y="2365379"/>
            <a:ext cx="1008063" cy="0"/>
          </a:xfrm>
          <a:prstGeom prst="line">
            <a:avLst/>
          </a:prstGeom>
          <a:noFill/>
          <a:ln w="76200">
            <a:solidFill>
              <a:schemeClr val="accent4"/>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H" sz="1800" b="0" i="0" u="none" strike="noStrike" kern="0" cap="none" spc="0" normalizeH="0" baseline="0" noProof="0">
              <a:ln>
                <a:noFill/>
              </a:ln>
              <a:solidFill>
                <a:sysClr val="windowText" lastClr="000000"/>
              </a:solidFill>
              <a:effectLst/>
              <a:uLnTx/>
              <a:uFillTx/>
            </a:endParaRPr>
          </a:p>
        </p:txBody>
      </p:sp>
      <p:sp>
        <p:nvSpPr>
          <p:cNvPr id="20" name="Line 58"/>
          <p:cNvSpPr>
            <a:spLocks noChangeShapeType="1"/>
          </p:cNvSpPr>
          <p:nvPr/>
        </p:nvSpPr>
        <p:spPr bwMode="auto">
          <a:xfrm flipH="1">
            <a:off x="7022612" y="5029675"/>
            <a:ext cx="1008062" cy="0"/>
          </a:xfrm>
          <a:prstGeom prst="line">
            <a:avLst/>
          </a:prstGeom>
          <a:noFill/>
          <a:ln w="76200">
            <a:solidFill>
              <a:schemeClr val="accent4"/>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H" sz="1800" b="0" i="0" u="none" strike="noStrike" kern="0" cap="none" spc="0" normalizeH="0" baseline="0" noProof="0">
              <a:ln>
                <a:noFill/>
              </a:ln>
              <a:solidFill>
                <a:sysClr val="windowText" lastClr="000000"/>
              </a:solidFill>
              <a:effectLst/>
              <a:uLnTx/>
              <a:uFillTx/>
            </a:endParaRPr>
          </a:p>
        </p:txBody>
      </p:sp>
      <p:sp>
        <p:nvSpPr>
          <p:cNvPr id="10" name="Text Box 54"/>
          <p:cNvSpPr txBox="1">
            <a:spLocks noChangeArrowheads="1"/>
          </p:cNvSpPr>
          <p:nvPr/>
        </p:nvSpPr>
        <p:spPr bwMode="auto">
          <a:xfrm>
            <a:off x="539552" y="6613525"/>
            <a:ext cx="8243887" cy="307777"/>
          </a:xfrm>
          <a:prstGeom prst="rect">
            <a:avLst/>
          </a:prstGeom>
          <a:noFill/>
          <a:ln w="9525">
            <a:noFill/>
            <a:miter lim="800000"/>
            <a:headEnd/>
            <a:tailEnd/>
          </a:ln>
        </p:spPr>
        <p:txBody>
          <a:bodyPr>
            <a:spAutoFit/>
          </a:bodyPr>
          <a:lstStyle/>
          <a:p>
            <a:r>
              <a:rPr lang="en-GB" sz="1400" b="1" dirty="0">
                <a:solidFill>
                  <a:srgbClr val="C00000"/>
                </a:solidFill>
              </a:rPr>
              <a:t>Sources: WHO, World Health Statistics 2008; Hanlon, Walsh &amp; Whyte 2006; Murray et al. 2006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kern="0" dirty="0" smtClean="0">
                <a:solidFill>
                  <a:srgbClr val="C00000"/>
                </a:solidFill>
              </a:rPr>
              <a:t>Social inequalities in NCDs within countries</a:t>
            </a:r>
            <a:endParaRPr lang="en-GB" sz="2600" b="1" dirty="0">
              <a:solidFill>
                <a:srgbClr val="C00000"/>
              </a:solidFill>
            </a:endParaRP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5"/>
          <p:cNvSpPr txBox="1">
            <a:spLocks noChangeArrowheads="1"/>
          </p:cNvSpPr>
          <p:nvPr/>
        </p:nvSpPr>
        <p:spPr bwMode="auto">
          <a:xfrm>
            <a:off x="179512" y="1628800"/>
            <a:ext cx="8856984" cy="41044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1950" indent="-361950" fontAlgn="base">
              <a:spcBef>
                <a:spcPts val="1200"/>
              </a:spcBef>
              <a:spcAft>
                <a:spcPct val="0"/>
              </a:spcAft>
              <a:buClr>
                <a:srgbClr val="C00000"/>
              </a:buClr>
              <a:buSzPct val="110000"/>
              <a:buFont typeface="Wingdings" pitchFamily="2" charset="2"/>
              <a:buChar char="§"/>
              <a:defRPr/>
            </a:pPr>
            <a:r>
              <a:rPr kumimoji="0" lang="en-GB" sz="2400" i="0" u="none" strike="noStrike" kern="0" cap="none" spc="0" normalizeH="0" noProof="0" dirty="0" smtClean="0">
                <a:ln>
                  <a:noFill/>
                </a:ln>
                <a:effectLst/>
                <a:uLnTx/>
                <a:uFillTx/>
                <a:latin typeface="+mn-lt"/>
              </a:rPr>
              <a:t>Systematic differences in health observed along axes of socioeconomic position, gender, race/ethnicity and geography, even when health care is universally accessible </a:t>
            </a:r>
          </a:p>
          <a:p>
            <a:pPr marL="361950" indent="-361950" fontAlgn="base">
              <a:spcBef>
                <a:spcPts val="1200"/>
              </a:spcBef>
              <a:spcAft>
                <a:spcPct val="0"/>
              </a:spcAft>
              <a:buClr>
                <a:srgbClr val="C00000"/>
              </a:buClr>
              <a:buSzPct val="110000"/>
              <a:buFont typeface="Wingdings" pitchFamily="2" charset="2"/>
              <a:buChar char="§"/>
              <a:defRPr/>
            </a:pPr>
            <a:r>
              <a:rPr lang="en-GB" sz="2400" kern="0" dirty="0" smtClean="0"/>
              <a:t>Social inequalities in CD and NCDs</a:t>
            </a:r>
          </a:p>
          <a:p>
            <a:pPr marL="361950" indent="-361950" fontAlgn="base">
              <a:spcBef>
                <a:spcPts val="1200"/>
              </a:spcBef>
              <a:spcAft>
                <a:spcPct val="0"/>
              </a:spcAft>
              <a:buClr>
                <a:srgbClr val="C00000"/>
              </a:buClr>
              <a:buSzPct val="110000"/>
              <a:buFont typeface="Wingdings" pitchFamily="2" charset="2"/>
              <a:buChar char="§"/>
              <a:defRPr/>
            </a:pPr>
            <a:r>
              <a:rPr kumimoji="0" lang="en-GB" sz="2400" i="0" u="none" strike="noStrike" kern="0" cap="none" spc="0" normalizeH="0" noProof="0" dirty="0" smtClean="0">
                <a:ln>
                  <a:noFill/>
                </a:ln>
                <a:effectLst/>
                <a:uLnTx/>
                <a:uFillTx/>
                <a:latin typeface="+mn-lt"/>
              </a:rPr>
              <a:t>Health risk accumulates over time beginning </a:t>
            </a:r>
            <a:r>
              <a:rPr lang="en-GB" sz="2400" kern="0" noProof="0" dirty="0" smtClean="0"/>
              <a:t>at conception </a:t>
            </a:r>
            <a:r>
              <a:rPr lang="en-GB" sz="2400" kern="0" noProof="0" dirty="0" smtClean="0">
                <a:sym typeface="Wingdings" pitchFamily="2" charset="2"/>
              </a:rPr>
              <a:t> social determinants of health act across the </a:t>
            </a:r>
            <a:r>
              <a:rPr lang="en-GB" sz="2400" kern="0" noProof="0" dirty="0" err="1" smtClean="0">
                <a:sym typeface="Wingdings" pitchFamily="2" charset="2"/>
              </a:rPr>
              <a:t>lifecourse</a:t>
            </a:r>
            <a:endParaRPr kumimoji="0" lang="en-GB" sz="2400" i="0" u="none" strike="noStrike" kern="0" cap="none" spc="0" normalizeH="0" noProof="0" dirty="0" smtClean="0">
              <a:ln>
                <a:noFill/>
              </a:ln>
              <a:effectLst/>
              <a:uLnTx/>
              <a:uFillTx/>
              <a:latin typeface="+mn-lt"/>
            </a:endParaRPr>
          </a:p>
          <a:p>
            <a:pPr marL="87313" fontAlgn="base">
              <a:spcBef>
                <a:spcPts val="1200"/>
              </a:spcBef>
              <a:spcAft>
                <a:spcPct val="0"/>
              </a:spcAft>
              <a:buClr>
                <a:srgbClr val="C00000"/>
              </a:buClr>
              <a:buSzPct val="110000"/>
              <a:buFont typeface="Arial" pitchFamily="34" charset="0"/>
              <a:buChar char="•"/>
              <a:defRPr/>
            </a:pPr>
            <a:endParaRPr lang="en-GB" sz="2400" kern="0" dirty="0" smtClean="0">
              <a:sym typeface="Wingdings" pitchFamily="2" charset="2"/>
            </a:endParaRPr>
          </a:p>
          <a:p>
            <a:pPr marL="87313" fontAlgn="base">
              <a:spcBef>
                <a:spcPts val="1200"/>
              </a:spcBef>
              <a:spcAft>
                <a:spcPct val="0"/>
              </a:spcAft>
              <a:buClr>
                <a:srgbClr val="C00000"/>
              </a:buClr>
              <a:buSzPct val="110000"/>
              <a:buFont typeface="Arial" pitchFamily="34" charset="0"/>
              <a:buChar char="•"/>
              <a:defRPr/>
            </a:pPr>
            <a:endParaRPr lang="en-GB" sz="2400" kern="0" dirty="0" smtClean="0">
              <a:sym typeface="Wingdings" pitchFamily="2" charset="2"/>
            </a:endParaRPr>
          </a:p>
          <a:p>
            <a:pPr marL="87313" fontAlgn="base">
              <a:spcBef>
                <a:spcPts val="1200"/>
              </a:spcBef>
              <a:spcAft>
                <a:spcPct val="0"/>
              </a:spcAft>
              <a:buClr>
                <a:srgbClr val="C00000"/>
              </a:buClr>
              <a:buSzPct val="110000"/>
              <a:buFont typeface="Arial" pitchFamily="34" charset="0"/>
              <a:buChar char="•"/>
              <a:defRPr/>
            </a:pPr>
            <a:endParaRPr lang="en-GB" sz="2400" kern="0" dirty="0" smtClean="0"/>
          </a:p>
          <a:p>
            <a:pPr marL="87313" fontAlgn="base">
              <a:spcBef>
                <a:spcPts val="1200"/>
              </a:spcBef>
              <a:spcAft>
                <a:spcPct val="0"/>
              </a:spcAft>
              <a:buClr>
                <a:srgbClr val="C00000"/>
              </a:buClr>
              <a:buSzPct val="110000"/>
              <a:buFont typeface="Arial" pitchFamily="34" charset="0"/>
              <a:buChar char="•"/>
              <a:defRPr/>
            </a:pPr>
            <a:endParaRPr kumimoji="0" lang="en-GB" sz="2400" b="0" i="0" u="none" strike="noStrike" kern="0" cap="none" spc="0" normalizeH="0" noProof="0" dirty="0" smtClean="0">
              <a:ln>
                <a:noFill/>
              </a:ln>
              <a:solidFill>
                <a:srgbClr val="C00000"/>
              </a:solidFill>
              <a:effectLst/>
              <a:uLnTx/>
              <a:uFillTx/>
              <a:latin typeface="+mn-lt"/>
            </a:endParaRPr>
          </a:p>
          <a:p>
            <a:pPr marL="357188" indent="-174625" fontAlgn="base">
              <a:spcBef>
                <a:spcPts val="1200"/>
              </a:spcBef>
              <a:spcAft>
                <a:spcPct val="0"/>
              </a:spcAft>
              <a:buClr>
                <a:srgbClr val="FFFF00"/>
              </a:buClr>
              <a:buSzPct val="110000"/>
              <a:defRPr/>
            </a:pPr>
            <a:endParaRPr kumimoji="0" lang="en-GB" sz="2400" b="0" i="0" u="none" strike="noStrike" kern="0" cap="none" spc="0" normalizeH="0" baseline="0" noProof="0" dirty="0" smtClean="0">
              <a:ln>
                <a:noFill/>
              </a:ln>
              <a:solidFill>
                <a:srgbClr val="C00000"/>
              </a:solidFill>
              <a:effectLst/>
              <a:uLnTx/>
              <a:uFillTx/>
              <a:latin typeface="+mn-lt"/>
            </a:endParaRPr>
          </a:p>
          <a:p>
            <a:pPr marL="357188" marR="0" lvl="0" indent="-174625" algn="l" defTabSz="914400" rtl="0" eaLnBrk="1" fontAlgn="base" latinLnBrk="0" hangingPunct="1">
              <a:spcBef>
                <a:spcPts val="1200"/>
              </a:spcBef>
              <a:spcAft>
                <a:spcPct val="0"/>
              </a:spcAft>
              <a:buClr>
                <a:srgbClr val="CC0000"/>
              </a:buClr>
              <a:buSzPct val="120000"/>
              <a:tabLst/>
              <a:defRPr/>
            </a:pPr>
            <a:endParaRPr kumimoji="0" lang="en-GB" sz="2400" b="0" i="1" u="none" strike="noStrike" kern="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 xmlns:p14="http://schemas.microsoft.com/office/powerpoint/2010/main" val="89081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800" b="1" dirty="0">
                <a:solidFill>
                  <a:srgbClr val="C00000"/>
                </a:solidFill>
              </a:rPr>
              <a:t>Cardiovascular disease mortality in the Whitehall II cohort (UK)</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Box 54"/>
          <p:cNvSpPr txBox="1">
            <a:spLocks noChangeArrowheads="1"/>
          </p:cNvSpPr>
          <p:nvPr/>
        </p:nvSpPr>
        <p:spPr bwMode="auto">
          <a:xfrm>
            <a:off x="2520801" y="6165304"/>
            <a:ext cx="8243887" cy="307777"/>
          </a:xfrm>
          <a:prstGeom prst="rect">
            <a:avLst/>
          </a:prstGeom>
          <a:noFill/>
          <a:ln w="9525">
            <a:noFill/>
            <a:miter lim="800000"/>
            <a:headEnd/>
            <a:tailEnd/>
          </a:ln>
        </p:spPr>
        <p:txBody>
          <a:bodyPr>
            <a:spAutoFit/>
          </a:bodyPr>
          <a:lstStyle/>
          <a:p>
            <a:r>
              <a:rPr lang="en-GB" sz="1400" b="1" dirty="0" smtClean="0">
                <a:solidFill>
                  <a:srgbClr val="C00000"/>
                </a:solidFill>
              </a:rPr>
              <a:t>Source: </a:t>
            </a:r>
            <a:r>
              <a:rPr lang="en-GB" sz="1400" b="1" dirty="0" err="1" smtClean="0">
                <a:solidFill>
                  <a:srgbClr val="C00000"/>
                </a:solidFill>
              </a:rPr>
              <a:t>Stringhini</a:t>
            </a:r>
            <a:r>
              <a:rPr lang="en-GB" sz="1400" b="1" dirty="0" smtClean="0">
                <a:solidFill>
                  <a:srgbClr val="C00000"/>
                </a:solidFill>
              </a:rPr>
              <a:t> S et al. JAMA, 2010.</a:t>
            </a:r>
            <a:endParaRPr lang="en-GB" sz="1400" b="1" dirty="0">
              <a:solidFill>
                <a:srgbClr val="C00000"/>
              </a:solidFill>
            </a:endParaRPr>
          </a:p>
        </p:txBody>
      </p:sp>
      <p:sp>
        <p:nvSpPr>
          <p:cNvPr id="13" name="Rectangle 12"/>
          <p:cNvSpPr/>
          <p:nvPr/>
        </p:nvSpPr>
        <p:spPr>
          <a:xfrm>
            <a:off x="104775" y="1772816"/>
            <a:ext cx="2157240"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285750" indent="-285750">
              <a:buClr>
                <a:srgbClr val="C00000"/>
              </a:buClr>
              <a:buFont typeface="Wingdings" pitchFamily="2" charset="2"/>
              <a:buChar char="§"/>
            </a:pPr>
            <a:r>
              <a:rPr lang="en-GB" sz="2200" dirty="0" smtClean="0">
                <a:solidFill>
                  <a:schemeClr val="tx1"/>
                </a:solidFill>
              </a:rPr>
              <a:t>SES  powerfully predicts NCDs</a:t>
            </a:r>
          </a:p>
          <a:p>
            <a:pPr marL="285750" indent="-285750">
              <a:buClr>
                <a:srgbClr val="C00000"/>
              </a:buClr>
            </a:pPr>
            <a:r>
              <a:rPr lang="en-GB" sz="2200" dirty="0" smtClean="0">
                <a:solidFill>
                  <a:schemeClr val="tx1"/>
                </a:solidFill>
              </a:rPr>
              <a:t> </a:t>
            </a:r>
          </a:p>
          <a:p>
            <a:pPr marL="285750" indent="-285750">
              <a:buClr>
                <a:srgbClr val="C00000"/>
              </a:buClr>
              <a:buFont typeface="Wingdings" pitchFamily="2" charset="2"/>
              <a:buChar char="§"/>
            </a:pPr>
            <a:r>
              <a:rPr lang="en-GB" sz="2200" dirty="0" smtClean="0">
                <a:solidFill>
                  <a:schemeClr val="tx1"/>
                </a:solidFill>
              </a:rPr>
              <a:t>Effect  of SES ~ smoking</a:t>
            </a:r>
          </a:p>
          <a:p>
            <a:endParaRPr lang="en-GB" sz="2200" dirty="0">
              <a:solidFill>
                <a:schemeClr val="tx1"/>
              </a:solidFill>
            </a:endParaRPr>
          </a:p>
        </p:txBody>
      </p:sp>
      <p:pic>
        <p:nvPicPr>
          <p:cNvPr id="8" name="Picture 2"/>
          <p:cNvPicPr>
            <a:picLocks noChangeAspect="1" noChangeArrowheads="1"/>
          </p:cNvPicPr>
          <p:nvPr/>
        </p:nvPicPr>
        <p:blipFill>
          <a:blip r:embed="rId3" cstate="print"/>
          <a:srcRect/>
          <a:stretch>
            <a:fillRect/>
          </a:stretch>
        </p:blipFill>
        <p:spPr bwMode="auto">
          <a:xfrm>
            <a:off x="2339752" y="1202400"/>
            <a:ext cx="6492334" cy="4995508"/>
          </a:xfrm>
          <a:prstGeom prst="rect">
            <a:avLst/>
          </a:prstGeom>
          <a:noFill/>
          <a:ln w="9525">
            <a:noFill/>
            <a:miter lim="800000"/>
            <a:headEnd/>
            <a:tailEnd/>
          </a:ln>
          <a:effectLst/>
        </p:spPr>
      </p:pic>
      <p:cxnSp>
        <p:nvCxnSpPr>
          <p:cNvPr id="10" name="Connecteur droit avec flèche 9"/>
          <p:cNvCxnSpPr/>
          <p:nvPr/>
        </p:nvCxnSpPr>
        <p:spPr bwMode="auto">
          <a:xfrm flipV="1">
            <a:off x="3721928" y="2276872"/>
            <a:ext cx="1188132" cy="1512168"/>
          </a:xfrm>
          <a:prstGeom prst="straightConnector1">
            <a:avLst/>
          </a:prstGeom>
          <a:solidFill>
            <a:schemeClr val="accent1"/>
          </a:solidFill>
          <a:ln w="38100" cap="flat" cmpd="sng" algn="ctr">
            <a:solidFill>
              <a:srgbClr val="C00000"/>
            </a:solidFill>
            <a:prstDash val="solid"/>
            <a:round/>
            <a:headEnd type="none" w="med" len="med"/>
            <a:tailEnd type="arrow"/>
          </a:ln>
          <a:effectLst/>
        </p:spPr>
      </p:cxnSp>
      <p:cxnSp>
        <p:nvCxnSpPr>
          <p:cNvPr id="11" name="Connecteur droit avec flèche 10"/>
          <p:cNvCxnSpPr/>
          <p:nvPr/>
        </p:nvCxnSpPr>
        <p:spPr bwMode="auto">
          <a:xfrm flipV="1">
            <a:off x="6314216" y="2276872"/>
            <a:ext cx="1188132" cy="1512168"/>
          </a:xfrm>
          <a:prstGeom prst="straightConnector1">
            <a:avLst/>
          </a:prstGeom>
          <a:solidFill>
            <a:schemeClr val="accent1"/>
          </a:solidFill>
          <a:ln w="38100" cap="flat" cmpd="sng" algn="ctr">
            <a:solidFill>
              <a:srgbClr val="C00000"/>
            </a:solidFill>
            <a:prstDash val="solid"/>
            <a:round/>
            <a:headEnd type="none" w="med" len="med"/>
            <a:tailEnd type="arrow"/>
          </a:ln>
          <a:effectLst/>
        </p:spPr>
      </p:cxnSp>
      <p:sp>
        <p:nvSpPr>
          <p:cNvPr id="14" name="Rectangle 13"/>
          <p:cNvSpPr/>
          <p:nvPr/>
        </p:nvSpPr>
        <p:spPr bwMode="auto">
          <a:xfrm>
            <a:off x="5265508" y="2147093"/>
            <a:ext cx="432048" cy="288032"/>
          </a:xfrm>
          <a:prstGeom prst="rect">
            <a:avLst/>
          </a:prstGeom>
          <a:noFill/>
          <a:ln w="28575"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fr-CH" sz="1800" b="1" dirty="0" smtClean="0">
                <a:solidFill>
                  <a:srgbClr val="C00000"/>
                </a:solidFill>
              </a:rPr>
              <a:t>2.2</a:t>
            </a:r>
            <a:endParaRPr kumimoji="0" lang="en-GB" sz="1800" b="1" i="0" u="none" strike="noStrike" cap="none" normalizeH="0" baseline="0" dirty="0" smtClean="0">
              <a:ln>
                <a:noFill/>
              </a:ln>
              <a:solidFill>
                <a:srgbClr val="C00000"/>
              </a:solidFill>
              <a:effectLst/>
              <a:latin typeface="Arial" charset="0"/>
            </a:endParaRPr>
          </a:p>
        </p:txBody>
      </p:sp>
      <p:sp>
        <p:nvSpPr>
          <p:cNvPr id="15" name="Rectangle 14"/>
          <p:cNvSpPr/>
          <p:nvPr/>
        </p:nvSpPr>
        <p:spPr bwMode="auto">
          <a:xfrm>
            <a:off x="7877126" y="1412776"/>
            <a:ext cx="432048" cy="288032"/>
          </a:xfrm>
          <a:prstGeom prst="rect">
            <a:avLst/>
          </a:prstGeom>
          <a:noFill/>
          <a:ln w="28575"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fr-CH" sz="1800" b="1" dirty="0" smtClean="0">
                <a:solidFill>
                  <a:srgbClr val="C00000"/>
                </a:solidFill>
              </a:rPr>
              <a:t>3.5</a:t>
            </a:r>
            <a:endParaRPr kumimoji="0" lang="en-GB" sz="1800" b="1" i="0" u="none" strike="noStrike" cap="none" normalizeH="0" baseline="0" dirty="0" smtClean="0">
              <a:ln>
                <a:noFill/>
              </a:ln>
              <a:solidFill>
                <a:srgbClr val="C00000"/>
              </a:solidFill>
              <a:effectLst/>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7476" t="7289" r="13145" b="5153"/>
          <a:stretch>
            <a:fillRect/>
          </a:stretch>
        </p:blipFill>
        <p:spPr bwMode="auto">
          <a:xfrm>
            <a:off x="755576" y="1412776"/>
            <a:ext cx="7376429" cy="3600400"/>
          </a:xfrm>
          <a:prstGeom prst="rect">
            <a:avLst/>
          </a:prstGeom>
          <a:noFill/>
          <a:ln w="9525">
            <a:noFill/>
            <a:miter lim="800000"/>
            <a:headEnd/>
            <a:tailEnd/>
          </a:ln>
        </p:spPr>
      </p:pic>
      <p:sp>
        <p:nvSpPr>
          <p:cNvPr id="4" name="Titre 1"/>
          <p:cNvSpPr>
            <a:spLocks noGrp="1"/>
          </p:cNvSpPr>
          <p:nvPr>
            <p:ph type="title"/>
          </p:nvPr>
        </p:nvSpPr>
        <p:spPr>
          <a:xfrm>
            <a:off x="0" y="5318"/>
            <a:ext cx="9144000" cy="778098"/>
          </a:xfrm>
        </p:spPr>
        <p:txBody>
          <a:bodyPr>
            <a:noAutofit/>
          </a:bodyPr>
          <a:lstStyle/>
          <a:p>
            <a:r>
              <a:rPr lang="en-GB" sz="2800" b="1" dirty="0">
                <a:solidFill>
                  <a:srgbClr val="C00000"/>
                </a:solidFill>
              </a:rPr>
              <a:t>Cardiovascular disease mortality in </a:t>
            </a:r>
            <a:r>
              <a:rPr lang="en-GB" sz="2800" b="1" dirty="0" smtClean="0">
                <a:solidFill>
                  <a:srgbClr val="C00000"/>
                </a:solidFill>
              </a:rPr>
              <a:t>Brazil (Porto </a:t>
            </a:r>
            <a:r>
              <a:rPr lang="en-GB" sz="2800" b="1" dirty="0" err="1" smtClean="0">
                <a:solidFill>
                  <a:srgbClr val="C00000"/>
                </a:solidFill>
              </a:rPr>
              <a:t>Alegre</a:t>
            </a:r>
            <a:r>
              <a:rPr lang="en-GB" sz="2800" b="1" dirty="0" smtClean="0">
                <a:solidFill>
                  <a:srgbClr val="C00000"/>
                </a:solidFill>
              </a:rPr>
              <a:t>)</a:t>
            </a:r>
            <a:endParaRPr lang="en-GB" sz="2800" b="1" dirty="0">
              <a:solidFill>
                <a:srgbClr val="C00000"/>
              </a:solidFill>
            </a:endParaRPr>
          </a:p>
        </p:txBody>
      </p:sp>
      <p:cxnSp>
        <p:nvCxnSpPr>
          <p:cNvPr id="6" name="Connecteur droit 5"/>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Box 54"/>
          <p:cNvSpPr txBox="1">
            <a:spLocks noChangeArrowheads="1"/>
          </p:cNvSpPr>
          <p:nvPr/>
        </p:nvSpPr>
        <p:spPr bwMode="auto">
          <a:xfrm>
            <a:off x="1403648" y="4941168"/>
            <a:ext cx="4931519" cy="307777"/>
          </a:xfrm>
          <a:prstGeom prst="rect">
            <a:avLst/>
          </a:prstGeom>
          <a:noFill/>
          <a:ln w="9525">
            <a:noFill/>
            <a:miter lim="800000"/>
            <a:headEnd/>
            <a:tailEnd/>
          </a:ln>
        </p:spPr>
        <p:txBody>
          <a:bodyPr wrap="square">
            <a:spAutoFit/>
          </a:bodyPr>
          <a:lstStyle/>
          <a:p>
            <a:r>
              <a:rPr lang="en-GB" sz="1400" b="1" dirty="0" smtClean="0">
                <a:solidFill>
                  <a:srgbClr val="C00000"/>
                </a:solidFill>
              </a:rPr>
              <a:t>Source: </a:t>
            </a:r>
            <a:r>
              <a:rPr lang="en-GB" sz="1400" b="1" dirty="0" err="1" smtClean="0">
                <a:solidFill>
                  <a:srgbClr val="C00000"/>
                </a:solidFill>
              </a:rPr>
              <a:t>Bassanesi</a:t>
            </a:r>
            <a:r>
              <a:rPr lang="en-GB" sz="1400" b="1" dirty="0" smtClean="0">
                <a:solidFill>
                  <a:srgbClr val="C00000"/>
                </a:solidFill>
              </a:rPr>
              <a:t> S et al. </a:t>
            </a:r>
            <a:r>
              <a:rPr lang="en-GB" sz="1400" b="1" dirty="0" err="1" smtClean="0">
                <a:solidFill>
                  <a:srgbClr val="C00000"/>
                </a:solidFill>
              </a:rPr>
              <a:t>Arq</a:t>
            </a:r>
            <a:r>
              <a:rPr lang="en-GB" sz="1400" b="1" dirty="0" smtClean="0">
                <a:solidFill>
                  <a:srgbClr val="C00000"/>
                </a:solidFill>
              </a:rPr>
              <a:t> </a:t>
            </a:r>
            <a:r>
              <a:rPr lang="en-GB" sz="1400" b="1" dirty="0" err="1" smtClean="0">
                <a:solidFill>
                  <a:srgbClr val="C00000"/>
                </a:solidFill>
              </a:rPr>
              <a:t>Braz</a:t>
            </a:r>
            <a:r>
              <a:rPr lang="en-GB" sz="1400" b="1" dirty="0" smtClean="0">
                <a:solidFill>
                  <a:srgbClr val="C00000"/>
                </a:solidFill>
              </a:rPr>
              <a:t> </a:t>
            </a:r>
            <a:r>
              <a:rPr lang="en-GB" sz="1400" b="1" dirty="0" err="1" smtClean="0">
                <a:solidFill>
                  <a:srgbClr val="C00000"/>
                </a:solidFill>
              </a:rPr>
              <a:t>Cardiol</a:t>
            </a:r>
            <a:r>
              <a:rPr lang="en-GB" sz="1400" b="1" dirty="0" smtClean="0">
                <a:solidFill>
                  <a:srgbClr val="C00000"/>
                </a:solidFill>
              </a:rPr>
              <a:t>, 2008.</a:t>
            </a:r>
            <a:endParaRPr lang="en-GB" sz="1400" b="1" dirty="0">
              <a:solidFill>
                <a:srgbClr val="C00000"/>
              </a:solidFill>
            </a:endParaRPr>
          </a:p>
        </p:txBody>
      </p:sp>
      <p:sp>
        <p:nvSpPr>
          <p:cNvPr id="8" name="Rectangle 7"/>
          <p:cNvSpPr/>
          <p:nvPr/>
        </p:nvSpPr>
        <p:spPr>
          <a:xfrm>
            <a:off x="2051720" y="1052736"/>
            <a:ext cx="5976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en-GB" sz="1600" b="1" dirty="0" smtClean="0">
                <a:solidFill>
                  <a:srgbClr val="C00000"/>
                </a:solidFill>
              </a:rPr>
              <a:t>Cardiovascular deaths of people aged 45-64 by city district</a:t>
            </a:r>
            <a:endParaRPr lang="en-GB" sz="1600" b="1" dirty="0">
              <a:solidFill>
                <a:srgbClr val="C00000"/>
              </a:solidFill>
            </a:endParaRPr>
          </a:p>
        </p:txBody>
      </p:sp>
      <p:sp>
        <p:nvSpPr>
          <p:cNvPr id="9" name="Rectangle 8"/>
          <p:cNvSpPr/>
          <p:nvPr/>
        </p:nvSpPr>
        <p:spPr>
          <a:xfrm>
            <a:off x="395536" y="5445224"/>
            <a:ext cx="8568952" cy="89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285750" indent="-285750">
              <a:buClr>
                <a:srgbClr val="C00000"/>
              </a:buClr>
            </a:pPr>
            <a:r>
              <a:rPr lang="en-GB" sz="2000" dirty="0" smtClean="0">
                <a:solidFill>
                  <a:schemeClr val="tx1"/>
                </a:solidFill>
              </a:rPr>
              <a:t>Premature death rate for CVD 2.6 times higher in poorer districts of the city</a:t>
            </a:r>
          </a:p>
          <a:p>
            <a:endParaRPr lang="en-GB" sz="20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318"/>
            <a:ext cx="9144000" cy="778098"/>
          </a:xfrm>
        </p:spPr>
        <p:txBody>
          <a:bodyPr>
            <a:noAutofit/>
          </a:bodyPr>
          <a:lstStyle/>
          <a:p>
            <a:r>
              <a:rPr lang="en-GB" sz="2600" b="1" dirty="0" smtClean="0">
                <a:solidFill>
                  <a:srgbClr val="C00000"/>
                </a:solidFill>
              </a:rPr>
              <a:t>Trend in the social patterning of NCDs risk factors. Repeated surveys in the Seychelles.</a:t>
            </a:r>
          </a:p>
        </p:txBody>
      </p:sp>
      <p:cxnSp>
        <p:nvCxnSpPr>
          <p:cNvPr id="7" name="Connecteur droit 6"/>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Box 54"/>
          <p:cNvSpPr txBox="1">
            <a:spLocks noChangeArrowheads="1"/>
          </p:cNvSpPr>
          <p:nvPr/>
        </p:nvSpPr>
        <p:spPr bwMode="auto">
          <a:xfrm>
            <a:off x="539552" y="6613525"/>
            <a:ext cx="8243887" cy="307777"/>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err="1" smtClean="0">
                <a:solidFill>
                  <a:srgbClr val="C00000"/>
                </a:solidFill>
              </a:rPr>
              <a:t>Stringhini</a:t>
            </a:r>
            <a:r>
              <a:rPr lang="en-GB" sz="1400" b="1" dirty="0" smtClean="0">
                <a:solidFill>
                  <a:srgbClr val="C00000"/>
                </a:solidFill>
              </a:rPr>
              <a:t> et al IJC 2012.</a:t>
            </a:r>
            <a:endParaRPr lang="en-GB" sz="1400" b="1" dirty="0">
              <a:solidFill>
                <a:srgbClr val="C00000"/>
              </a:solidFill>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6864" y="982850"/>
            <a:ext cx="7705214" cy="42378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Rectangle 12"/>
          <p:cNvSpPr/>
          <p:nvPr/>
        </p:nvSpPr>
        <p:spPr>
          <a:xfrm>
            <a:off x="107504" y="5440197"/>
            <a:ext cx="892899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285750" indent="-285750">
              <a:spcBef>
                <a:spcPts val="600"/>
              </a:spcBef>
              <a:buClr>
                <a:srgbClr val="C00000"/>
              </a:buClr>
              <a:buFont typeface="Wingdings" pitchFamily="2" charset="2"/>
              <a:buChar char="§"/>
            </a:pPr>
            <a:r>
              <a:rPr lang="en-GB" sz="2000" dirty="0">
                <a:solidFill>
                  <a:schemeClr val="tx1"/>
                </a:solidFill>
              </a:rPr>
              <a:t>P</a:t>
            </a:r>
            <a:r>
              <a:rPr lang="en-GB" sz="2000" dirty="0" smtClean="0">
                <a:solidFill>
                  <a:schemeClr val="tx1"/>
                </a:solidFill>
              </a:rPr>
              <a:t>revalence of NCDs risk factors (</a:t>
            </a:r>
            <a:r>
              <a:rPr lang="en-GB" sz="2000" b="1" dirty="0" smtClean="0">
                <a:solidFill>
                  <a:schemeClr val="tx1"/>
                </a:solidFill>
              </a:rPr>
              <a:t>exception of smoking in men</a:t>
            </a:r>
            <a:r>
              <a:rPr lang="en-GB" sz="2000" dirty="0" smtClean="0">
                <a:solidFill>
                  <a:schemeClr val="tx1"/>
                </a:solidFill>
              </a:rPr>
              <a:t>) often higher among the rich in LICs and higher among the poor in MICs. </a:t>
            </a:r>
          </a:p>
          <a:p>
            <a:pPr marL="285750" indent="-285750">
              <a:spcBef>
                <a:spcPts val="600"/>
              </a:spcBef>
              <a:buClr>
                <a:srgbClr val="C00000"/>
              </a:buClr>
              <a:buFont typeface="Wingdings" pitchFamily="2" charset="2"/>
              <a:buChar char="§"/>
            </a:pPr>
            <a:r>
              <a:rPr lang="en-GB" sz="2000" dirty="0" smtClean="0">
                <a:solidFill>
                  <a:schemeClr val="tx1"/>
                </a:solidFill>
              </a:rPr>
              <a:t>But secular shift towards the poor along the progression of the epidemiological transition.</a:t>
            </a:r>
            <a:endParaRPr lang="en-GB" sz="2000" dirty="0">
              <a:solidFill>
                <a:schemeClr val="tx1"/>
              </a:solidFill>
            </a:endParaRPr>
          </a:p>
        </p:txBody>
      </p:sp>
    </p:spTree>
    <p:extLst>
      <p:ext uri="{BB962C8B-B14F-4D97-AF65-F5344CB8AC3E}">
        <p14:creationId xmlns="" xmlns:p14="http://schemas.microsoft.com/office/powerpoint/2010/main" val="1312920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l="6574" t="10148" r="8906" b="10364"/>
          <a:stretch>
            <a:fillRect/>
          </a:stretch>
        </p:blipFill>
        <p:spPr bwMode="auto">
          <a:xfrm>
            <a:off x="755576" y="1124744"/>
            <a:ext cx="7308046" cy="3816424"/>
          </a:xfrm>
          <a:prstGeom prst="rect">
            <a:avLst/>
          </a:prstGeom>
          <a:noFill/>
          <a:ln w="9525">
            <a:noFill/>
            <a:miter lim="800000"/>
            <a:headEnd/>
            <a:tailEnd/>
          </a:ln>
        </p:spPr>
      </p:pic>
      <p:sp>
        <p:nvSpPr>
          <p:cNvPr id="4" name="Titre 1"/>
          <p:cNvSpPr>
            <a:spLocks noGrp="1"/>
          </p:cNvSpPr>
          <p:nvPr>
            <p:ph type="title"/>
          </p:nvPr>
        </p:nvSpPr>
        <p:spPr>
          <a:xfrm>
            <a:off x="0" y="5318"/>
            <a:ext cx="9144000" cy="778098"/>
          </a:xfrm>
        </p:spPr>
        <p:txBody>
          <a:bodyPr>
            <a:noAutofit/>
          </a:bodyPr>
          <a:lstStyle/>
          <a:p>
            <a:r>
              <a:rPr lang="en-GB" sz="2800" b="1" dirty="0" smtClean="0">
                <a:solidFill>
                  <a:srgbClr val="C00000"/>
                </a:solidFill>
              </a:rPr>
              <a:t>Obesity prevalence in women by education in countries at different levels of development</a:t>
            </a:r>
            <a:endParaRPr lang="en-GB" sz="2800" b="1" dirty="0">
              <a:solidFill>
                <a:srgbClr val="C00000"/>
              </a:solidFill>
            </a:endParaRPr>
          </a:p>
        </p:txBody>
      </p:sp>
      <p:cxnSp>
        <p:nvCxnSpPr>
          <p:cNvPr id="6" name="Connecteur droit 5"/>
          <p:cNvCxnSpPr/>
          <p:nvPr/>
        </p:nvCxnSpPr>
        <p:spPr>
          <a:xfrm>
            <a:off x="0" y="836712"/>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5454916"/>
            <a:ext cx="914400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285750" indent="-285750">
              <a:spcBef>
                <a:spcPts val="600"/>
              </a:spcBef>
              <a:buClr>
                <a:srgbClr val="C00000"/>
              </a:buClr>
              <a:buFont typeface="Wingdings" pitchFamily="2" charset="2"/>
              <a:buChar char="§"/>
            </a:pPr>
            <a:r>
              <a:rPr lang="en-GB" sz="2000" dirty="0" smtClean="0">
                <a:solidFill>
                  <a:schemeClr val="tx1"/>
                </a:solidFill>
              </a:rPr>
              <a:t>Obesity more prevalent among more educated women in low income countries. </a:t>
            </a:r>
          </a:p>
          <a:p>
            <a:pPr marL="285750" indent="-285750">
              <a:spcBef>
                <a:spcPts val="600"/>
              </a:spcBef>
              <a:buClr>
                <a:srgbClr val="C00000"/>
              </a:buClr>
              <a:buFont typeface="Wingdings" pitchFamily="2" charset="2"/>
              <a:buChar char="§"/>
            </a:pPr>
            <a:r>
              <a:rPr lang="en-GB" sz="2000" dirty="0" smtClean="0">
                <a:solidFill>
                  <a:schemeClr val="tx1"/>
                </a:solidFill>
              </a:rPr>
              <a:t>Less prevalent among high educated women in upper middle income countries.</a:t>
            </a:r>
            <a:endParaRPr lang="en-GB" sz="2000" dirty="0">
              <a:solidFill>
                <a:schemeClr val="tx1"/>
              </a:solidFill>
            </a:endParaRPr>
          </a:p>
        </p:txBody>
      </p:sp>
      <p:sp>
        <p:nvSpPr>
          <p:cNvPr id="8" name="Text Box 54"/>
          <p:cNvSpPr txBox="1">
            <a:spLocks noChangeArrowheads="1"/>
          </p:cNvSpPr>
          <p:nvPr/>
        </p:nvSpPr>
        <p:spPr bwMode="auto">
          <a:xfrm>
            <a:off x="539552" y="6613525"/>
            <a:ext cx="8243887" cy="307777"/>
          </a:xfrm>
          <a:prstGeom prst="rect">
            <a:avLst/>
          </a:prstGeom>
          <a:noFill/>
          <a:ln w="9525">
            <a:noFill/>
            <a:miter lim="800000"/>
            <a:headEnd/>
            <a:tailEnd/>
          </a:ln>
        </p:spPr>
        <p:txBody>
          <a:bodyPr>
            <a:spAutoFit/>
          </a:bodyPr>
          <a:lstStyle/>
          <a:p>
            <a:r>
              <a:rPr lang="en-GB" sz="1400" b="1" dirty="0">
                <a:solidFill>
                  <a:srgbClr val="C00000"/>
                </a:solidFill>
              </a:rPr>
              <a:t>Sources: </a:t>
            </a:r>
            <a:r>
              <a:rPr lang="en-GB" sz="1400" b="1" dirty="0" err="1" smtClean="0">
                <a:solidFill>
                  <a:srgbClr val="C00000"/>
                </a:solidFill>
              </a:rPr>
              <a:t>Monteiro</a:t>
            </a:r>
            <a:r>
              <a:rPr lang="en-GB" sz="1400" b="1" dirty="0" smtClean="0">
                <a:solidFill>
                  <a:srgbClr val="C00000"/>
                </a:solidFill>
              </a:rPr>
              <a:t> CA et al. </a:t>
            </a:r>
            <a:r>
              <a:rPr lang="en-GB" sz="1400" b="1" dirty="0" err="1" smtClean="0">
                <a:solidFill>
                  <a:srgbClr val="C00000"/>
                </a:solidFill>
              </a:rPr>
              <a:t>Int</a:t>
            </a:r>
            <a:r>
              <a:rPr lang="en-GB" sz="1400" b="1" dirty="0" smtClean="0">
                <a:solidFill>
                  <a:srgbClr val="C00000"/>
                </a:solidFill>
              </a:rPr>
              <a:t> J </a:t>
            </a:r>
            <a:r>
              <a:rPr lang="en-GB" sz="1400" b="1" dirty="0" err="1" smtClean="0">
                <a:solidFill>
                  <a:srgbClr val="C00000"/>
                </a:solidFill>
              </a:rPr>
              <a:t>Obes</a:t>
            </a:r>
            <a:r>
              <a:rPr lang="en-GB" sz="1400" b="1" dirty="0" smtClean="0">
                <a:solidFill>
                  <a:srgbClr val="C00000"/>
                </a:solidFill>
              </a:rPr>
              <a:t> </a:t>
            </a:r>
            <a:r>
              <a:rPr lang="en-GB" sz="1400" b="1" dirty="0" err="1" smtClean="0">
                <a:solidFill>
                  <a:srgbClr val="C00000"/>
                </a:solidFill>
              </a:rPr>
              <a:t>Relat</a:t>
            </a:r>
            <a:r>
              <a:rPr lang="en-GB" sz="1400" b="1" dirty="0" smtClean="0">
                <a:solidFill>
                  <a:srgbClr val="C00000"/>
                </a:solidFill>
              </a:rPr>
              <a:t> </a:t>
            </a:r>
            <a:r>
              <a:rPr lang="en-GB" sz="1400" b="1" dirty="0" err="1" smtClean="0">
                <a:solidFill>
                  <a:srgbClr val="C00000"/>
                </a:solidFill>
              </a:rPr>
              <a:t>Metab</a:t>
            </a:r>
            <a:r>
              <a:rPr lang="en-GB" sz="1400" b="1" dirty="0" smtClean="0">
                <a:solidFill>
                  <a:srgbClr val="C00000"/>
                </a:solidFill>
              </a:rPr>
              <a:t> </a:t>
            </a:r>
            <a:r>
              <a:rPr lang="en-GB" sz="1400" b="1" dirty="0" err="1" smtClean="0">
                <a:solidFill>
                  <a:srgbClr val="C00000"/>
                </a:solidFill>
              </a:rPr>
              <a:t>Disord</a:t>
            </a:r>
            <a:r>
              <a:rPr lang="en-GB" sz="1400" b="1" dirty="0" smtClean="0">
                <a:solidFill>
                  <a:srgbClr val="C00000"/>
                </a:solidFill>
              </a:rPr>
              <a:t>, 2004.</a:t>
            </a:r>
            <a:endParaRPr lang="en-GB" sz="14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4015</TotalTime>
  <Words>2633</Words>
  <Application>Microsoft Office PowerPoint</Application>
  <PresentationFormat>Affichage à l'écran (4:3)</PresentationFormat>
  <Paragraphs>326</Paragraphs>
  <Slides>33</Slides>
  <Notes>19</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Blank</vt:lpstr>
      <vt:lpstr>Addressing the social determinants of health</vt:lpstr>
      <vt:lpstr>Objectives</vt:lpstr>
      <vt:lpstr>Diapositive 3</vt:lpstr>
      <vt:lpstr>Inequalities in male life expectancy at birth between and within countries</vt:lpstr>
      <vt:lpstr>Social inequalities in NCDs within countries</vt:lpstr>
      <vt:lpstr>Cardiovascular disease mortality in the Whitehall II cohort (UK)</vt:lpstr>
      <vt:lpstr>Cardiovascular disease mortality in Brazil (Porto Alegre)</vt:lpstr>
      <vt:lpstr>Trend in the social patterning of NCDs risk factors. Repeated surveys in the Seychelles.</vt:lpstr>
      <vt:lpstr>Obesity prevalence in women by education in countries at different levels of development</vt:lpstr>
      <vt:lpstr>Change in prevalence of overweight/obesity among women from 7 African countries1992-2005</vt:lpstr>
      <vt:lpstr>Diapositive 11</vt:lpstr>
      <vt:lpstr>Framework for the social determinants of health (WHO CSDH)</vt:lpstr>
      <vt:lpstr>Social inequalities in NCDs: underlying mechanisms</vt:lpstr>
      <vt:lpstr>Social stratification of behavioural risk factors for NCDs</vt:lpstr>
      <vt:lpstr>Lifecourse perspective on NCDs</vt:lpstr>
      <vt:lpstr>Diapositive 16</vt:lpstr>
      <vt:lpstr>Social inequalities in NCDs: prevention strategies</vt:lpstr>
      <vt:lpstr>Structural prevention strategies likely to reduce social inequalities in health</vt:lpstr>
      <vt:lpstr>Key enabling of action on social determinants of NCDs</vt:lpstr>
      <vt:lpstr>Intervention strategies to reduce social inequalities in health should:</vt:lpstr>
      <vt:lpstr>Typologies of mutilsectorial actions</vt:lpstr>
      <vt:lpstr>Expanding delivery platforms</vt:lpstr>
      <vt:lpstr>NCDs specific actions on social determinants</vt:lpstr>
      <vt:lpstr>NCDs sensitive actions on social determinants</vt:lpstr>
      <vt:lpstr>Hyderabad nutrition trial (1987-90), India</vt:lpstr>
      <vt:lpstr>Water fluoridation (1993-94), United Kingdom</vt:lpstr>
      <vt:lpstr>Social inequalities in NCDs: Rio Political Declaration on Social Determinants of Health (October 2011)</vt:lpstr>
      <vt:lpstr>Social inequalities in NCDs: WHO Global NCDs Monitoring Framework (March 2012)</vt:lpstr>
      <vt:lpstr>Social inequalities in NCDs: WHO Global Action Plan for the Prevention and Control of NCDs for 2013-2020</vt:lpstr>
      <vt:lpstr>Social inequalities in NCDs: Action Plan for European Strategy for the Prevention and Control of NCDs </vt:lpstr>
      <vt:lpstr>Diapositive 31</vt:lpstr>
      <vt:lpstr>Take home messages</vt:lpstr>
      <vt:lpstr>Diapositive 33</vt:lpstr>
    </vt:vector>
  </TitlesOfParts>
  <Company>CHUV | Centre hospitalier universitaire vaudois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sstringh</dc:creator>
  <cp:lastModifiedBy>Silvia Stringhini</cp:lastModifiedBy>
  <cp:revision>482</cp:revision>
  <dcterms:created xsi:type="dcterms:W3CDTF">2013-04-25T08:14:30Z</dcterms:created>
  <dcterms:modified xsi:type="dcterms:W3CDTF">2015-05-05T11:58:06Z</dcterms:modified>
</cp:coreProperties>
</file>