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4731" r:id="rId2"/>
    <p:sldMasterId id="2147483772" r:id="rId3"/>
    <p:sldMasterId id="2147483895" r:id="rId4"/>
    <p:sldMasterId id="2147483909" r:id="rId5"/>
    <p:sldMasterId id="2147483923" r:id="rId6"/>
    <p:sldMasterId id="2147484699" r:id="rId7"/>
    <p:sldMasterId id="2147484715" r:id="rId8"/>
    <p:sldMasterId id="2147484744" r:id="rId9"/>
  </p:sldMasterIdLst>
  <p:notesMasterIdLst>
    <p:notesMasterId r:id="rId52"/>
  </p:notesMasterIdLst>
  <p:handoutMasterIdLst>
    <p:handoutMasterId r:id="rId53"/>
  </p:handoutMasterIdLst>
  <p:sldIdLst>
    <p:sldId id="256" r:id="rId10"/>
    <p:sldId id="681" r:id="rId11"/>
    <p:sldId id="691" r:id="rId12"/>
    <p:sldId id="662" r:id="rId13"/>
    <p:sldId id="689" r:id="rId14"/>
    <p:sldId id="690" r:id="rId15"/>
    <p:sldId id="665" r:id="rId16"/>
    <p:sldId id="666" r:id="rId17"/>
    <p:sldId id="667" r:id="rId18"/>
    <p:sldId id="702" r:id="rId19"/>
    <p:sldId id="692" r:id="rId20"/>
    <p:sldId id="634" r:id="rId21"/>
    <p:sldId id="635" r:id="rId22"/>
    <p:sldId id="440" r:id="rId23"/>
    <p:sldId id="442" r:id="rId24"/>
    <p:sldId id="444" r:id="rId25"/>
    <p:sldId id="445" r:id="rId26"/>
    <p:sldId id="474" r:id="rId27"/>
    <p:sldId id="424" r:id="rId28"/>
    <p:sldId id="693" r:id="rId29"/>
    <p:sldId id="534" r:id="rId30"/>
    <p:sldId id="451" r:id="rId31"/>
    <p:sldId id="651" r:id="rId32"/>
    <p:sldId id="560" r:id="rId33"/>
    <p:sldId id="561" r:id="rId34"/>
    <p:sldId id="652" r:id="rId35"/>
    <p:sldId id="710" r:id="rId36"/>
    <p:sldId id="711" r:id="rId37"/>
    <p:sldId id="686" r:id="rId38"/>
    <p:sldId id="660" r:id="rId39"/>
    <p:sldId id="603" r:id="rId40"/>
    <p:sldId id="604" r:id="rId41"/>
    <p:sldId id="605" r:id="rId42"/>
    <p:sldId id="698" r:id="rId43"/>
    <p:sldId id="606" r:id="rId44"/>
    <p:sldId id="619" r:id="rId45"/>
    <p:sldId id="679" r:id="rId46"/>
    <p:sldId id="696" r:id="rId47"/>
    <p:sldId id="712" r:id="rId48"/>
    <p:sldId id="683" r:id="rId49"/>
    <p:sldId id="494" r:id="rId50"/>
    <p:sldId id="709" r:id="rId51"/>
  </p:sldIdLst>
  <p:sldSz cx="9144000" cy="6858000" type="screen4x3"/>
  <p:notesSz cx="6797675" cy="9874250"/>
  <p:defaultTextStyle>
    <a:defPPr>
      <a:defRPr lang="en-US"/>
    </a:defPPr>
    <a:lvl1pPr algn="l" rtl="1" fontAlgn="base">
      <a:spcBef>
        <a:spcPct val="0"/>
      </a:spcBef>
      <a:spcAft>
        <a:spcPct val="0"/>
      </a:spcAft>
      <a:defRPr sz="3900" b="1" kern="1200">
        <a:solidFill>
          <a:srgbClr val="000066"/>
        </a:solidFill>
        <a:latin typeface="Arial" charset="0"/>
        <a:ea typeface="+mn-ea"/>
        <a:cs typeface="Arial" charset="0"/>
      </a:defRPr>
    </a:lvl1pPr>
    <a:lvl2pPr marL="457200" algn="l" rtl="1" fontAlgn="base">
      <a:spcBef>
        <a:spcPct val="0"/>
      </a:spcBef>
      <a:spcAft>
        <a:spcPct val="0"/>
      </a:spcAft>
      <a:defRPr sz="3900" b="1" kern="1200">
        <a:solidFill>
          <a:srgbClr val="000066"/>
        </a:solidFill>
        <a:latin typeface="Arial" charset="0"/>
        <a:ea typeface="+mn-ea"/>
        <a:cs typeface="Arial" charset="0"/>
      </a:defRPr>
    </a:lvl2pPr>
    <a:lvl3pPr marL="914400" algn="l" rtl="1" fontAlgn="base">
      <a:spcBef>
        <a:spcPct val="0"/>
      </a:spcBef>
      <a:spcAft>
        <a:spcPct val="0"/>
      </a:spcAft>
      <a:defRPr sz="3900" b="1" kern="1200">
        <a:solidFill>
          <a:srgbClr val="000066"/>
        </a:solidFill>
        <a:latin typeface="Arial" charset="0"/>
        <a:ea typeface="+mn-ea"/>
        <a:cs typeface="Arial" charset="0"/>
      </a:defRPr>
    </a:lvl3pPr>
    <a:lvl4pPr marL="1371600" algn="l" rtl="1" fontAlgn="base">
      <a:spcBef>
        <a:spcPct val="0"/>
      </a:spcBef>
      <a:spcAft>
        <a:spcPct val="0"/>
      </a:spcAft>
      <a:defRPr sz="3900" b="1" kern="1200">
        <a:solidFill>
          <a:srgbClr val="000066"/>
        </a:solidFill>
        <a:latin typeface="Arial" charset="0"/>
        <a:ea typeface="+mn-ea"/>
        <a:cs typeface="Arial" charset="0"/>
      </a:defRPr>
    </a:lvl4pPr>
    <a:lvl5pPr marL="1828800" algn="l" rtl="1" fontAlgn="base">
      <a:spcBef>
        <a:spcPct val="0"/>
      </a:spcBef>
      <a:spcAft>
        <a:spcPct val="0"/>
      </a:spcAft>
      <a:defRPr sz="3900" b="1" kern="1200">
        <a:solidFill>
          <a:srgbClr val="000066"/>
        </a:solidFill>
        <a:latin typeface="Arial" charset="0"/>
        <a:ea typeface="+mn-ea"/>
        <a:cs typeface="Arial" charset="0"/>
      </a:defRPr>
    </a:lvl5pPr>
    <a:lvl6pPr marL="2286000" algn="l" defTabSz="914400" rtl="0" eaLnBrk="1" latinLnBrk="0" hangingPunct="1">
      <a:defRPr sz="3900" b="1" kern="1200">
        <a:solidFill>
          <a:srgbClr val="000066"/>
        </a:solidFill>
        <a:latin typeface="Arial" charset="0"/>
        <a:ea typeface="+mn-ea"/>
        <a:cs typeface="Arial" charset="0"/>
      </a:defRPr>
    </a:lvl6pPr>
    <a:lvl7pPr marL="2743200" algn="l" defTabSz="914400" rtl="0" eaLnBrk="1" latinLnBrk="0" hangingPunct="1">
      <a:defRPr sz="3900" b="1" kern="1200">
        <a:solidFill>
          <a:srgbClr val="000066"/>
        </a:solidFill>
        <a:latin typeface="Arial" charset="0"/>
        <a:ea typeface="+mn-ea"/>
        <a:cs typeface="Arial" charset="0"/>
      </a:defRPr>
    </a:lvl7pPr>
    <a:lvl8pPr marL="3200400" algn="l" defTabSz="914400" rtl="0" eaLnBrk="1" latinLnBrk="0" hangingPunct="1">
      <a:defRPr sz="3900" b="1" kern="1200">
        <a:solidFill>
          <a:srgbClr val="000066"/>
        </a:solidFill>
        <a:latin typeface="Arial" charset="0"/>
        <a:ea typeface="+mn-ea"/>
        <a:cs typeface="Arial" charset="0"/>
      </a:defRPr>
    </a:lvl8pPr>
    <a:lvl9pPr marL="3657600" algn="l" defTabSz="914400" rtl="0" eaLnBrk="1" latinLnBrk="0" hangingPunct="1">
      <a:defRPr sz="3900" b="1" kern="1200">
        <a:solidFill>
          <a:srgbClr val="000066"/>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76909" autoAdjust="0"/>
  </p:normalViewPr>
  <p:slideViewPr>
    <p:cSldViewPr>
      <p:cViewPr>
        <p:scale>
          <a:sx n="90" d="100"/>
          <a:sy n="90" d="100"/>
        </p:scale>
        <p:origin x="-2244" y="-36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86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png"/><Relationship Id="rId4"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9DEB1BD2-13C7-4402-BEFF-093FB003403A}" type="datetimeFigureOut">
              <a:rPr lang="es-ES" smtClean="0"/>
              <a:t>05/06/2013</a:t>
            </a:fld>
            <a:endParaRPr lang="es-E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s-E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439B88ED-D764-456A-BCEB-4088A7E246DB}" type="slidenum">
              <a:rPr lang="es-ES" smtClean="0"/>
              <a:t>‹#›</a:t>
            </a:fld>
            <a:endParaRPr lang="es-ES"/>
          </a:p>
        </p:txBody>
      </p:sp>
    </p:spTree>
    <p:extLst>
      <p:ext uri="{BB962C8B-B14F-4D97-AF65-F5344CB8AC3E}">
        <p14:creationId xmlns:p14="http://schemas.microsoft.com/office/powerpoint/2010/main" val="1511000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rtl="0">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50443"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0">
              <a:defRPr sz="1200" b="0">
                <a:solidFill>
                  <a:schemeClr val="tx1"/>
                </a:solidFill>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79768" y="4690269"/>
            <a:ext cx="5438140"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9378824"/>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rtl="0">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50443" y="9378824"/>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a:defRPr sz="1200" b="0">
                <a:solidFill>
                  <a:schemeClr val="tx1"/>
                </a:solidFill>
              </a:defRPr>
            </a:lvl1pPr>
          </a:lstStyle>
          <a:p>
            <a:pPr>
              <a:defRPr/>
            </a:pPr>
            <a:fld id="{F816AEFB-128C-4906-8C0B-406D34E87534}" type="slidenum">
              <a:rPr lang="en-US"/>
              <a:pPr>
                <a:defRPr/>
              </a:pPr>
              <a:t>‹#›</a:t>
            </a:fld>
            <a:endParaRPr lang="en-US"/>
          </a:p>
        </p:txBody>
      </p:sp>
    </p:spTree>
    <p:extLst>
      <p:ext uri="{BB962C8B-B14F-4D97-AF65-F5344CB8AC3E}">
        <p14:creationId xmlns:p14="http://schemas.microsoft.com/office/powerpoint/2010/main" val="19250078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BE86FEFE-0A30-4454-A7FE-CED0C0D18F41}" type="slidenum">
              <a:rPr lang="en-GB" sz="1200" b="0">
                <a:solidFill>
                  <a:schemeClr val="tx1"/>
                </a:solidFill>
              </a:rPr>
              <a:pPr eaLnBrk="1" hangingPunct="1"/>
              <a:t>5</a:t>
            </a:fld>
            <a:endParaRPr lang="en-GB" sz="1200" b="0">
              <a:solidFill>
                <a:schemeClr val="tx1"/>
              </a:solidFill>
            </a:endParaRPr>
          </a:p>
        </p:txBody>
      </p:sp>
      <p:sp>
        <p:nvSpPr>
          <p:cNvPr id="31747" name="Rectangle 2"/>
          <p:cNvSpPr>
            <a:spLocks noGrp="1" noRot="1" noChangeAspect="1" noChangeArrowheads="1" noTextEdit="1"/>
          </p:cNvSpPr>
          <p:nvPr>
            <p:ph type="sldImg"/>
          </p:nvPr>
        </p:nvSpPr>
        <p:spPr>
          <a:xfrm>
            <a:off x="936625" y="742950"/>
            <a:ext cx="4930775" cy="3698875"/>
          </a:xfrm>
          <a:ln/>
        </p:spPr>
      </p:sp>
      <p:sp>
        <p:nvSpPr>
          <p:cNvPr id="31748" name="Rectangle 3"/>
          <p:cNvSpPr>
            <a:spLocks noGrp="1" noChangeArrowheads="1"/>
          </p:cNvSpPr>
          <p:nvPr>
            <p:ph type="body" idx="1"/>
          </p:nvPr>
        </p:nvSpPr>
        <p:spPr>
          <a:xfrm>
            <a:off x="906357" y="4690270"/>
            <a:ext cx="4984962" cy="44416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65FDC540-E6B9-4092-BD72-0031EAEE492C}" type="slidenum">
              <a:rPr lang="en-US"/>
              <a:pPr/>
              <a:t>21</a:t>
            </a:fld>
            <a:endParaRPr lang="en-US"/>
          </a:p>
        </p:txBody>
      </p:sp>
      <p:sp>
        <p:nvSpPr>
          <p:cNvPr id="120834" name="Slide Image Placeholder 1"/>
          <p:cNvSpPr>
            <a:spLocks noGrp="1" noRot="1" noChangeAspect="1" noTextEdit="1"/>
          </p:cNvSpPr>
          <p:nvPr>
            <p:ph type="sldImg"/>
          </p:nvPr>
        </p:nvSpPr>
        <p:spPr>
          <a:xfrm>
            <a:off x="933450" y="741363"/>
            <a:ext cx="4933950" cy="3702050"/>
          </a:xfrm>
          <a:ln/>
        </p:spPr>
      </p:sp>
      <p:sp>
        <p:nvSpPr>
          <p:cNvPr id="120835" name="Notes Placeholder 2"/>
          <p:cNvSpPr>
            <a:spLocks noGrp="1"/>
          </p:cNvSpPr>
          <p:nvPr>
            <p:ph type="body" idx="1"/>
          </p:nvPr>
        </p:nvSpPr>
        <p:spPr>
          <a:xfrm>
            <a:off x="904774" y="4691965"/>
            <a:ext cx="4988131" cy="4441284"/>
          </a:xfrm>
        </p:spPr>
        <p:txBody>
          <a:bodyPr lIns="91578" tIns="45789" rIns="91578" bIns="45789"/>
          <a:lstStyle/>
          <a:p>
            <a:endParaRPr lang="en-US"/>
          </a:p>
        </p:txBody>
      </p:sp>
      <p:sp>
        <p:nvSpPr>
          <p:cNvPr id="120836" name="Date Placeholder 3"/>
          <p:cNvSpPr txBox="1">
            <a:spLocks noGrp="1"/>
          </p:cNvSpPr>
          <p:nvPr/>
        </p:nvSpPr>
        <p:spPr bwMode="auto">
          <a:xfrm>
            <a:off x="3852017" y="0"/>
            <a:ext cx="2945658" cy="4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8" tIns="45789" rIns="91578" bIns="45789"/>
          <a:lstStyle>
            <a:lvl1pPr defTabSz="922338">
              <a:defRPr>
                <a:solidFill>
                  <a:schemeClr val="tx1"/>
                </a:solidFill>
                <a:latin typeface="Arial" charset="0"/>
              </a:defRPr>
            </a:lvl1pPr>
            <a:lvl2pPr marL="749300" indent="-287338" defTabSz="922338">
              <a:defRPr>
                <a:solidFill>
                  <a:schemeClr val="tx1"/>
                </a:solidFill>
                <a:latin typeface="Arial" charset="0"/>
              </a:defRPr>
            </a:lvl2pPr>
            <a:lvl3pPr marL="1155700" indent="-233363" defTabSz="922338">
              <a:defRPr>
                <a:solidFill>
                  <a:schemeClr val="tx1"/>
                </a:solidFill>
                <a:latin typeface="Arial" charset="0"/>
              </a:defRPr>
            </a:lvl3pPr>
            <a:lvl4pPr marL="1614488" indent="-230188" defTabSz="922338">
              <a:defRPr>
                <a:solidFill>
                  <a:schemeClr val="tx1"/>
                </a:solidFill>
                <a:latin typeface="Arial" charset="0"/>
              </a:defRPr>
            </a:lvl4pPr>
            <a:lvl5pPr marL="2074863" indent="-230188" defTabSz="922338">
              <a:defRPr>
                <a:solidFill>
                  <a:schemeClr val="tx1"/>
                </a:solidFill>
                <a:latin typeface="Arial" charset="0"/>
              </a:defRPr>
            </a:lvl5pPr>
            <a:lvl6pPr marL="2532063" indent="-230188" defTabSz="922338" fontAlgn="base">
              <a:spcBef>
                <a:spcPct val="0"/>
              </a:spcBef>
              <a:spcAft>
                <a:spcPct val="0"/>
              </a:spcAft>
              <a:defRPr>
                <a:solidFill>
                  <a:schemeClr val="tx1"/>
                </a:solidFill>
                <a:latin typeface="Arial" charset="0"/>
              </a:defRPr>
            </a:lvl6pPr>
            <a:lvl7pPr marL="2989263" indent="-230188" defTabSz="922338" fontAlgn="base">
              <a:spcBef>
                <a:spcPct val="0"/>
              </a:spcBef>
              <a:spcAft>
                <a:spcPct val="0"/>
              </a:spcAft>
              <a:defRPr>
                <a:solidFill>
                  <a:schemeClr val="tx1"/>
                </a:solidFill>
                <a:latin typeface="Arial" charset="0"/>
              </a:defRPr>
            </a:lvl7pPr>
            <a:lvl8pPr marL="3446463" indent="-230188" defTabSz="922338" fontAlgn="base">
              <a:spcBef>
                <a:spcPct val="0"/>
              </a:spcBef>
              <a:spcAft>
                <a:spcPct val="0"/>
              </a:spcAft>
              <a:defRPr>
                <a:solidFill>
                  <a:schemeClr val="tx1"/>
                </a:solidFill>
                <a:latin typeface="Arial" charset="0"/>
              </a:defRPr>
            </a:lvl8pPr>
            <a:lvl9pPr marL="3903663" indent="-230188" defTabSz="922338" fontAlgn="base">
              <a:spcBef>
                <a:spcPct val="0"/>
              </a:spcBef>
              <a:spcAft>
                <a:spcPct val="0"/>
              </a:spcAft>
              <a:defRPr>
                <a:solidFill>
                  <a:schemeClr val="tx1"/>
                </a:solidFill>
                <a:latin typeface="Arial" charset="0"/>
              </a:defRPr>
            </a:lvl9pPr>
          </a:lstStyle>
          <a:p>
            <a:pPr algn="r" eaLnBrk="0" hangingPunct="0"/>
            <a:fld id="{DA89F8B3-A3F3-4D1A-8605-068A88379D93}" type="datetime1">
              <a:rPr lang="en-GB" sz="1200">
                <a:latin typeface="Times New Roman" pitchFamily="18" charset="0"/>
              </a:rPr>
              <a:pPr algn="r" eaLnBrk="0" hangingPunct="0"/>
              <a:t>05/06/2013</a:t>
            </a:fld>
            <a:endParaRPr lang="en-GB" sz="1200">
              <a:latin typeface="Times New Roman" pitchFamily="18" charset="0"/>
            </a:endParaRPr>
          </a:p>
        </p:txBody>
      </p:sp>
      <p:sp>
        <p:nvSpPr>
          <p:cNvPr id="120837" name="Slide Number Placeholder 4"/>
          <p:cNvSpPr txBox="1">
            <a:spLocks noGrp="1"/>
          </p:cNvSpPr>
          <p:nvPr/>
        </p:nvSpPr>
        <p:spPr bwMode="auto">
          <a:xfrm>
            <a:off x="3852017" y="9380774"/>
            <a:ext cx="2945658" cy="4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78" tIns="45789" rIns="91578" bIns="45789" anchor="b"/>
          <a:lstStyle>
            <a:lvl1pPr defTabSz="922338">
              <a:defRPr>
                <a:solidFill>
                  <a:schemeClr val="tx1"/>
                </a:solidFill>
                <a:latin typeface="Arial" charset="0"/>
              </a:defRPr>
            </a:lvl1pPr>
            <a:lvl2pPr marL="749300" indent="-287338" defTabSz="922338">
              <a:defRPr>
                <a:solidFill>
                  <a:schemeClr val="tx1"/>
                </a:solidFill>
                <a:latin typeface="Arial" charset="0"/>
              </a:defRPr>
            </a:lvl2pPr>
            <a:lvl3pPr marL="1155700" indent="-233363" defTabSz="922338">
              <a:defRPr>
                <a:solidFill>
                  <a:schemeClr val="tx1"/>
                </a:solidFill>
                <a:latin typeface="Arial" charset="0"/>
              </a:defRPr>
            </a:lvl3pPr>
            <a:lvl4pPr marL="1614488" indent="-230188" defTabSz="922338">
              <a:defRPr>
                <a:solidFill>
                  <a:schemeClr val="tx1"/>
                </a:solidFill>
                <a:latin typeface="Arial" charset="0"/>
              </a:defRPr>
            </a:lvl4pPr>
            <a:lvl5pPr marL="2074863" indent="-230188" defTabSz="922338">
              <a:defRPr>
                <a:solidFill>
                  <a:schemeClr val="tx1"/>
                </a:solidFill>
                <a:latin typeface="Arial" charset="0"/>
              </a:defRPr>
            </a:lvl5pPr>
            <a:lvl6pPr marL="2532063" indent="-230188" defTabSz="922338" fontAlgn="base">
              <a:spcBef>
                <a:spcPct val="0"/>
              </a:spcBef>
              <a:spcAft>
                <a:spcPct val="0"/>
              </a:spcAft>
              <a:defRPr>
                <a:solidFill>
                  <a:schemeClr val="tx1"/>
                </a:solidFill>
                <a:latin typeface="Arial" charset="0"/>
              </a:defRPr>
            </a:lvl6pPr>
            <a:lvl7pPr marL="2989263" indent="-230188" defTabSz="922338" fontAlgn="base">
              <a:spcBef>
                <a:spcPct val="0"/>
              </a:spcBef>
              <a:spcAft>
                <a:spcPct val="0"/>
              </a:spcAft>
              <a:defRPr>
                <a:solidFill>
                  <a:schemeClr val="tx1"/>
                </a:solidFill>
                <a:latin typeface="Arial" charset="0"/>
              </a:defRPr>
            </a:lvl7pPr>
            <a:lvl8pPr marL="3446463" indent="-230188" defTabSz="922338" fontAlgn="base">
              <a:spcBef>
                <a:spcPct val="0"/>
              </a:spcBef>
              <a:spcAft>
                <a:spcPct val="0"/>
              </a:spcAft>
              <a:defRPr>
                <a:solidFill>
                  <a:schemeClr val="tx1"/>
                </a:solidFill>
                <a:latin typeface="Arial" charset="0"/>
              </a:defRPr>
            </a:lvl8pPr>
            <a:lvl9pPr marL="3903663" indent="-230188" defTabSz="922338" fontAlgn="base">
              <a:spcBef>
                <a:spcPct val="0"/>
              </a:spcBef>
              <a:spcAft>
                <a:spcPct val="0"/>
              </a:spcAft>
              <a:defRPr>
                <a:solidFill>
                  <a:schemeClr val="tx1"/>
                </a:solidFill>
                <a:latin typeface="Arial" charset="0"/>
              </a:defRPr>
            </a:lvl9pPr>
          </a:lstStyle>
          <a:p>
            <a:pPr algn="r" eaLnBrk="0" hangingPunct="0"/>
            <a:fld id="{6B96E274-39FA-4E08-A665-E092C2A95BA2}" type="slidenum">
              <a:rPr lang="en-GB" sz="1200">
                <a:latin typeface="Times New Roman" pitchFamily="18" charset="0"/>
              </a:rPr>
              <a:pPr algn="r" eaLnBrk="0" hangingPunct="0"/>
              <a:t>21</a:t>
            </a:fld>
            <a:endParaRPr lang="en-GB" sz="120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BCDBE496-2DB0-4745-880D-8C60BFE4F27E}" type="slidenum">
              <a:rPr lang="en-GB" sz="1200" b="0">
                <a:solidFill>
                  <a:schemeClr val="tx1"/>
                </a:solidFill>
              </a:rPr>
              <a:pPr eaLnBrk="1" hangingPunct="1"/>
              <a:t>22</a:t>
            </a:fld>
            <a:endParaRPr lang="en-GB" sz="1200" b="0">
              <a:solidFill>
                <a:schemeClr val="tx1"/>
              </a:solidFill>
            </a:endParaRPr>
          </a:p>
        </p:txBody>
      </p:sp>
      <p:sp>
        <p:nvSpPr>
          <p:cNvPr id="30723" name="Rectangle 2"/>
          <p:cNvSpPr>
            <a:spLocks noGrp="1" noRot="1" noChangeAspect="1" noChangeArrowheads="1" noTextEdit="1"/>
          </p:cNvSpPr>
          <p:nvPr>
            <p:ph type="sldImg"/>
          </p:nvPr>
        </p:nvSpPr>
        <p:spPr>
          <a:xfrm>
            <a:off x="931863" y="741363"/>
            <a:ext cx="4935537" cy="3702050"/>
          </a:xfrm>
          <a:ln/>
        </p:spPr>
      </p:sp>
      <p:sp>
        <p:nvSpPr>
          <p:cNvPr id="30724" name="Rectangle 3"/>
          <p:cNvSpPr>
            <a:spLocks noGrp="1" noChangeArrowheads="1"/>
          </p:cNvSpPr>
          <p:nvPr>
            <p:ph type="body" idx="1"/>
          </p:nvPr>
        </p:nvSpPr>
        <p:spPr>
          <a:xfrm>
            <a:off x="681342" y="4690269"/>
            <a:ext cx="5434993" cy="4443413"/>
          </a:xfrm>
          <a:noFill/>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C7C88EFB-80CA-4770-A0CE-193DB854EF90}" type="slidenum">
              <a:rPr lang="en-GB" sz="1200" b="0">
                <a:solidFill>
                  <a:schemeClr val="tx1"/>
                </a:solidFill>
              </a:rPr>
              <a:pPr eaLnBrk="1" hangingPunct="1"/>
              <a:t>24</a:t>
            </a:fld>
            <a:endParaRPr lang="en-GB" sz="1200" b="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CC7C3FF8-2CEA-4046-8690-CDD163E85CC0}" type="slidenum">
              <a:rPr lang="en-GB" sz="1200" b="0">
                <a:solidFill>
                  <a:schemeClr val="tx1"/>
                </a:solidFill>
              </a:rPr>
              <a:pPr eaLnBrk="1" hangingPunct="1"/>
              <a:t>25</a:t>
            </a:fld>
            <a:endParaRPr lang="en-GB" sz="1200" b="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F05A065B-EBD2-4693-836C-E13BCC01D208}" type="slidenum">
              <a:rPr lang="en-GB" sz="1200" b="0">
                <a:solidFill>
                  <a:schemeClr val="tx1"/>
                </a:solidFill>
              </a:rPr>
              <a:pPr eaLnBrk="1" hangingPunct="1"/>
              <a:t>28</a:t>
            </a:fld>
            <a:endParaRPr lang="en-GB" sz="1200" b="0">
              <a:solidFill>
                <a:schemeClr val="tx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spcBef>
                <a:spcPct val="70000"/>
              </a:spcBef>
            </a:pPr>
            <a:r>
              <a:rPr lang="en-GB" dirty="0" smtClean="0">
                <a:latin typeface="Arial" pitchFamily="34" charset="0"/>
                <a:cs typeface="Arial" pitchFamily="34" charset="0"/>
              </a:rPr>
              <a:t>.</a:t>
            </a:r>
            <a:endParaRPr lang="en-US" dirty="0"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Globally, approximately 65% of the population  aged over 15 years is part of the workforce.</a:t>
            </a:r>
          </a:p>
          <a:p>
            <a:r>
              <a:rPr lang="en-GB" dirty="0" smtClean="0"/>
              <a:t>Programmes influence health behaviours</a:t>
            </a:r>
            <a:r>
              <a:rPr lang="en-GB" baseline="0" dirty="0" smtClean="0"/>
              <a:t> through direct efforts – such as provision of health education, increased availability of healthy foods and increased opportunities for physical activity – to indirect efforts, such as fostering social support and social standards, and promoting healthy behaviours. </a:t>
            </a:r>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29</a:t>
            </a:fld>
            <a:endParaRPr lang="en-US"/>
          </a:p>
        </p:txBody>
      </p:sp>
    </p:spTree>
    <p:extLst>
      <p:ext uri="{BB962C8B-B14F-4D97-AF65-F5344CB8AC3E}">
        <p14:creationId xmlns:p14="http://schemas.microsoft.com/office/powerpoint/2010/main" val="474104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eaLnBrk="1" hangingPunct="1"/>
            <a:fld id="{AA85D32E-6CCF-4534-97C8-0CEC6C3EB81E}" type="slidenum">
              <a:rPr lang="en-GB" sz="1200" b="0">
                <a:solidFill>
                  <a:prstClr val="black"/>
                </a:solidFill>
              </a:rPr>
              <a:pPr eaLnBrk="1" hangingPunct="1"/>
              <a:t>30</a:t>
            </a:fld>
            <a:endParaRPr lang="en-GB" sz="1200" b="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GB" sz="1000" dirty="0" smtClean="0"/>
              <a:t>School-based interventions show consistent improvements in knowledge and attitudes, behaviour and, when tested, physical and clinical outcomes. Notwithstanding cost-effectiveness research, there is strong evidence to show that schools should include a diet and physical activity component in the curriculum taught by trained teachers; ensure parental involvement; provide a supportive environment; include a food service with healthy choices; and offer a physical activity programme.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34</a:t>
            </a:fld>
            <a:endParaRPr lang="en-US"/>
          </a:p>
        </p:txBody>
      </p:sp>
    </p:spTree>
    <p:extLst>
      <p:ext uri="{BB962C8B-B14F-4D97-AF65-F5344CB8AC3E}">
        <p14:creationId xmlns:p14="http://schemas.microsoft.com/office/powerpoint/2010/main" val="1749528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Physical education classes</a:t>
            </a:r>
            <a:r>
              <a:rPr lang="en-GB" baseline="0" dirty="0" smtClean="0"/>
              <a:t> offered by schools often do not meet the recommended levels of physical activity for children and adolescents.</a:t>
            </a:r>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35</a:t>
            </a:fld>
            <a:endParaRPr lang="en-US"/>
          </a:p>
        </p:txBody>
      </p:sp>
    </p:spTree>
    <p:extLst>
      <p:ext uri="{BB962C8B-B14F-4D97-AF65-F5344CB8AC3E}">
        <p14:creationId xmlns:p14="http://schemas.microsoft.com/office/powerpoint/2010/main" val="2377958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dirty="0" smtClean="0"/>
              <a:t>Establish partnerships with ministries of transportation, local councils municipalities, parents' and teachers' associations and traffic planners.</a:t>
            </a:r>
          </a:p>
          <a:p>
            <a:r>
              <a:rPr lang="en-US" dirty="0" smtClean="0"/>
              <a:t>Organize public awareness campaigns to alert the general population to the fact that students are walking and cycling to and from schools.</a:t>
            </a:r>
          </a:p>
        </p:txBody>
      </p:sp>
      <p:sp>
        <p:nvSpPr>
          <p:cNvPr id="51204" name="Slide Number Placeholder 3"/>
          <p:cNvSpPr>
            <a:spLocks noGrp="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669C69EE-A77E-40A9-98AF-775E7803F4C3}" type="slidenum">
              <a:rPr lang="en-US" smtClean="0">
                <a:latin typeface="Times New Roman" pitchFamily="18" charset="0"/>
              </a:rPr>
              <a:pPr/>
              <a:t>36</a:t>
            </a:fld>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843A5AAA-18E2-4774-B04E-8DEDBA9C57A7}" type="slidenum">
              <a:rPr lang="en-GB" sz="1200" b="0">
                <a:solidFill>
                  <a:schemeClr val="tx1"/>
                </a:solidFill>
              </a:rPr>
              <a:pPr eaLnBrk="1" hangingPunct="1"/>
              <a:t>6</a:t>
            </a:fld>
            <a:endParaRPr lang="en-GB" sz="1200" b="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40</a:t>
            </a:fld>
            <a:endParaRPr lang="en-US"/>
          </a:p>
        </p:txBody>
      </p:sp>
    </p:spTree>
    <p:extLst>
      <p:ext uri="{BB962C8B-B14F-4D97-AF65-F5344CB8AC3E}">
        <p14:creationId xmlns:p14="http://schemas.microsoft.com/office/powerpoint/2010/main" val="1948949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is has or is developing toolkits on: </a:t>
            </a:r>
          </a:p>
          <a:p>
            <a:r>
              <a:rPr lang="en-US" dirty="0" smtClean="0"/>
              <a:t>- Tobacco use (MPOWER), </a:t>
            </a:r>
          </a:p>
          <a:p>
            <a:r>
              <a:rPr lang="en-US" dirty="0" smtClean="0"/>
              <a:t>- Physical activity (ACT),</a:t>
            </a:r>
          </a:p>
          <a:p>
            <a:r>
              <a:rPr lang="en-US" dirty="0" smtClean="0"/>
              <a:t>- Salt reduction (SALT),</a:t>
            </a:r>
          </a:p>
          <a:p>
            <a:r>
              <a:rPr lang="en-US" dirty="0" smtClean="0"/>
              <a:t>- Childhood obesity prevention, </a:t>
            </a:r>
          </a:p>
          <a:p>
            <a:r>
              <a:rPr lang="en-US" dirty="0" smtClean="0"/>
              <a:t>- From data to action on diet and physical activity, </a:t>
            </a:r>
          </a:p>
          <a:p>
            <a:r>
              <a:rPr lang="en-US" dirty="0" smtClean="0"/>
              <a:t>- Tools of the alcohol action plans.</a:t>
            </a:r>
          </a:p>
          <a:p>
            <a:endParaRPr lang="es-ES" dirty="0"/>
          </a:p>
        </p:txBody>
      </p:sp>
      <p:sp>
        <p:nvSpPr>
          <p:cNvPr id="4" name="Slide Number Placeholder 3"/>
          <p:cNvSpPr>
            <a:spLocks noGrp="1"/>
          </p:cNvSpPr>
          <p:nvPr>
            <p:ph type="sldNum" sz="quarter" idx="10"/>
          </p:nvPr>
        </p:nvSpPr>
        <p:spPr/>
        <p:txBody>
          <a:bodyPr/>
          <a:lstStyle/>
          <a:p>
            <a:fld id="{F24DF3F2-41E1-4CD0-85EB-D508D5541C94}" type="slidenum">
              <a:rPr lang="es-ES" smtClean="0"/>
              <a:t>41</a:t>
            </a:fld>
            <a:endParaRPr lang="es-ES"/>
          </a:p>
        </p:txBody>
      </p:sp>
    </p:spTree>
    <p:extLst>
      <p:ext uri="{BB962C8B-B14F-4D97-AF65-F5344CB8AC3E}">
        <p14:creationId xmlns:p14="http://schemas.microsoft.com/office/powerpoint/2010/main" val="277656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10</a:t>
            </a:fld>
            <a:endParaRPr lang="en-US"/>
          </a:p>
        </p:txBody>
      </p:sp>
    </p:spTree>
    <p:extLst>
      <p:ext uri="{BB962C8B-B14F-4D97-AF65-F5344CB8AC3E}">
        <p14:creationId xmlns:p14="http://schemas.microsoft.com/office/powerpoint/2010/main" val="3000252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0F4B633D-5E57-4003-8D50-D7005E0E7C20}" type="slidenum">
              <a:rPr lang="en-GB" sz="1200" b="0">
                <a:solidFill>
                  <a:schemeClr val="tx1"/>
                </a:solidFill>
              </a:rPr>
              <a:pPr eaLnBrk="1" hangingPunct="1"/>
              <a:t>12</a:t>
            </a:fld>
            <a:endParaRPr lang="en-GB" sz="1200" b="0">
              <a:solidFill>
                <a:schemeClr val="tx1"/>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lIns="90498" tIns="45249" rIns="90498" bIns="45249"/>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Global</a:t>
            </a:r>
            <a:r>
              <a:rPr lang="en-GB" baseline="0" dirty="0" smtClean="0"/>
              <a:t> recommendations on PA are relevant for the following health outcomes:</a:t>
            </a:r>
          </a:p>
          <a:p>
            <a:pPr marL="171450" indent="-171450">
              <a:buFontTx/>
              <a:buChar char="-"/>
            </a:pPr>
            <a:r>
              <a:rPr lang="en-GB" baseline="0" dirty="0" smtClean="0"/>
              <a:t>Cardiorespiratory health (coronary heart disease, cardiovascular disease, stoke and hypertension)</a:t>
            </a:r>
          </a:p>
          <a:p>
            <a:pPr marL="171450" indent="-171450">
              <a:buFontTx/>
              <a:buChar char="-"/>
            </a:pPr>
            <a:r>
              <a:rPr lang="en-GB" baseline="0" dirty="0" smtClean="0"/>
              <a:t>Metabolic health (diabetes and obesity)</a:t>
            </a:r>
          </a:p>
          <a:p>
            <a:pPr marL="171450" indent="-171450">
              <a:buFontTx/>
              <a:buChar char="-"/>
            </a:pPr>
            <a:r>
              <a:rPr lang="en-GB" baseline="0" dirty="0" smtClean="0"/>
              <a:t>Musculoskeletal health (bone health, osteoporosis)</a:t>
            </a:r>
          </a:p>
          <a:p>
            <a:pPr marL="171450" indent="-171450">
              <a:buFontTx/>
              <a:buChar char="-"/>
            </a:pPr>
            <a:r>
              <a:rPr lang="en-GB" baseline="0" dirty="0" smtClean="0"/>
              <a:t>Cancer (breast and colon cancer)</a:t>
            </a:r>
          </a:p>
          <a:p>
            <a:pPr marL="171450" indent="-171450">
              <a:buFontTx/>
              <a:buChar char="-"/>
            </a:pPr>
            <a:r>
              <a:rPr lang="en-GB" baseline="0" dirty="0" smtClean="0"/>
              <a:t>Functional health and prevention of falls</a:t>
            </a:r>
          </a:p>
          <a:p>
            <a:pPr marL="171450" indent="-171450">
              <a:buFontTx/>
              <a:buChar char="-"/>
            </a:pPr>
            <a:r>
              <a:rPr lang="en-GB" baseline="0" dirty="0" smtClean="0"/>
              <a:t>Depression</a:t>
            </a:r>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13</a:t>
            </a:fld>
            <a:endParaRPr lang="en-US"/>
          </a:p>
        </p:txBody>
      </p:sp>
    </p:spTree>
    <p:extLst>
      <p:ext uri="{BB962C8B-B14F-4D97-AF65-F5344CB8AC3E}">
        <p14:creationId xmlns:p14="http://schemas.microsoft.com/office/powerpoint/2010/main" val="100897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Moderate</a:t>
            </a:r>
            <a:r>
              <a:rPr lang="en-GB" baseline="0" dirty="0" smtClean="0"/>
              <a:t> intensity = PA performed at 3.0 to 5.9 times the intensity of rest (5-6 on a scale of 0-10 relative to an individual's personal capacity)</a:t>
            </a:r>
          </a:p>
          <a:p>
            <a:r>
              <a:rPr lang="en-GB" baseline="0" dirty="0" smtClean="0"/>
              <a:t>Vigorous intensity =  PA performed at 6.0 (adults)/7.0 (children and youth) or more times the intensity of rest (7-8 on a scale of 0-10 relative to an individual's personal capacity)</a:t>
            </a:r>
          </a:p>
          <a:p>
            <a:r>
              <a:rPr lang="en-GB" baseline="0" dirty="0" smtClean="0"/>
              <a:t>Aerobic activities improve cardiorespiratory fitness (walking, running, swimming, bicycling)</a:t>
            </a:r>
            <a:endParaRPr lang="en-GB" dirty="0"/>
          </a:p>
        </p:txBody>
      </p:sp>
      <p:sp>
        <p:nvSpPr>
          <p:cNvPr id="4" name="Slide Number Placeholder 3"/>
          <p:cNvSpPr>
            <a:spLocks noGrp="1"/>
          </p:cNvSpPr>
          <p:nvPr>
            <p:ph type="sldNum" sz="quarter" idx="10"/>
          </p:nvPr>
        </p:nvSpPr>
        <p:spPr/>
        <p:txBody>
          <a:bodyPr/>
          <a:lstStyle/>
          <a:p>
            <a:pPr>
              <a:defRPr/>
            </a:pPr>
            <a:fld id="{F816AEFB-128C-4906-8C0B-406D34E87534}" type="slidenum">
              <a:rPr lang="en-US" smtClean="0"/>
              <a:pPr>
                <a:defRPr/>
              </a:pPr>
              <a:t>14</a:t>
            </a:fld>
            <a:endParaRPr lang="en-US"/>
          </a:p>
        </p:txBody>
      </p:sp>
    </p:spTree>
    <p:extLst>
      <p:ext uri="{BB962C8B-B14F-4D97-AF65-F5344CB8AC3E}">
        <p14:creationId xmlns:p14="http://schemas.microsoft.com/office/powerpoint/2010/main" val="219497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1344F91A-B4F5-4F2C-A509-303E714AA9B5}" type="slidenum">
              <a:rPr lang="en-GB" sz="1200" b="0">
                <a:solidFill>
                  <a:schemeClr val="tx1"/>
                </a:solidFill>
              </a:rPr>
              <a:pPr eaLnBrk="1" hangingPunct="1"/>
              <a:t>15</a:t>
            </a:fld>
            <a:endParaRPr lang="en-GB" sz="1200" b="0">
              <a:solidFill>
                <a:schemeClr val="tx1"/>
              </a:solidFill>
            </a:endParaRPr>
          </a:p>
        </p:txBody>
      </p:sp>
      <p:sp>
        <p:nvSpPr>
          <p:cNvPr id="26627"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nchor="b"/>
          <a:lstStyle>
            <a:lvl1pPr defTabSz="904875" eaLnBrk="0" hangingPunct="0">
              <a:defRPr sz="3900" b="1">
                <a:solidFill>
                  <a:srgbClr val="000066"/>
                </a:solidFill>
                <a:latin typeface="Arial" pitchFamily="34" charset="0"/>
                <a:cs typeface="Arial" pitchFamily="34" charset="0"/>
              </a:defRPr>
            </a:lvl1pPr>
            <a:lvl2pPr marL="742950" indent="-285750" defTabSz="904875" eaLnBrk="0" hangingPunct="0">
              <a:defRPr sz="3900" b="1">
                <a:solidFill>
                  <a:srgbClr val="000066"/>
                </a:solidFill>
                <a:latin typeface="Arial" pitchFamily="34" charset="0"/>
                <a:cs typeface="Arial" pitchFamily="34" charset="0"/>
              </a:defRPr>
            </a:lvl2pPr>
            <a:lvl3pPr marL="1143000" indent="-228600" defTabSz="904875" eaLnBrk="0" hangingPunct="0">
              <a:defRPr sz="3900" b="1">
                <a:solidFill>
                  <a:srgbClr val="000066"/>
                </a:solidFill>
                <a:latin typeface="Arial" pitchFamily="34" charset="0"/>
                <a:cs typeface="Arial" pitchFamily="34" charset="0"/>
              </a:defRPr>
            </a:lvl3pPr>
            <a:lvl4pPr marL="1600200" indent="-228600" defTabSz="904875" eaLnBrk="0" hangingPunct="0">
              <a:defRPr sz="3900" b="1">
                <a:solidFill>
                  <a:srgbClr val="000066"/>
                </a:solidFill>
                <a:latin typeface="Arial" pitchFamily="34" charset="0"/>
                <a:cs typeface="Arial" pitchFamily="34" charset="0"/>
              </a:defRPr>
            </a:lvl4pPr>
            <a:lvl5pPr marL="2057400" indent="-228600" defTabSz="904875" eaLnBrk="0" hangingPunct="0">
              <a:defRPr sz="3900" b="1">
                <a:solidFill>
                  <a:srgbClr val="000066"/>
                </a:solidFill>
                <a:latin typeface="Arial" pitchFamily="34" charset="0"/>
                <a:cs typeface="Arial" pitchFamily="34" charset="0"/>
              </a:defRPr>
            </a:lvl5pPr>
            <a:lvl6pPr marL="25146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r" rtl="0" eaLnBrk="1" hangingPunct="1"/>
            <a:fld id="{630216D9-E36C-4A32-AB71-D508E77B6F37}" type="slidenum">
              <a:rPr lang="en-GB" sz="1200" b="0">
                <a:solidFill>
                  <a:schemeClr val="tx1"/>
                </a:solidFill>
                <a:ea typeface="MS PGothic" pitchFamily="34" charset="-128"/>
              </a:rPr>
              <a:pPr algn="r" rtl="0" eaLnBrk="1" hangingPunct="1"/>
              <a:t>15</a:t>
            </a:fld>
            <a:endParaRPr lang="en-GB" sz="1200" b="0">
              <a:solidFill>
                <a:schemeClr val="tx1"/>
              </a:solidFill>
              <a:ea typeface="MS PGothic" pitchFamily="34" charset="-128"/>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p:spPr>
        <p:txBody>
          <a:bodyPr lIns="90498" tIns="45249" rIns="90498" bIns="45249"/>
          <a:lstStyle/>
          <a:p>
            <a:pPr eaLnBrk="1" hangingPunct="1"/>
            <a:r>
              <a:rPr lang="en-GB" sz="1000" dirty="0" smtClean="0">
                <a:latin typeface="Arial" pitchFamily="34" charset="0"/>
                <a:cs typeface="Arial" pitchFamily="34" charset="0"/>
              </a:rPr>
              <a:t>In order to improve cardiorespiratory and muscular fitness, bone health, and reduce the risk of NCDs.</a:t>
            </a:r>
          </a:p>
          <a:p>
            <a:pPr eaLnBrk="1" hangingPunct="1"/>
            <a:r>
              <a:rPr lang="en-GB" sz="1000" dirty="0" smtClean="0">
                <a:latin typeface="Arial" pitchFamily="34" charset="0"/>
                <a:cs typeface="Arial" pitchFamily="34" charset="0"/>
              </a:rPr>
              <a:t>Muscle-strengthening activity = Physical activity that</a:t>
            </a:r>
            <a:r>
              <a:rPr lang="en-GB" sz="1000" baseline="0" dirty="0" smtClean="0">
                <a:latin typeface="Arial" pitchFamily="34" charset="0"/>
                <a:cs typeface="Arial" pitchFamily="34" charset="0"/>
              </a:rPr>
              <a:t> increases muscle strength, power, endurance, and mass (e.g. strength training, resistance training, endurance exercises)</a:t>
            </a:r>
          </a:p>
          <a:p>
            <a:pPr eaLnBrk="1" hangingPunct="1"/>
            <a:r>
              <a:rPr lang="en-GB" sz="1000" baseline="0" dirty="0" smtClean="0">
                <a:latin typeface="Arial" pitchFamily="34" charset="0"/>
                <a:cs typeface="Arial" pitchFamily="34" charset="0"/>
              </a:rPr>
              <a:t>Bone-strengthening activity = Physical activity to increase the strength of specific sites in bones that make up the skeletal system (promotes bone growth and strength) (e.g. running, jumping rope, lifting weights)</a:t>
            </a:r>
            <a:endParaRPr lang="en-US" sz="1000" dirty="0" smtClean="0">
              <a:latin typeface="Arial" pitchFamily="34" charset="0"/>
              <a:cs typeface="Arial" pitchFamily="34" charset="0"/>
            </a:endParaRPr>
          </a:p>
          <a:p>
            <a:pPr eaLnBrk="1" hangingPunct="1"/>
            <a:endParaRPr lang="en-US" sz="900" i="1" dirty="0" smtClean="0">
              <a:latin typeface="Arial" pitchFamily="34" charset="0"/>
              <a:cs typeface="Arial" pitchFamily="34" charset="0"/>
            </a:endParaRPr>
          </a:p>
          <a:p>
            <a:pPr eaLnBrk="1" hangingPunct="1"/>
            <a:endParaRPr lang="en-GB" dirty="0"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C8A4D6A7-700B-4182-97FF-CC4F053A41F9}" type="slidenum">
              <a:rPr lang="en-GB" sz="1200" b="0">
                <a:solidFill>
                  <a:schemeClr val="tx1"/>
                </a:solidFill>
              </a:rPr>
              <a:pPr eaLnBrk="1" hangingPunct="1"/>
              <a:t>16</a:t>
            </a:fld>
            <a:endParaRPr lang="en-GB" sz="1200" b="0">
              <a:solidFill>
                <a:schemeClr val="tx1"/>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lIns="90498" tIns="45249" rIns="90498" bIns="45249"/>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fld id="{D08EA8AE-FE97-425E-A48F-C13FEA4FEFE1}" type="slidenum">
              <a:rPr lang="en-GB" sz="1200" b="0">
                <a:solidFill>
                  <a:schemeClr val="tx1"/>
                </a:solidFill>
              </a:rPr>
              <a:pPr eaLnBrk="1" hangingPunct="1"/>
              <a:t>17</a:t>
            </a:fld>
            <a:endParaRPr lang="en-GB" sz="1200" b="0">
              <a:solidFill>
                <a:schemeClr val="tx1"/>
              </a:solidFill>
            </a:endParaRPr>
          </a:p>
        </p:txBody>
      </p:sp>
      <p:sp>
        <p:nvSpPr>
          <p:cNvPr id="2867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noFill/>
        </p:spPr>
        <p:txBody>
          <a:bodyPr lIns="90498" tIns="45249" rIns="90498" bIns="45249"/>
          <a:lstStyle/>
          <a:p>
            <a:pPr eaLnBrk="1" hangingPunct="1"/>
            <a:r>
              <a:rPr lang="de-CH" dirty="0" smtClean="0">
                <a:latin typeface="Arial" pitchFamily="34" charset="0"/>
                <a:cs typeface="Arial" pitchFamily="34" charset="0"/>
              </a:rPr>
              <a:t>Balance</a:t>
            </a:r>
            <a:r>
              <a:rPr lang="de-CH" baseline="0" dirty="0" smtClean="0">
                <a:latin typeface="Arial" pitchFamily="34" charset="0"/>
                <a:cs typeface="Arial" pitchFamily="34" charset="0"/>
              </a:rPr>
              <a:t> training = Static an dynamic exercises that are designed to improve an individual's ability to withstand challenges from postural sway or destabilizing stimuli caused by self-motion, the environment, or other </a:t>
            </a:r>
            <a:r>
              <a:rPr lang="de-CH" baseline="0" dirty="0" smtClean="0">
                <a:latin typeface="Arial" pitchFamily="34" charset="0"/>
                <a:cs typeface="Arial" pitchFamily="34" charset="0"/>
              </a:rPr>
              <a:t>objects</a:t>
            </a:r>
            <a:r>
              <a:rPr lang="de-CH" baseline="0" dirty="0" smtClean="0">
                <a:latin typeface="Arial" pitchFamily="34" charset="0"/>
                <a:cs typeface="Arial" pitchFamily="34" charset="0"/>
              </a:rPr>
              <a:t>.</a:t>
            </a:r>
            <a:endParaRPr lang="de-CH" dirty="0" smtClean="0">
              <a:latin typeface="Arial" pitchFamily="34" charset="0"/>
              <a:cs typeface="Arial" pitchFamily="34" charset="0"/>
            </a:endParaRPr>
          </a:p>
          <a:p>
            <a:pPr eaLnBrk="1" hangingPunct="1"/>
            <a:endParaRPr lang="de-CH" dirty="0" smtClean="0">
              <a:latin typeface="Arial" pitchFamily="34" charset="0"/>
              <a:cs typeface="Arial" pitchFamily="34" charset="0"/>
            </a:endParaRPr>
          </a:p>
          <a:p>
            <a:pPr eaLnBrk="1" hangingPunct="1"/>
            <a:endParaRPr lang="de-CH" dirty="0" smtClean="0">
              <a:latin typeface="Arial" pitchFamily="34" charset="0"/>
              <a:cs typeface="Arial" pitchFamily="34" charset="0"/>
            </a:endParaRPr>
          </a:p>
        </p:txBody>
      </p:sp>
      <p:sp>
        <p:nvSpPr>
          <p:cNvPr id="28677" name="Slide Number Placeholder 3"/>
          <p:cNvSpPr txBox="1">
            <a:spLocks noGrp="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nchor="b"/>
          <a:lstStyle>
            <a:lvl1pPr defTabSz="904875" eaLnBrk="0" hangingPunct="0">
              <a:defRPr sz="3900" b="1">
                <a:solidFill>
                  <a:srgbClr val="000066"/>
                </a:solidFill>
                <a:latin typeface="Arial" pitchFamily="34" charset="0"/>
                <a:cs typeface="Arial" pitchFamily="34" charset="0"/>
              </a:defRPr>
            </a:lvl1pPr>
            <a:lvl2pPr marL="742950" indent="-285750" defTabSz="904875" eaLnBrk="0" hangingPunct="0">
              <a:defRPr sz="3900" b="1">
                <a:solidFill>
                  <a:srgbClr val="000066"/>
                </a:solidFill>
                <a:latin typeface="Arial" pitchFamily="34" charset="0"/>
                <a:cs typeface="Arial" pitchFamily="34" charset="0"/>
              </a:defRPr>
            </a:lvl2pPr>
            <a:lvl3pPr marL="1143000" indent="-228600" defTabSz="904875" eaLnBrk="0" hangingPunct="0">
              <a:defRPr sz="3900" b="1">
                <a:solidFill>
                  <a:srgbClr val="000066"/>
                </a:solidFill>
                <a:latin typeface="Arial" pitchFamily="34" charset="0"/>
                <a:cs typeface="Arial" pitchFamily="34" charset="0"/>
              </a:defRPr>
            </a:lvl3pPr>
            <a:lvl4pPr marL="1600200" indent="-228600" defTabSz="904875" eaLnBrk="0" hangingPunct="0">
              <a:defRPr sz="3900" b="1">
                <a:solidFill>
                  <a:srgbClr val="000066"/>
                </a:solidFill>
                <a:latin typeface="Arial" pitchFamily="34" charset="0"/>
                <a:cs typeface="Arial" pitchFamily="34" charset="0"/>
              </a:defRPr>
            </a:lvl4pPr>
            <a:lvl5pPr marL="2057400" indent="-228600" defTabSz="904875" eaLnBrk="0" hangingPunct="0">
              <a:defRPr sz="3900" b="1">
                <a:solidFill>
                  <a:srgbClr val="000066"/>
                </a:solidFill>
                <a:latin typeface="Arial" pitchFamily="34" charset="0"/>
                <a:cs typeface="Arial" pitchFamily="34" charset="0"/>
              </a:defRPr>
            </a:lvl5pPr>
            <a:lvl6pPr marL="25146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904875"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r" rtl="0" eaLnBrk="1" hangingPunct="1"/>
            <a:fld id="{E0EF83DA-DB86-439C-8DFF-BFDC3FE3ABF6}" type="slidenum">
              <a:rPr lang="en-US" sz="1200" b="0">
                <a:solidFill>
                  <a:schemeClr val="tx1"/>
                </a:solidFill>
                <a:ea typeface="MS PGothic" pitchFamily="34" charset="-128"/>
              </a:rPr>
              <a:pPr algn="r" rtl="0" eaLnBrk="1" hangingPunct="1"/>
              <a:t>17</a:t>
            </a:fld>
            <a:endParaRPr lang="en-US" sz="1200" b="0">
              <a:solidFill>
                <a:schemeClr val="tx1"/>
              </a:solidFill>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7897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73918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5992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 y="1"/>
            <a:ext cx="6705600" cy="5992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29439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42913" y="1381125"/>
            <a:ext cx="4068762" cy="4611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64075" y="1381125"/>
            <a:ext cx="4070350" cy="4611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75947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3034971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8313" y="1500189"/>
            <a:ext cx="3997325"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8038" y="1500189"/>
            <a:ext cx="3998912"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56682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37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6177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248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0472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6324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056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28386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4878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8483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319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005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8B9A4-7DD6-47B8-9DF4-00636ED8FE38}" type="datetimeFigureOut">
              <a:rPr lang="en-US" smtClean="0">
                <a:solidFill>
                  <a:prstClr val="black">
                    <a:tint val="75000"/>
                  </a:prstClr>
                </a:solidFill>
              </a:rPr>
              <a:pPr/>
              <a:t>6/5/2013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6AABF-059C-4B59-B6CC-5220FDA988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94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0"/>
            <a:ext cx="2228850" cy="5992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534150" cy="5992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0933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304800" y="1066800"/>
            <a:ext cx="8534400" cy="4926013"/>
          </a:xfrm>
        </p:spPr>
        <p:txBody>
          <a:bodyPr/>
          <a:lstStyle/>
          <a:p>
            <a:pPr lvl="0"/>
            <a:endParaRPr lang="en-US" noProof="0" smtClean="0"/>
          </a:p>
        </p:txBody>
      </p:sp>
    </p:spTree>
    <p:extLst>
      <p:ext uri="{BB962C8B-B14F-4D97-AF65-F5344CB8AC3E}">
        <p14:creationId xmlns:p14="http://schemas.microsoft.com/office/powerpoint/2010/main" val="807254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29823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1728148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2117561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3020196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2301329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258484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1875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3570423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3724150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1782134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339260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2087694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3C9749B-B78F-49AE-9E21-17882B6C397A}" type="datetimeFigureOut">
              <a:rPr lang="es-ES" smtClean="0"/>
              <a:t>05/06/2013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5D33ABB1-2D68-4432-BD18-467E2FD4624D}" type="slidenum">
              <a:rPr lang="es-ES" smtClean="0"/>
              <a:t>‹#›</a:t>
            </a:fld>
            <a:endParaRPr lang="es-ES"/>
          </a:p>
        </p:txBody>
      </p:sp>
    </p:spTree>
    <p:extLst>
      <p:ext uri="{BB962C8B-B14F-4D97-AF65-F5344CB8AC3E}">
        <p14:creationId xmlns:p14="http://schemas.microsoft.com/office/powerpoint/2010/main" val="2884449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98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3230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5042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914400"/>
            <a:ext cx="43053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14400"/>
            <a:ext cx="43053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625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496645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9800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1929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32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1523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7957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5995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0"/>
            <a:ext cx="22098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0"/>
            <a:ext cx="64770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8616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914400"/>
            <a:ext cx="8763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3619500"/>
            <a:ext cx="87630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6960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264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37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77855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092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908050"/>
            <a:ext cx="41719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2663" y="908050"/>
            <a:ext cx="41719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1142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3186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36509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486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4256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5807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85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0"/>
            <a:ext cx="2195513" cy="616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9388" y="0"/>
            <a:ext cx="6437312" cy="616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1280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9388" y="0"/>
            <a:ext cx="8785225" cy="6921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9080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313" y="36131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0832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4191000" cy="4926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191000" cy="4926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7834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9388" y="0"/>
            <a:ext cx="8785225" cy="6921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908050"/>
            <a:ext cx="417195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92663" y="908050"/>
            <a:ext cx="417195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8313" y="36131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0677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172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21253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133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908050"/>
            <a:ext cx="41719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2663" y="908050"/>
            <a:ext cx="41719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7564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92030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1814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887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048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7136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5178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1926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0"/>
            <a:ext cx="2195513" cy="616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9388" y="0"/>
            <a:ext cx="6437312" cy="616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6676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9388" y="0"/>
            <a:ext cx="8785225" cy="6921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9080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313" y="36131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0449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9388" y="0"/>
            <a:ext cx="8785225" cy="6921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908050"/>
            <a:ext cx="417195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92663" y="908050"/>
            <a:ext cx="417195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8313" y="36131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4851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515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7250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45281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908050"/>
            <a:ext cx="41719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2663" y="908050"/>
            <a:ext cx="41719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9899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899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908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9247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75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5101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36231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4048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0"/>
            <a:ext cx="2195513" cy="616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9388" y="0"/>
            <a:ext cx="6437312" cy="616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93934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9388" y="0"/>
            <a:ext cx="8785225" cy="6921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9080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313" y="36131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4120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79388" y="0"/>
            <a:ext cx="8785225" cy="6921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8313" y="908050"/>
            <a:ext cx="417195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92663" y="908050"/>
            <a:ext cx="417195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8313" y="3613150"/>
            <a:ext cx="8496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94158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631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4027906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5063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207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468313" y="1500188"/>
            <a:ext cx="3997325"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618038" y="1500188"/>
            <a:ext cx="3998912"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3384894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37671202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25642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42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17409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73379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0127029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851525"/>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0" y="0"/>
            <a:ext cx="6705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0308233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825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468313" y="1500188"/>
            <a:ext cx="3997325"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618038" y="1500188"/>
            <a:ext cx="3998912"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0903412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14604803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0955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7677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53163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19" indent="0">
              <a:buNone/>
              <a:defRPr sz="1800"/>
            </a:lvl2pPr>
            <a:lvl3pPr marL="914239" indent="0">
              <a:buNone/>
              <a:defRPr sz="1600"/>
            </a:lvl3pPr>
            <a:lvl4pPr marL="1371358" indent="0">
              <a:buNone/>
              <a:defRPr sz="1400"/>
            </a:lvl4pPr>
            <a:lvl5pPr marL="1828477" indent="0">
              <a:buNone/>
              <a:defRPr sz="1400"/>
            </a:lvl5pPr>
            <a:lvl6pPr marL="2285596" indent="0">
              <a:buNone/>
              <a:defRPr sz="1400"/>
            </a:lvl6pPr>
            <a:lvl7pPr marL="2742716" indent="0">
              <a:buNone/>
              <a:defRPr sz="1400"/>
            </a:lvl7pPr>
            <a:lvl8pPr marL="3199835" indent="0">
              <a:buNone/>
              <a:defRPr sz="1400"/>
            </a:lvl8pPr>
            <a:lvl9pPr marL="3656954" indent="0">
              <a:buNone/>
              <a:defRPr sz="1400"/>
            </a:lvl9pPr>
          </a:lstStyle>
          <a:p>
            <a:pPr lvl="0"/>
            <a:r>
              <a:rPr lang="en-US" smtClean="0"/>
              <a:t>Click to edit Master text styles</a:t>
            </a:r>
          </a:p>
        </p:txBody>
      </p:sp>
    </p:spTree>
    <p:extLst>
      <p:ext uri="{BB962C8B-B14F-4D97-AF65-F5344CB8AC3E}">
        <p14:creationId xmlns:p14="http://schemas.microsoft.com/office/powerpoint/2010/main" val="23468490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42913" y="1381125"/>
            <a:ext cx="4068762"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4075" y="1381125"/>
            <a:ext cx="4070350" cy="4611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4720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5" indent="0">
              <a:buNone/>
              <a:defRPr sz="1600" b="1"/>
            </a:lvl8pPr>
            <a:lvl9pPr marL="36569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7593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5177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585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Tree>
    <p:extLst>
      <p:ext uri="{BB962C8B-B14F-4D97-AF65-F5344CB8AC3E}">
        <p14:creationId xmlns:p14="http://schemas.microsoft.com/office/powerpoint/2010/main" val="2616720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5" indent="0">
              <a:buNone/>
              <a:defRPr sz="900"/>
            </a:lvl8pPr>
            <a:lvl9pPr marL="3656954" indent="0">
              <a:buNone/>
              <a:defRPr sz="900"/>
            </a:lvl9pPr>
          </a:lstStyle>
          <a:p>
            <a:pPr lvl="0"/>
            <a:r>
              <a:rPr lang="en-US" smtClean="0"/>
              <a:t>Click to edit Master text styles</a:t>
            </a:r>
          </a:p>
        </p:txBody>
      </p:sp>
    </p:spTree>
    <p:extLst>
      <p:ext uri="{BB962C8B-B14F-4D97-AF65-F5344CB8AC3E}">
        <p14:creationId xmlns:p14="http://schemas.microsoft.com/office/powerpoint/2010/main" val="2084336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347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e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3.emf"/><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4.emf"/><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5.emf"/><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wmf"/><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8.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0"/>
            <a:ext cx="8915400" cy="83820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smtClean="0"/>
              <a:t>Click to edit Master title style</a:t>
            </a:r>
          </a:p>
        </p:txBody>
      </p:sp>
      <p:sp>
        <p:nvSpPr>
          <p:cNvPr id="2051" name="Rectangle 3"/>
          <p:cNvSpPr>
            <a:spLocks noGrp="1" noChangeArrowheads="1"/>
          </p:cNvSpPr>
          <p:nvPr>
            <p:ph type="body" idx="1"/>
          </p:nvPr>
        </p:nvSpPr>
        <p:spPr bwMode="auto">
          <a:xfrm>
            <a:off x="304800" y="1066800"/>
            <a:ext cx="8534400" cy="492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2052" name="Line 4"/>
          <p:cNvSpPr>
            <a:spLocks noChangeShapeType="1"/>
          </p:cNvSpPr>
          <p:nvPr/>
        </p:nvSpPr>
        <p:spPr bwMode="auto">
          <a:xfrm>
            <a:off x="0" y="685800"/>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endParaRPr lang="en-GB"/>
          </a:p>
        </p:txBody>
      </p:sp>
      <p:sp>
        <p:nvSpPr>
          <p:cNvPr id="2053" name="Rectangle 5"/>
          <p:cNvSpPr>
            <a:spLocks noChangeArrowheads="1"/>
          </p:cNvSpPr>
          <p:nvPr/>
        </p:nvSpPr>
        <p:spPr bwMode="auto">
          <a:xfrm>
            <a:off x="1588" y="6248400"/>
            <a:ext cx="9144000" cy="609600"/>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000" dirty="0" smtClean="0"/>
              <a:t>7th WHO-IUMSP International Seminar on the Public Health Aspects of Noncommunicable Diseases</a:t>
            </a:r>
          </a:p>
          <a:p>
            <a:r>
              <a:rPr lang="en-US" sz="1000" dirty="0" smtClean="0"/>
              <a:t>Lausanne &amp; Geneva, 3 – 8 June 2013</a:t>
            </a:r>
          </a:p>
          <a:p>
            <a:endParaRPr lang="en-US" sz="1000" dirty="0"/>
          </a:p>
        </p:txBody>
      </p:sp>
      <p:pic>
        <p:nvPicPr>
          <p:cNvPr id="2054" name="Picture 8"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39000" y="6278563"/>
            <a:ext cx="17811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3" r:id="rId1"/>
    <p:sldLayoutId id="2147484588" r:id="rId2"/>
    <p:sldLayoutId id="2147484730"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Lst>
  <p:timing>
    <p:tnLst>
      <p:par>
        <p:cTn id="1" dur="indefinite" restart="never" nodeType="tmRoot"/>
      </p:par>
    </p:tnLst>
  </p:timing>
  <p:txStyles>
    <p:titleStyle>
      <a:lvl1pPr algn="l" rtl="0" eaLnBrk="0" fontAlgn="base" hangingPunct="0">
        <a:lnSpc>
          <a:spcPct val="85000"/>
        </a:lnSpc>
        <a:spcBef>
          <a:spcPct val="0"/>
        </a:spcBef>
        <a:spcAft>
          <a:spcPct val="0"/>
        </a:spcAft>
        <a:defRPr sz="2800" b="1">
          <a:solidFill>
            <a:srgbClr val="000066"/>
          </a:solidFill>
          <a:latin typeface="+mj-lt"/>
          <a:ea typeface="+mj-ea"/>
          <a:cs typeface="+mj-cs"/>
        </a:defRPr>
      </a:lvl1pPr>
      <a:lvl2pPr algn="l" rtl="0" eaLnBrk="0" fontAlgn="base" hangingPunct="0">
        <a:lnSpc>
          <a:spcPct val="85000"/>
        </a:lnSpc>
        <a:spcBef>
          <a:spcPct val="0"/>
        </a:spcBef>
        <a:spcAft>
          <a:spcPct val="0"/>
        </a:spcAft>
        <a:defRPr sz="2800" b="1">
          <a:solidFill>
            <a:srgbClr val="000066"/>
          </a:solidFill>
          <a:latin typeface="Arial" charset="0"/>
          <a:cs typeface="Arial" charset="0"/>
        </a:defRPr>
      </a:lvl2pPr>
      <a:lvl3pPr algn="l" rtl="0" eaLnBrk="0" fontAlgn="base" hangingPunct="0">
        <a:lnSpc>
          <a:spcPct val="85000"/>
        </a:lnSpc>
        <a:spcBef>
          <a:spcPct val="0"/>
        </a:spcBef>
        <a:spcAft>
          <a:spcPct val="0"/>
        </a:spcAft>
        <a:defRPr sz="2800" b="1">
          <a:solidFill>
            <a:srgbClr val="000066"/>
          </a:solidFill>
          <a:latin typeface="Arial" charset="0"/>
          <a:cs typeface="Arial" charset="0"/>
        </a:defRPr>
      </a:lvl3pPr>
      <a:lvl4pPr algn="l" rtl="0" eaLnBrk="0" fontAlgn="base" hangingPunct="0">
        <a:lnSpc>
          <a:spcPct val="85000"/>
        </a:lnSpc>
        <a:spcBef>
          <a:spcPct val="0"/>
        </a:spcBef>
        <a:spcAft>
          <a:spcPct val="0"/>
        </a:spcAft>
        <a:defRPr sz="2800" b="1">
          <a:solidFill>
            <a:srgbClr val="000066"/>
          </a:solidFill>
          <a:latin typeface="Arial" charset="0"/>
          <a:cs typeface="Arial" charset="0"/>
        </a:defRPr>
      </a:lvl4pPr>
      <a:lvl5pPr algn="l" rtl="0" eaLnBrk="0" fontAlgn="base" hangingPunct="0">
        <a:lnSpc>
          <a:spcPct val="85000"/>
        </a:lnSpc>
        <a:spcBef>
          <a:spcPct val="0"/>
        </a:spcBef>
        <a:spcAft>
          <a:spcPct val="0"/>
        </a:spcAft>
        <a:defRPr sz="2800" b="1">
          <a:solidFill>
            <a:srgbClr val="000066"/>
          </a:solidFill>
          <a:latin typeface="Arial" charset="0"/>
          <a:cs typeface="Arial" charset="0"/>
        </a:defRPr>
      </a:lvl5pPr>
      <a:lvl6pPr marL="457200" algn="l" rtl="0" fontAlgn="base">
        <a:lnSpc>
          <a:spcPct val="85000"/>
        </a:lnSpc>
        <a:spcBef>
          <a:spcPct val="0"/>
        </a:spcBef>
        <a:spcAft>
          <a:spcPct val="0"/>
        </a:spcAft>
        <a:defRPr sz="2800" b="1">
          <a:solidFill>
            <a:srgbClr val="000066"/>
          </a:solidFill>
          <a:latin typeface="Arial" charset="0"/>
          <a:cs typeface="Arial" charset="0"/>
        </a:defRPr>
      </a:lvl6pPr>
      <a:lvl7pPr marL="914400" algn="l" rtl="0" fontAlgn="base">
        <a:lnSpc>
          <a:spcPct val="85000"/>
        </a:lnSpc>
        <a:spcBef>
          <a:spcPct val="0"/>
        </a:spcBef>
        <a:spcAft>
          <a:spcPct val="0"/>
        </a:spcAft>
        <a:defRPr sz="2800" b="1">
          <a:solidFill>
            <a:srgbClr val="000066"/>
          </a:solidFill>
          <a:latin typeface="Arial" charset="0"/>
          <a:cs typeface="Arial" charset="0"/>
        </a:defRPr>
      </a:lvl7pPr>
      <a:lvl8pPr marL="1371600" algn="l" rtl="0" fontAlgn="base">
        <a:lnSpc>
          <a:spcPct val="85000"/>
        </a:lnSpc>
        <a:spcBef>
          <a:spcPct val="0"/>
        </a:spcBef>
        <a:spcAft>
          <a:spcPct val="0"/>
        </a:spcAft>
        <a:defRPr sz="2800" b="1">
          <a:solidFill>
            <a:srgbClr val="000066"/>
          </a:solidFill>
          <a:latin typeface="Arial" charset="0"/>
          <a:cs typeface="Arial" charset="0"/>
        </a:defRPr>
      </a:lvl8pPr>
      <a:lvl9pPr marL="1828800" algn="l" rtl="0" fontAlgn="base">
        <a:lnSpc>
          <a:spcPct val="85000"/>
        </a:lnSpc>
        <a:spcBef>
          <a:spcPct val="0"/>
        </a:spcBef>
        <a:spcAft>
          <a:spcPct val="0"/>
        </a:spcAft>
        <a:defRPr sz="28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9749B-B78F-49AE-9E21-17882B6C397A}" type="datetimeFigureOut">
              <a:rPr lang="es-ES" smtClean="0"/>
              <a:t>05/06/2013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3ABB1-2D68-4432-BD18-467E2FD4624D}" type="slidenum">
              <a:rPr lang="es-ES" smtClean="0"/>
              <a:t>‹#›</a:t>
            </a:fld>
            <a:endParaRPr lang="es-ES"/>
          </a:p>
        </p:txBody>
      </p:sp>
    </p:spTree>
    <p:extLst>
      <p:ext uri="{BB962C8B-B14F-4D97-AF65-F5344CB8AC3E}">
        <p14:creationId xmlns:p14="http://schemas.microsoft.com/office/powerpoint/2010/main" val="4145352715"/>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 id="214748474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 y="0"/>
            <a:ext cx="8839200" cy="76200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smtClean="0"/>
              <a:t>Click to edit Master title style</a:t>
            </a:r>
          </a:p>
        </p:txBody>
      </p:sp>
      <p:sp>
        <p:nvSpPr>
          <p:cNvPr id="4099" name="Rectangle 3"/>
          <p:cNvSpPr>
            <a:spLocks noGrp="1" noChangeArrowheads="1"/>
          </p:cNvSpPr>
          <p:nvPr>
            <p:ph type="body" idx="1"/>
          </p:nvPr>
        </p:nvSpPr>
        <p:spPr bwMode="auto">
          <a:xfrm>
            <a:off x="228600" y="91440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4100" name="Line 4"/>
          <p:cNvSpPr>
            <a:spLocks noChangeShapeType="1"/>
          </p:cNvSpPr>
          <p:nvPr/>
        </p:nvSpPr>
        <p:spPr bwMode="auto">
          <a:xfrm>
            <a:off x="0" y="762000"/>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a:lstStyle/>
          <a:p>
            <a:endParaRPr lang="en-GB"/>
          </a:p>
        </p:txBody>
      </p:sp>
      <p:sp>
        <p:nvSpPr>
          <p:cNvPr id="4101" name="Rectangle 5"/>
          <p:cNvSpPr>
            <a:spLocks noChangeArrowheads="1"/>
          </p:cNvSpPr>
          <p:nvPr/>
        </p:nvSpPr>
        <p:spPr bwMode="auto">
          <a:xfrm>
            <a:off x="1588" y="6248400"/>
            <a:ext cx="9144000" cy="609600"/>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 name="Rectangle 6"/>
          <p:cNvSpPr>
            <a:spLocks noChangeArrowheads="1"/>
          </p:cNvSpPr>
          <p:nvPr/>
        </p:nvSpPr>
        <p:spPr bwMode="auto">
          <a:xfrm>
            <a:off x="228600" y="6477000"/>
            <a:ext cx="4248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rtl="0"/>
            <a:r>
              <a:rPr lang="en-GB" altLang="zh-CN" sz="1200" b="0">
                <a:solidFill>
                  <a:srgbClr val="CCECFF"/>
                </a:solidFill>
                <a:latin typeface="Arial Narrow" pitchFamily="34" charset="0"/>
                <a:ea typeface="宋体" pitchFamily="2" charset="-122"/>
              </a:rPr>
              <a:t>What works for interventions on physical activity</a:t>
            </a:r>
            <a:r>
              <a:rPr lang="en-GB" sz="1200" b="0">
                <a:solidFill>
                  <a:srgbClr val="CCECFF"/>
                </a:solidFill>
                <a:latin typeface="Arial Narrow" pitchFamily="34" charset="0"/>
              </a:rPr>
              <a:t> </a:t>
            </a:r>
            <a:r>
              <a:rPr lang="en-US" sz="1200" b="0" baseline="12000">
                <a:solidFill>
                  <a:srgbClr val="CCECFF"/>
                </a:solidFill>
                <a:latin typeface="Arial Narrow" pitchFamily="34" charset="0"/>
              </a:rPr>
              <a:t>|</a:t>
            </a:r>
            <a:r>
              <a:rPr lang="en-GB" sz="1200" b="0">
                <a:solidFill>
                  <a:srgbClr val="CCECFF"/>
                </a:solidFill>
                <a:latin typeface="Arial Narrow" pitchFamily="34" charset="0"/>
              </a:rPr>
              <a:t>  July 2011</a:t>
            </a:r>
          </a:p>
        </p:txBody>
      </p:sp>
      <p:pic>
        <p:nvPicPr>
          <p:cNvPr id="4103" name="Picture 8" descr="WHO-EN-white-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15200" y="6280150"/>
            <a:ext cx="17811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5"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Lst>
  <p:txStyles>
    <p:titleStyle>
      <a:lvl1pPr algn="l" rtl="0" eaLnBrk="0" fontAlgn="base" hangingPunct="0">
        <a:spcBef>
          <a:spcPct val="0"/>
        </a:spcBef>
        <a:spcAft>
          <a:spcPct val="0"/>
        </a:spcAft>
        <a:defRPr sz="3200" b="1">
          <a:solidFill>
            <a:srgbClr val="000066"/>
          </a:solidFill>
          <a:latin typeface="+mj-lt"/>
          <a:ea typeface="+mj-ea"/>
          <a:cs typeface="+mj-cs"/>
        </a:defRPr>
      </a:lvl1pPr>
      <a:lvl2pPr algn="l" rtl="0" eaLnBrk="0" fontAlgn="base" hangingPunct="0">
        <a:spcBef>
          <a:spcPct val="0"/>
        </a:spcBef>
        <a:spcAft>
          <a:spcPct val="0"/>
        </a:spcAft>
        <a:defRPr sz="3200" b="1">
          <a:solidFill>
            <a:srgbClr val="000066"/>
          </a:solidFill>
          <a:latin typeface="Arial" charset="0"/>
          <a:cs typeface="Arial" charset="0"/>
        </a:defRPr>
      </a:lvl2pPr>
      <a:lvl3pPr algn="l" rtl="0" eaLnBrk="0" fontAlgn="base" hangingPunct="0">
        <a:spcBef>
          <a:spcPct val="0"/>
        </a:spcBef>
        <a:spcAft>
          <a:spcPct val="0"/>
        </a:spcAft>
        <a:defRPr sz="3200" b="1">
          <a:solidFill>
            <a:srgbClr val="000066"/>
          </a:solidFill>
          <a:latin typeface="Arial" charset="0"/>
          <a:cs typeface="Arial" charset="0"/>
        </a:defRPr>
      </a:lvl3pPr>
      <a:lvl4pPr algn="l" rtl="0" eaLnBrk="0" fontAlgn="base" hangingPunct="0">
        <a:spcBef>
          <a:spcPct val="0"/>
        </a:spcBef>
        <a:spcAft>
          <a:spcPct val="0"/>
        </a:spcAft>
        <a:defRPr sz="3200" b="1">
          <a:solidFill>
            <a:srgbClr val="000066"/>
          </a:solidFill>
          <a:latin typeface="Arial" charset="0"/>
          <a:cs typeface="Arial" charset="0"/>
        </a:defRPr>
      </a:lvl4pPr>
      <a:lvl5pPr algn="l" rtl="0" eaLnBrk="0" fontAlgn="base" hangingPunct="0">
        <a:spcBef>
          <a:spcPct val="0"/>
        </a:spcBef>
        <a:spcAft>
          <a:spcPct val="0"/>
        </a:spcAft>
        <a:defRPr sz="3200" b="1">
          <a:solidFill>
            <a:srgbClr val="000066"/>
          </a:solidFill>
          <a:latin typeface="Arial" charset="0"/>
          <a:cs typeface="Arial" charset="0"/>
        </a:defRPr>
      </a:lvl5pPr>
      <a:lvl6pPr marL="457200" algn="l" rtl="0" fontAlgn="base">
        <a:spcBef>
          <a:spcPct val="0"/>
        </a:spcBef>
        <a:spcAft>
          <a:spcPct val="0"/>
        </a:spcAft>
        <a:defRPr sz="3200" b="1">
          <a:solidFill>
            <a:srgbClr val="000066"/>
          </a:solidFill>
          <a:latin typeface="Arial" charset="0"/>
          <a:cs typeface="Arial" charset="0"/>
        </a:defRPr>
      </a:lvl6pPr>
      <a:lvl7pPr marL="914400" algn="l" rtl="0" fontAlgn="base">
        <a:spcBef>
          <a:spcPct val="0"/>
        </a:spcBef>
        <a:spcAft>
          <a:spcPct val="0"/>
        </a:spcAft>
        <a:defRPr sz="3200" b="1">
          <a:solidFill>
            <a:srgbClr val="000066"/>
          </a:solidFill>
          <a:latin typeface="Arial" charset="0"/>
          <a:cs typeface="Arial" charset="0"/>
        </a:defRPr>
      </a:lvl7pPr>
      <a:lvl8pPr marL="1371600" algn="l" rtl="0" fontAlgn="base">
        <a:spcBef>
          <a:spcPct val="0"/>
        </a:spcBef>
        <a:spcAft>
          <a:spcPct val="0"/>
        </a:spcAft>
        <a:defRPr sz="3200" b="1">
          <a:solidFill>
            <a:srgbClr val="000066"/>
          </a:solidFill>
          <a:latin typeface="Arial" charset="0"/>
          <a:cs typeface="Arial" charset="0"/>
        </a:defRPr>
      </a:lvl8pPr>
      <a:lvl9pPr marL="1828800" algn="l" rtl="0" fontAlgn="base">
        <a:spcBef>
          <a:spcPct val="0"/>
        </a:spcBef>
        <a:spcAft>
          <a:spcPct val="0"/>
        </a:spcAft>
        <a:defRPr sz="32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79388" y="0"/>
            <a:ext cx="8785225" cy="6921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smtClean="0"/>
          </a:p>
        </p:txBody>
      </p:sp>
      <p:sp>
        <p:nvSpPr>
          <p:cNvPr id="5123" name="Rectangle 3"/>
          <p:cNvSpPr>
            <a:spLocks noGrp="1" noChangeArrowheads="1"/>
          </p:cNvSpPr>
          <p:nvPr>
            <p:ph type="body" idx="1"/>
          </p:nvPr>
        </p:nvSpPr>
        <p:spPr bwMode="auto">
          <a:xfrm>
            <a:off x="468313" y="908050"/>
            <a:ext cx="84963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5124" name="Line 4"/>
          <p:cNvSpPr>
            <a:spLocks noChangeShapeType="1"/>
          </p:cNvSpPr>
          <p:nvPr/>
        </p:nvSpPr>
        <p:spPr bwMode="auto">
          <a:xfrm>
            <a:off x="0" y="692150"/>
            <a:ext cx="9144000" cy="0"/>
          </a:xfrm>
          <a:prstGeom prst="line">
            <a:avLst/>
          </a:prstGeom>
          <a:noFill/>
          <a:ln w="3810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5125" name="Rectangle 5"/>
          <p:cNvSpPr>
            <a:spLocks noChangeArrowheads="1"/>
          </p:cNvSpPr>
          <p:nvPr/>
        </p:nvSpPr>
        <p:spPr bwMode="auto">
          <a:xfrm>
            <a:off x="1588" y="6308725"/>
            <a:ext cx="9144000" cy="549275"/>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0"/>
            <a:endParaRPr lang="en-US" sz="1800" b="0">
              <a:solidFill>
                <a:srgbClr val="000000"/>
              </a:solidFill>
            </a:endParaRPr>
          </a:p>
        </p:txBody>
      </p:sp>
      <p:sp>
        <p:nvSpPr>
          <p:cNvPr id="5126" name="Rectangle 6"/>
          <p:cNvSpPr>
            <a:spLocks noChangeArrowheads="1"/>
          </p:cNvSpPr>
          <p:nvPr/>
        </p:nvSpPr>
        <p:spPr bwMode="auto">
          <a:xfrm>
            <a:off x="755650" y="6453188"/>
            <a:ext cx="52451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rtl="0"/>
            <a:r>
              <a:rPr lang="en-US" sz="1200">
                <a:solidFill>
                  <a:srgbClr val="96CCEE"/>
                </a:solidFill>
                <a:latin typeface="Arial Narrow" pitchFamily="34" charset="0"/>
              </a:rPr>
              <a:t>Vanessa Candeias</a:t>
            </a:r>
            <a:r>
              <a:rPr lang="en-GB" sz="1200">
                <a:solidFill>
                  <a:srgbClr val="96CCEE"/>
                </a:solidFill>
                <a:latin typeface="Arial Narrow" pitchFamily="34" charset="0"/>
              </a:rPr>
              <a:t>;  </a:t>
            </a:r>
            <a:r>
              <a:rPr lang="en-GB" sz="1200" b="0">
                <a:solidFill>
                  <a:srgbClr val="96CCEE"/>
                </a:solidFill>
                <a:latin typeface="Arial Narrow" pitchFamily="34" charset="0"/>
              </a:rPr>
              <a:t>March 2011</a:t>
            </a:r>
          </a:p>
        </p:txBody>
      </p:sp>
      <p:sp>
        <p:nvSpPr>
          <p:cNvPr id="5127" name="Rectangle 7"/>
          <p:cNvSpPr>
            <a:spLocks noChangeArrowheads="1"/>
          </p:cNvSpPr>
          <p:nvPr/>
        </p:nvSpPr>
        <p:spPr bwMode="auto">
          <a:xfrm>
            <a:off x="360363" y="6399213"/>
            <a:ext cx="35560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rtl="0"/>
            <a:fld id="{4551D509-9F08-443B-808D-BA5824C96B27}" type="slidenum">
              <a:rPr lang="ar-SA" sz="1500">
                <a:solidFill>
                  <a:srgbClr val="72BBE8"/>
                </a:solidFill>
                <a:latin typeface="Arial Narrow" pitchFamily="34" charset="0"/>
              </a:rPr>
              <a:pPr algn="r" rtl="0"/>
              <a:t>‹#›</a:t>
            </a:fld>
            <a:r>
              <a:rPr lang="en-GB" sz="1500">
                <a:solidFill>
                  <a:srgbClr val="72BBE8"/>
                </a:solidFill>
                <a:latin typeface="Arial Narrow" pitchFamily="34" charset="0"/>
              </a:rPr>
              <a:t> </a:t>
            </a:r>
            <a:r>
              <a:rPr lang="en-GB" sz="2100" baseline="14000">
                <a:solidFill>
                  <a:srgbClr val="FFFFFF"/>
                </a:solidFill>
                <a:latin typeface="Arial Narrow" pitchFamily="34" charset="0"/>
              </a:rPr>
              <a:t>|</a:t>
            </a:r>
          </a:p>
        </p:txBody>
      </p:sp>
      <p:pic>
        <p:nvPicPr>
          <p:cNvPr id="5128" name="Picture 8" descr="WHO-EN-BW-H"/>
          <p:cNvPicPr>
            <a:picLocks noChangeAspect="1" noChangeArrowheads="1"/>
          </p:cNvPicPr>
          <p:nvPr/>
        </p:nvPicPr>
        <p:blipFill>
          <a:blip r:embed="rId15" cstate="print">
            <a:lum contrast="12000"/>
            <a:grayscl/>
            <a:biLevel thresh="50000"/>
            <a:extLst>
              <a:ext uri="{28A0092B-C50C-407E-A947-70E740481C1C}">
                <a14:useLocalDpi xmlns:a14="http://schemas.microsoft.com/office/drawing/2010/main" val="0"/>
              </a:ext>
            </a:extLst>
          </a:blip>
          <a:srcRect/>
          <a:stretch>
            <a:fillRect/>
          </a:stretch>
        </p:blipFill>
        <p:spPr bwMode="auto">
          <a:xfrm>
            <a:off x="7524750" y="6340475"/>
            <a:ext cx="15843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6"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 id="2147484634" r:id="rId12"/>
    <p:sldLayoutId id="2147484635" r:id="rId13"/>
  </p:sldLayoutIdLst>
  <p:txStyles>
    <p:titleStyle>
      <a:lvl1pPr algn="l" rtl="0" eaLnBrk="0" fontAlgn="base" hangingPunct="0">
        <a:spcBef>
          <a:spcPct val="0"/>
        </a:spcBef>
        <a:spcAft>
          <a:spcPct val="0"/>
        </a:spcAft>
        <a:defRPr sz="3000" b="1">
          <a:solidFill>
            <a:srgbClr val="000066"/>
          </a:solidFill>
          <a:latin typeface="+mj-lt"/>
          <a:ea typeface="+mj-ea"/>
          <a:cs typeface="+mj-cs"/>
        </a:defRPr>
      </a:lvl1pPr>
      <a:lvl2pPr algn="l" rtl="0" eaLnBrk="0" fontAlgn="base" hangingPunct="0">
        <a:spcBef>
          <a:spcPct val="0"/>
        </a:spcBef>
        <a:spcAft>
          <a:spcPct val="0"/>
        </a:spcAft>
        <a:defRPr sz="3000" b="1">
          <a:solidFill>
            <a:srgbClr val="000066"/>
          </a:solidFill>
          <a:latin typeface="Arial" charset="0"/>
          <a:cs typeface="Arial" charset="0"/>
        </a:defRPr>
      </a:lvl2pPr>
      <a:lvl3pPr algn="l" rtl="0" eaLnBrk="0" fontAlgn="base" hangingPunct="0">
        <a:spcBef>
          <a:spcPct val="0"/>
        </a:spcBef>
        <a:spcAft>
          <a:spcPct val="0"/>
        </a:spcAft>
        <a:defRPr sz="3000" b="1">
          <a:solidFill>
            <a:srgbClr val="000066"/>
          </a:solidFill>
          <a:latin typeface="Arial" charset="0"/>
          <a:cs typeface="Arial" charset="0"/>
        </a:defRPr>
      </a:lvl3pPr>
      <a:lvl4pPr algn="l" rtl="0" eaLnBrk="0" fontAlgn="base" hangingPunct="0">
        <a:spcBef>
          <a:spcPct val="0"/>
        </a:spcBef>
        <a:spcAft>
          <a:spcPct val="0"/>
        </a:spcAft>
        <a:defRPr sz="3000" b="1">
          <a:solidFill>
            <a:srgbClr val="000066"/>
          </a:solidFill>
          <a:latin typeface="Arial" charset="0"/>
          <a:cs typeface="Arial" charset="0"/>
        </a:defRPr>
      </a:lvl4pPr>
      <a:lvl5pPr algn="l" rtl="0" eaLnBrk="0" fontAlgn="base" hangingPunct="0">
        <a:spcBef>
          <a:spcPct val="0"/>
        </a:spcBef>
        <a:spcAft>
          <a:spcPct val="0"/>
        </a:spcAft>
        <a:defRPr sz="3000" b="1">
          <a:solidFill>
            <a:srgbClr val="000066"/>
          </a:solidFill>
          <a:latin typeface="Arial" charset="0"/>
          <a:cs typeface="Arial" charset="0"/>
        </a:defRPr>
      </a:lvl5pPr>
      <a:lvl6pPr marL="457200" algn="l" rtl="0" fontAlgn="base">
        <a:spcBef>
          <a:spcPct val="0"/>
        </a:spcBef>
        <a:spcAft>
          <a:spcPct val="0"/>
        </a:spcAft>
        <a:defRPr sz="3000" b="1">
          <a:solidFill>
            <a:srgbClr val="000066"/>
          </a:solidFill>
          <a:latin typeface="Arial" charset="0"/>
          <a:cs typeface="Arial" charset="0"/>
        </a:defRPr>
      </a:lvl6pPr>
      <a:lvl7pPr marL="914400" algn="l" rtl="0" fontAlgn="base">
        <a:spcBef>
          <a:spcPct val="0"/>
        </a:spcBef>
        <a:spcAft>
          <a:spcPct val="0"/>
        </a:spcAft>
        <a:defRPr sz="3000" b="1">
          <a:solidFill>
            <a:srgbClr val="000066"/>
          </a:solidFill>
          <a:latin typeface="Arial" charset="0"/>
          <a:cs typeface="Arial" charset="0"/>
        </a:defRPr>
      </a:lvl7pPr>
      <a:lvl8pPr marL="1371600" algn="l" rtl="0" fontAlgn="base">
        <a:spcBef>
          <a:spcPct val="0"/>
        </a:spcBef>
        <a:spcAft>
          <a:spcPct val="0"/>
        </a:spcAft>
        <a:defRPr sz="3000" b="1">
          <a:solidFill>
            <a:srgbClr val="000066"/>
          </a:solidFill>
          <a:latin typeface="Arial" charset="0"/>
          <a:cs typeface="Arial" charset="0"/>
        </a:defRPr>
      </a:lvl8pPr>
      <a:lvl9pPr marL="1828800" algn="l" rtl="0" fontAlgn="base">
        <a:spcBef>
          <a:spcPct val="0"/>
        </a:spcBef>
        <a:spcAft>
          <a:spcPct val="0"/>
        </a:spcAft>
        <a:defRPr sz="30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79388" y="0"/>
            <a:ext cx="8785225" cy="6921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smtClean="0"/>
          </a:p>
        </p:txBody>
      </p:sp>
      <p:sp>
        <p:nvSpPr>
          <p:cNvPr id="6147" name="Rectangle 3"/>
          <p:cNvSpPr>
            <a:spLocks noGrp="1" noChangeArrowheads="1"/>
          </p:cNvSpPr>
          <p:nvPr>
            <p:ph type="body" idx="1"/>
          </p:nvPr>
        </p:nvSpPr>
        <p:spPr bwMode="auto">
          <a:xfrm>
            <a:off x="468313" y="908050"/>
            <a:ext cx="84963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6148" name="Line 4"/>
          <p:cNvSpPr>
            <a:spLocks noChangeShapeType="1"/>
          </p:cNvSpPr>
          <p:nvPr/>
        </p:nvSpPr>
        <p:spPr bwMode="auto">
          <a:xfrm>
            <a:off x="0" y="692150"/>
            <a:ext cx="9144000" cy="0"/>
          </a:xfrm>
          <a:prstGeom prst="line">
            <a:avLst/>
          </a:prstGeom>
          <a:noFill/>
          <a:ln w="3810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6149" name="Rectangle 5"/>
          <p:cNvSpPr>
            <a:spLocks noChangeArrowheads="1"/>
          </p:cNvSpPr>
          <p:nvPr/>
        </p:nvSpPr>
        <p:spPr bwMode="auto">
          <a:xfrm>
            <a:off x="1588" y="6308725"/>
            <a:ext cx="9144000" cy="549275"/>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0"/>
            <a:endParaRPr lang="en-US" sz="1800" b="0">
              <a:solidFill>
                <a:srgbClr val="000000"/>
              </a:solidFill>
            </a:endParaRPr>
          </a:p>
        </p:txBody>
      </p:sp>
      <p:sp>
        <p:nvSpPr>
          <p:cNvPr id="6150" name="Rectangle 6"/>
          <p:cNvSpPr>
            <a:spLocks noChangeArrowheads="1"/>
          </p:cNvSpPr>
          <p:nvPr/>
        </p:nvSpPr>
        <p:spPr bwMode="auto">
          <a:xfrm>
            <a:off x="755650" y="6453188"/>
            <a:ext cx="52451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rtl="0"/>
            <a:r>
              <a:rPr lang="en-US" sz="1200">
                <a:solidFill>
                  <a:srgbClr val="96CCEE"/>
                </a:solidFill>
                <a:latin typeface="Arial Narrow" pitchFamily="34" charset="0"/>
              </a:rPr>
              <a:t>Vanessa Candeias</a:t>
            </a:r>
            <a:r>
              <a:rPr lang="en-GB" sz="1200">
                <a:solidFill>
                  <a:srgbClr val="96CCEE"/>
                </a:solidFill>
                <a:latin typeface="Arial Narrow" pitchFamily="34" charset="0"/>
              </a:rPr>
              <a:t>;  </a:t>
            </a:r>
            <a:r>
              <a:rPr lang="en-GB" sz="1200" b="0">
                <a:solidFill>
                  <a:srgbClr val="96CCEE"/>
                </a:solidFill>
                <a:latin typeface="Arial Narrow" pitchFamily="34" charset="0"/>
              </a:rPr>
              <a:t>March 2011</a:t>
            </a:r>
          </a:p>
        </p:txBody>
      </p:sp>
      <p:sp>
        <p:nvSpPr>
          <p:cNvPr id="6151" name="Rectangle 7"/>
          <p:cNvSpPr>
            <a:spLocks noChangeArrowheads="1"/>
          </p:cNvSpPr>
          <p:nvPr/>
        </p:nvSpPr>
        <p:spPr bwMode="auto">
          <a:xfrm>
            <a:off x="360363" y="6399213"/>
            <a:ext cx="35560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rtl="0"/>
            <a:fld id="{1321247A-8786-4D46-BB35-20DD974FE1E1}" type="slidenum">
              <a:rPr lang="ar-SA" sz="1500">
                <a:solidFill>
                  <a:srgbClr val="72BBE8"/>
                </a:solidFill>
                <a:latin typeface="Arial Narrow" pitchFamily="34" charset="0"/>
              </a:rPr>
              <a:pPr algn="r" rtl="0"/>
              <a:t>‹#›</a:t>
            </a:fld>
            <a:r>
              <a:rPr lang="en-GB" sz="1500">
                <a:solidFill>
                  <a:srgbClr val="72BBE8"/>
                </a:solidFill>
                <a:latin typeface="Arial Narrow" pitchFamily="34" charset="0"/>
              </a:rPr>
              <a:t> </a:t>
            </a:r>
            <a:r>
              <a:rPr lang="en-GB" sz="2100" baseline="14000">
                <a:solidFill>
                  <a:srgbClr val="FFFFFF"/>
                </a:solidFill>
                <a:latin typeface="Arial Narrow" pitchFamily="34" charset="0"/>
              </a:rPr>
              <a:t>|</a:t>
            </a:r>
          </a:p>
        </p:txBody>
      </p:sp>
      <p:pic>
        <p:nvPicPr>
          <p:cNvPr id="6152" name="Picture 8" descr="WHO-EN-BW-H"/>
          <p:cNvPicPr>
            <a:picLocks noChangeAspect="1" noChangeArrowheads="1"/>
          </p:cNvPicPr>
          <p:nvPr/>
        </p:nvPicPr>
        <p:blipFill>
          <a:blip r:embed="rId15" cstate="print">
            <a:lum contrast="12000"/>
            <a:grayscl/>
            <a:biLevel thresh="50000"/>
            <a:extLst>
              <a:ext uri="{28A0092B-C50C-407E-A947-70E740481C1C}">
                <a14:useLocalDpi xmlns:a14="http://schemas.microsoft.com/office/drawing/2010/main" val="0"/>
              </a:ext>
            </a:extLst>
          </a:blip>
          <a:srcRect/>
          <a:stretch>
            <a:fillRect/>
          </a:stretch>
        </p:blipFill>
        <p:spPr bwMode="auto">
          <a:xfrm>
            <a:off x="7524750" y="6340475"/>
            <a:ext cx="15843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7"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 id="2147484646" r:id="rId12"/>
    <p:sldLayoutId id="2147484647" r:id="rId13"/>
  </p:sldLayoutIdLst>
  <p:txStyles>
    <p:titleStyle>
      <a:lvl1pPr algn="l" rtl="0" eaLnBrk="0" fontAlgn="base" hangingPunct="0">
        <a:spcBef>
          <a:spcPct val="0"/>
        </a:spcBef>
        <a:spcAft>
          <a:spcPct val="0"/>
        </a:spcAft>
        <a:defRPr sz="3000" b="1">
          <a:solidFill>
            <a:srgbClr val="000066"/>
          </a:solidFill>
          <a:latin typeface="+mj-lt"/>
          <a:ea typeface="+mj-ea"/>
          <a:cs typeface="+mj-cs"/>
        </a:defRPr>
      </a:lvl1pPr>
      <a:lvl2pPr algn="l" rtl="0" eaLnBrk="0" fontAlgn="base" hangingPunct="0">
        <a:spcBef>
          <a:spcPct val="0"/>
        </a:spcBef>
        <a:spcAft>
          <a:spcPct val="0"/>
        </a:spcAft>
        <a:defRPr sz="3000" b="1">
          <a:solidFill>
            <a:srgbClr val="000066"/>
          </a:solidFill>
          <a:latin typeface="Arial" charset="0"/>
          <a:cs typeface="Arial" charset="0"/>
        </a:defRPr>
      </a:lvl2pPr>
      <a:lvl3pPr algn="l" rtl="0" eaLnBrk="0" fontAlgn="base" hangingPunct="0">
        <a:spcBef>
          <a:spcPct val="0"/>
        </a:spcBef>
        <a:spcAft>
          <a:spcPct val="0"/>
        </a:spcAft>
        <a:defRPr sz="3000" b="1">
          <a:solidFill>
            <a:srgbClr val="000066"/>
          </a:solidFill>
          <a:latin typeface="Arial" charset="0"/>
          <a:cs typeface="Arial" charset="0"/>
        </a:defRPr>
      </a:lvl3pPr>
      <a:lvl4pPr algn="l" rtl="0" eaLnBrk="0" fontAlgn="base" hangingPunct="0">
        <a:spcBef>
          <a:spcPct val="0"/>
        </a:spcBef>
        <a:spcAft>
          <a:spcPct val="0"/>
        </a:spcAft>
        <a:defRPr sz="3000" b="1">
          <a:solidFill>
            <a:srgbClr val="000066"/>
          </a:solidFill>
          <a:latin typeface="Arial" charset="0"/>
          <a:cs typeface="Arial" charset="0"/>
        </a:defRPr>
      </a:lvl4pPr>
      <a:lvl5pPr algn="l" rtl="0" eaLnBrk="0" fontAlgn="base" hangingPunct="0">
        <a:spcBef>
          <a:spcPct val="0"/>
        </a:spcBef>
        <a:spcAft>
          <a:spcPct val="0"/>
        </a:spcAft>
        <a:defRPr sz="3000" b="1">
          <a:solidFill>
            <a:srgbClr val="000066"/>
          </a:solidFill>
          <a:latin typeface="Arial" charset="0"/>
          <a:cs typeface="Arial" charset="0"/>
        </a:defRPr>
      </a:lvl5pPr>
      <a:lvl6pPr marL="457200" algn="l" rtl="0" fontAlgn="base">
        <a:spcBef>
          <a:spcPct val="0"/>
        </a:spcBef>
        <a:spcAft>
          <a:spcPct val="0"/>
        </a:spcAft>
        <a:defRPr sz="3000" b="1">
          <a:solidFill>
            <a:srgbClr val="000066"/>
          </a:solidFill>
          <a:latin typeface="Arial" charset="0"/>
          <a:cs typeface="Arial" charset="0"/>
        </a:defRPr>
      </a:lvl6pPr>
      <a:lvl7pPr marL="914400" algn="l" rtl="0" fontAlgn="base">
        <a:spcBef>
          <a:spcPct val="0"/>
        </a:spcBef>
        <a:spcAft>
          <a:spcPct val="0"/>
        </a:spcAft>
        <a:defRPr sz="3000" b="1">
          <a:solidFill>
            <a:srgbClr val="000066"/>
          </a:solidFill>
          <a:latin typeface="Arial" charset="0"/>
          <a:cs typeface="Arial" charset="0"/>
        </a:defRPr>
      </a:lvl7pPr>
      <a:lvl8pPr marL="1371600" algn="l" rtl="0" fontAlgn="base">
        <a:spcBef>
          <a:spcPct val="0"/>
        </a:spcBef>
        <a:spcAft>
          <a:spcPct val="0"/>
        </a:spcAft>
        <a:defRPr sz="3000" b="1">
          <a:solidFill>
            <a:srgbClr val="000066"/>
          </a:solidFill>
          <a:latin typeface="Arial" charset="0"/>
          <a:cs typeface="Arial" charset="0"/>
        </a:defRPr>
      </a:lvl8pPr>
      <a:lvl9pPr marL="1828800" algn="l" rtl="0" fontAlgn="base">
        <a:spcBef>
          <a:spcPct val="0"/>
        </a:spcBef>
        <a:spcAft>
          <a:spcPct val="0"/>
        </a:spcAft>
        <a:defRPr sz="30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179388" y="0"/>
            <a:ext cx="8785225" cy="6921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endParaRPr lang="en-US" smtClean="0"/>
          </a:p>
        </p:txBody>
      </p:sp>
      <p:sp>
        <p:nvSpPr>
          <p:cNvPr id="7171" name="Rectangle 3"/>
          <p:cNvSpPr>
            <a:spLocks noGrp="1" noChangeArrowheads="1"/>
          </p:cNvSpPr>
          <p:nvPr>
            <p:ph type="body" idx="1"/>
          </p:nvPr>
        </p:nvSpPr>
        <p:spPr bwMode="auto">
          <a:xfrm>
            <a:off x="468313" y="908050"/>
            <a:ext cx="84963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7172" name="Line 4"/>
          <p:cNvSpPr>
            <a:spLocks noChangeShapeType="1"/>
          </p:cNvSpPr>
          <p:nvPr/>
        </p:nvSpPr>
        <p:spPr bwMode="auto">
          <a:xfrm>
            <a:off x="0" y="692150"/>
            <a:ext cx="9144000" cy="0"/>
          </a:xfrm>
          <a:prstGeom prst="line">
            <a:avLst/>
          </a:prstGeom>
          <a:noFill/>
          <a:ln w="3810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endParaRPr lang="en-GB"/>
          </a:p>
        </p:txBody>
      </p:sp>
      <p:sp>
        <p:nvSpPr>
          <p:cNvPr id="7173" name="Rectangle 5"/>
          <p:cNvSpPr>
            <a:spLocks noChangeArrowheads="1"/>
          </p:cNvSpPr>
          <p:nvPr/>
        </p:nvSpPr>
        <p:spPr bwMode="auto">
          <a:xfrm>
            <a:off x="1588" y="6308725"/>
            <a:ext cx="9144000" cy="549275"/>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0"/>
            <a:endParaRPr lang="en-US" sz="1800" b="0">
              <a:solidFill>
                <a:srgbClr val="000000"/>
              </a:solidFill>
            </a:endParaRPr>
          </a:p>
        </p:txBody>
      </p:sp>
      <p:sp>
        <p:nvSpPr>
          <p:cNvPr id="7174" name="Rectangle 6"/>
          <p:cNvSpPr>
            <a:spLocks noChangeArrowheads="1"/>
          </p:cNvSpPr>
          <p:nvPr/>
        </p:nvSpPr>
        <p:spPr bwMode="auto">
          <a:xfrm>
            <a:off x="755650" y="6453188"/>
            <a:ext cx="52451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rtl="0"/>
            <a:r>
              <a:rPr lang="en-US" sz="1200">
                <a:solidFill>
                  <a:srgbClr val="96CCEE"/>
                </a:solidFill>
                <a:latin typeface="Arial Narrow" pitchFamily="34" charset="0"/>
              </a:rPr>
              <a:t>Vanessa Candeias</a:t>
            </a:r>
            <a:r>
              <a:rPr lang="en-GB" sz="1200">
                <a:solidFill>
                  <a:srgbClr val="96CCEE"/>
                </a:solidFill>
                <a:latin typeface="Arial Narrow" pitchFamily="34" charset="0"/>
              </a:rPr>
              <a:t>;  </a:t>
            </a:r>
            <a:r>
              <a:rPr lang="en-GB" sz="1200" b="0">
                <a:solidFill>
                  <a:srgbClr val="96CCEE"/>
                </a:solidFill>
                <a:latin typeface="Arial Narrow" pitchFamily="34" charset="0"/>
              </a:rPr>
              <a:t>March 2011</a:t>
            </a:r>
          </a:p>
        </p:txBody>
      </p:sp>
      <p:sp>
        <p:nvSpPr>
          <p:cNvPr id="7175" name="Rectangle 7"/>
          <p:cNvSpPr>
            <a:spLocks noChangeArrowheads="1"/>
          </p:cNvSpPr>
          <p:nvPr/>
        </p:nvSpPr>
        <p:spPr bwMode="auto">
          <a:xfrm>
            <a:off x="360363" y="6399213"/>
            <a:ext cx="35560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rtl="0"/>
            <a:fld id="{91D2A4F0-CBD6-4BEB-A443-CF60A85CB938}" type="slidenum">
              <a:rPr lang="ar-SA" sz="1500">
                <a:solidFill>
                  <a:srgbClr val="72BBE8"/>
                </a:solidFill>
                <a:latin typeface="Arial Narrow" pitchFamily="34" charset="0"/>
              </a:rPr>
              <a:pPr algn="r" rtl="0"/>
              <a:t>‹#›</a:t>
            </a:fld>
            <a:r>
              <a:rPr lang="en-GB" sz="1500">
                <a:solidFill>
                  <a:srgbClr val="72BBE8"/>
                </a:solidFill>
                <a:latin typeface="Arial Narrow" pitchFamily="34" charset="0"/>
              </a:rPr>
              <a:t> </a:t>
            </a:r>
            <a:r>
              <a:rPr lang="en-GB" sz="2100" baseline="14000">
                <a:solidFill>
                  <a:srgbClr val="FFFFFF"/>
                </a:solidFill>
                <a:latin typeface="Arial Narrow" pitchFamily="34" charset="0"/>
              </a:rPr>
              <a:t>|</a:t>
            </a:r>
          </a:p>
        </p:txBody>
      </p:sp>
      <p:pic>
        <p:nvPicPr>
          <p:cNvPr id="7176" name="Picture 8" descr="WHO-EN-BW-H"/>
          <p:cNvPicPr>
            <a:picLocks noChangeAspect="1" noChangeArrowheads="1"/>
          </p:cNvPicPr>
          <p:nvPr/>
        </p:nvPicPr>
        <p:blipFill>
          <a:blip r:embed="rId15" cstate="print">
            <a:lum contrast="12000"/>
            <a:grayscl/>
            <a:biLevel thresh="50000"/>
            <a:extLst>
              <a:ext uri="{28A0092B-C50C-407E-A947-70E740481C1C}">
                <a14:useLocalDpi xmlns:a14="http://schemas.microsoft.com/office/drawing/2010/main" val="0"/>
              </a:ext>
            </a:extLst>
          </a:blip>
          <a:srcRect/>
          <a:stretch>
            <a:fillRect/>
          </a:stretch>
        </p:blipFill>
        <p:spPr bwMode="auto">
          <a:xfrm>
            <a:off x="7524750" y="6340475"/>
            <a:ext cx="15843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8"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 id="2147484658" r:id="rId12"/>
    <p:sldLayoutId id="2147484659" r:id="rId13"/>
  </p:sldLayoutIdLst>
  <p:txStyles>
    <p:titleStyle>
      <a:lvl1pPr algn="l" rtl="0" eaLnBrk="0" fontAlgn="base" hangingPunct="0">
        <a:spcBef>
          <a:spcPct val="0"/>
        </a:spcBef>
        <a:spcAft>
          <a:spcPct val="0"/>
        </a:spcAft>
        <a:defRPr sz="3000" b="1">
          <a:solidFill>
            <a:srgbClr val="000066"/>
          </a:solidFill>
          <a:latin typeface="+mj-lt"/>
          <a:ea typeface="+mj-ea"/>
          <a:cs typeface="+mj-cs"/>
        </a:defRPr>
      </a:lvl1pPr>
      <a:lvl2pPr algn="l" rtl="0" eaLnBrk="0" fontAlgn="base" hangingPunct="0">
        <a:spcBef>
          <a:spcPct val="0"/>
        </a:spcBef>
        <a:spcAft>
          <a:spcPct val="0"/>
        </a:spcAft>
        <a:defRPr sz="3000" b="1">
          <a:solidFill>
            <a:srgbClr val="000066"/>
          </a:solidFill>
          <a:latin typeface="Arial" charset="0"/>
          <a:cs typeface="Arial" charset="0"/>
        </a:defRPr>
      </a:lvl2pPr>
      <a:lvl3pPr algn="l" rtl="0" eaLnBrk="0" fontAlgn="base" hangingPunct="0">
        <a:spcBef>
          <a:spcPct val="0"/>
        </a:spcBef>
        <a:spcAft>
          <a:spcPct val="0"/>
        </a:spcAft>
        <a:defRPr sz="3000" b="1">
          <a:solidFill>
            <a:srgbClr val="000066"/>
          </a:solidFill>
          <a:latin typeface="Arial" charset="0"/>
          <a:cs typeface="Arial" charset="0"/>
        </a:defRPr>
      </a:lvl3pPr>
      <a:lvl4pPr algn="l" rtl="0" eaLnBrk="0" fontAlgn="base" hangingPunct="0">
        <a:spcBef>
          <a:spcPct val="0"/>
        </a:spcBef>
        <a:spcAft>
          <a:spcPct val="0"/>
        </a:spcAft>
        <a:defRPr sz="3000" b="1">
          <a:solidFill>
            <a:srgbClr val="000066"/>
          </a:solidFill>
          <a:latin typeface="Arial" charset="0"/>
          <a:cs typeface="Arial" charset="0"/>
        </a:defRPr>
      </a:lvl4pPr>
      <a:lvl5pPr algn="l" rtl="0" eaLnBrk="0" fontAlgn="base" hangingPunct="0">
        <a:spcBef>
          <a:spcPct val="0"/>
        </a:spcBef>
        <a:spcAft>
          <a:spcPct val="0"/>
        </a:spcAft>
        <a:defRPr sz="3000" b="1">
          <a:solidFill>
            <a:srgbClr val="000066"/>
          </a:solidFill>
          <a:latin typeface="Arial" charset="0"/>
          <a:cs typeface="Arial" charset="0"/>
        </a:defRPr>
      </a:lvl5pPr>
      <a:lvl6pPr marL="457200" algn="l" rtl="0" fontAlgn="base">
        <a:spcBef>
          <a:spcPct val="0"/>
        </a:spcBef>
        <a:spcAft>
          <a:spcPct val="0"/>
        </a:spcAft>
        <a:defRPr sz="3000" b="1">
          <a:solidFill>
            <a:srgbClr val="000066"/>
          </a:solidFill>
          <a:latin typeface="Arial" charset="0"/>
          <a:cs typeface="Arial" charset="0"/>
        </a:defRPr>
      </a:lvl6pPr>
      <a:lvl7pPr marL="914400" algn="l" rtl="0" fontAlgn="base">
        <a:spcBef>
          <a:spcPct val="0"/>
        </a:spcBef>
        <a:spcAft>
          <a:spcPct val="0"/>
        </a:spcAft>
        <a:defRPr sz="3000" b="1">
          <a:solidFill>
            <a:srgbClr val="000066"/>
          </a:solidFill>
          <a:latin typeface="Arial" charset="0"/>
          <a:cs typeface="Arial" charset="0"/>
        </a:defRPr>
      </a:lvl7pPr>
      <a:lvl8pPr marL="1371600" algn="l" rtl="0" fontAlgn="base">
        <a:spcBef>
          <a:spcPct val="0"/>
        </a:spcBef>
        <a:spcAft>
          <a:spcPct val="0"/>
        </a:spcAft>
        <a:defRPr sz="3000" b="1">
          <a:solidFill>
            <a:srgbClr val="000066"/>
          </a:solidFill>
          <a:latin typeface="Arial" charset="0"/>
          <a:cs typeface="Arial" charset="0"/>
        </a:defRPr>
      </a:lvl8pPr>
      <a:lvl9pPr marL="1828800" algn="l" rtl="0" fontAlgn="base">
        <a:spcBef>
          <a:spcPct val="0"/>
        </a:spcBef>
        <a:spcAft>
          <a:spcPct val="0"/>
        </a:spcAft>
        <a:defRPr sz="30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2382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68313" y="1500188"/>
            <a:ext cx="8148637"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8" name="Line 4"/>
          <p:cNvSpPr>
            <a:spLocks noChangeShapeType="1"/>
          </p:cNvSpPr>
          <p:nvPr/>
        </p:nvSpPr>
        <p:spPr bwMode="auto">
          <a:xfrm>
            <a:off x="0" y="1277938"/>
            <a:ext cx="9144000" cy="0"/>
          </a:xfrm>
          <a:prstGeom prst="line">
            <a:avLst/>
          </a:prstGeom>
          <a:noFill/>
          <a:ln w="3810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a:lstStyle/>
          <a:p>
            <a:pPr algn="r"/>
            <a:endParaRPr lang="en-US" b="0">
              <a:latin typeface="Arial"/>
              <a:cs typeface="Arial"/>
            </a:endParaRPr>
          </a:p>
        </p:txBody>
      </p:sp>
      <p:sp>
        <p:nvSpPr>
          <p:cNvPr id="1029" name="Rectangle 5"/>
          <p:cNvSpPr>
            <a:spLocks noChangeArrowheads="1"/>
          </p:cNvSpPr>
          <p:nvPr/>
        </p:nvSpPr>
        <p:spPr bwMode="auto">
          <a:xfrm>
            <a:off x="1588" y="6015038"/>
            <a:ext cx="9144000" cy="842962"/>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r"/>
            <a:endParaRPr lang="nb-NO" b="0">
              <a:latin typeface="Arial"/>
              <a:cs typeface="Arial"/>
            </a:endParaRPr>
          </a:p>
        </p:txBody>
      </p:sp>
      <p:pic>
        <p:nvPicPr>
          <p:cNvPr id="1030" name="Picture 8" descr="WHO-EN-BW-H"/>
          <p:cNvPicPr>
            <a:picLocks noChangeAspect="1" noChangeArrowheads="1"/>
          </p:cNvPicPr>
          <p:nvPr/>
        </p:nvPicPr>
        <p:blipFill>
          <a:blip r:embed="rId15" cstate="print">
            <a:lum contrast="12000"/>
            <a:grayscl/>
            <a:biLevel thresh="50000"/>
            <a:extLst>
              <a:ext uri="{28A0092B-C50C-407E-A947-70E740481C1C}">
                <a14:useLocalDpi xmlns:a14="http://schemas.microsoft.com/office/drawing/2010/main" val="0"/>
              </a:ext>
            </a:extLst>
          </a:blip>
          <a:srcRect/>
          <a:stretch>
            <a:fillRect/>
          </a:stretch>
        </p:blipFill>
        <p:spPr bwMode="auto">
          <a:xfrm>
            <a:off x="6216650" y="6015038"/>
            <a:ext cx="24098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10"/>
          <p:cNvSpPr txBox="1">
            <a:spLocks noChangeArrowheads="1"/>
          </p:cNvSpPr>
          <p:nvPr userDrawn="1"/>
        </p:nvSpPr>
        <p:spPr bwMode="auto">
          <a:xfrm>
            <a:off x="0" y="6165850"/>
            <a:ext cx="5651500" cy="549275"/>
          </a:xfrm>
          <a:prstGeom prst="rect">
            <a:avLst/>
          </a:prstGeom>
          <a:noFill/>
          <a:ln w="9525">
            <a:noFill/>
            <a:miter lim="800000"/>
            <a:headEnd/>
            <a:tailEnd/>
          </a:ln>
          <a:effectLst/>
        </p:spPr>
        <p:txBody>
          <a:bodyPr>
            <a:spAutoFit/>
          </a:bodyPr>
          <a:lstStyle>
            <a:lvl1pPr defTabSz="1042988" eaLnBrk="0" hangingPunct="0">
              <a:defRPr sz="3900">
                <a:solidFill>
                  <a:srgbClr val="000066"/>
                </a:solidFill>
                <a:latin typeface="Arial" charset="0"/>
                <a:cs typeface="Arial" charset="0"/>
              </a:defRPr>
            </a:lvl1pPr>
            <a:lvl2pPr marL="742950" indent="-285750" defTabSz="1042988" eaLnBrk="0" hangingPunct="0">
              <a:defRPr sz="3900">
                <a:solidFill>
                  <a:srgbClr val="000066"/>
                </a:solidFill>
                <a:latin typeface="Arial" charset="0"/>
                <a:cs typeface="Arial" charset="0"/>
              </a:defRPr>
            </a:lvl2pPr>
            <a:lvl3pPr marL="1143000" indent="-228600" defTabSz="1042988" eaLnBrk="0" hangingPunct="0">
              <a:defRPr sz="3900">
                <a:solidFill>
                  <a:srgbClr val="000066"/>
                </a:solidFill>
                <a:latin typeface="Arial" charset="0"/>
                <a:cs typeface="Arial" charset="0"/>
              </a:defRPr>
            </a:lvl3pPr>
            <a:lvl4pPr marL="1600200" indent="-228600" defTabSz="1042988" eaLnBrk="0" hangingPunct="0">
              <a:defRPr sz="3900">
                <a:solidFill>
                  <a:srgbClr val="000066"/>
                </a:solidFill>
                <a:latin typeface="Arial" charset="0"/>
                <a:cs typeface="Arial" charset="0"/>
              </a:defRPr>
            </a:lvl4pPr>
            <a:lvl5pPr marL="2057400" indent="-228600" defTabSz="1042988" eaLnBrk="0" hangingPunct="0">
              <a:defRPr sz="3900">
                <a:solidFill>
                  <a:srgbClr val="000066"/>
                </a:solidFill>
                <a:latin typeface="Arial" charset="0"/>
                <a:cs typeface="Arial" charset="0"/>
              </a:defRPr>
            </a:lvl5pPr>
            <a:lvl6pPr marL="2514600" indent="-228600" algn="r" defTabSz="1042988" rtl="1" eaLnBrk="0" fontAlgn="base" hangingPunct="0">
              <a:spcBef>
                <a:spcPct val="0"/>
              </a:spcBef>
              <a:spcAft>
                <a:spcPct val="0"/>
              </a:spcAft>
              <a:defRPr sz="3900">
                <a:solidFill>
                  <a:srgbClr val="000066"/>
                </a:solidFill>
                <a:latin typeface="Arial" charset="0"/>
                <a:cs typeface="Arial" charset="0"/>
              </a:defRPr>
            </a:lvl6pPr>
            <a:lvl7pPr marL="2971800" indent="-228600" algn="r" defTabSz="1042988" rtl="1" eaLnBrk="0" fontAlgn="base" hangingPunct="0">
              <a:spcBef>
                <a:spcPct val="0"/>
              </a:spcBef>
              <a:spcAft>
                <a:spcPct val="0"/>
              </a:spcAft>
              <a:defRPr sz="3900">
                <a:solidFill>
                  <a:srgbClr val="000066"/>
                </a:solidFill>
                <a:latin typeface="Arial" charset="0"/>
                <a:cs typeface="Arial" charset="0"/>
              </a:defRPr>
            </a:lvl7pPr>
            <a:lvl8pPr marL="3429000" indent="-228600" algn="r" defTabSz="1042988" rtl="1" eaLnBrk="0" fontAlgn="base" hangingPunct="0">
              <a:spcBef>
                <a:spcPct val="0"/>
              </a:spcBef>
              <a:spcAft>
                <a:spcPct val="0"/>
              </a:spcAft>
              <a:defRPr sz="3900">
                <a:solidFill>
                  <a:srgbClr val="000066"/>
                </a:solidFill>
                <a:latin typeface="Arial" charset="0"/>
                <a:cs typeface="Arial" charset="0"/>
              </a:defRPr>
            </a:lvl8pPr>
            <a:lvl9pPr marL="3886200" indent="-228600" algn="r" defTabSz="1042988" rtl="1" eaLnBrk="0" fontAlgn="base" hangingPunct="0">
              <a:spcBef>
                <a:spcPct val="0"/>
              </a:spcBef>
              <a:spcAft>
                <a:spcPct val="0"/>
              </a:spcAft>
              <a:defRPr sz="3900">
                <a:solidFill>
                  <a:srgbClr val="000066"/>
                </a:solidFill>
                <a:latin typeface="Arial" charset="0"/>
                <a:cs typeface="Arial" charset="0"/>
              </a:defRPr>
            </a:lvl9pPr>
          </a:lstStyle>
          <a:p>
            <a:pPr rtl="0" eaLnBrk="1" hangingPunct="1">
              <a:spcBef>
                <a:spcPct val="50000"/>
              </a:spcBef>
              <a:defRPr/>
            </a:pPr>
            <a:r>
              <a:rPr lang="en-US" sz="1200" dirty="0" smtClean="0">
                <a:solidFill>
                  <a:srgbClr val="FFFFFF"/>
                </a:solidFill>
              </a:rPr>
              <a:t>African Region – Sub-regional Technical Meeting </a:t>
            </a:r>
          </a:p>
          <a:p>
            <a:pPr rtl="0" eaLnBrk="1" hangingPunct="1">
              <a:spcBef>
                <a:spcPct val="50000"/>
              </a:spcBef>
              <a:defRPr/>
            </a:pPr>
            <a:r>
              <a:rPr lang="en-US" sz="1200" dirty="0" smtClean="0">
                <a:solidFill>
                  <a:srgbClr val="FFFFFF"/>
                </a:solidFill>
              </a:rPr>
              <a:t>25-27 June 2012</a:t>
            </a:r>
          </a:p>
        </p:txBody>
      </p:sp>
    </p:spTree>
    <p:extLst>
      <p:ext uri="{BB962C8B-B14F-4D97-AF65-F5344CB8AC3E}">
        <p14:creationId xmlns:p14="http://schemas.microsoft.com/office/powerpoint/2010/main" val="1855860620"/>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 id="2147484711" r:id="rId12"/>
    <p:sldLayoutId id="2147484712" r:id="rId13"/>
  </p:sldLayoutIdLst>
  <p:timing>
    <p:tnLst>
      <p:par>
        <p:cTn id="1" dur="indefinite" restart="never" nodeType="tmRoot"/>
      </p:par>
    </p:tnLst>
  </p:timing>
  <p:txStyles>
    <p:titleStyle>
      <a:lvl1pPr algn="ctr" rtl="0" eaLnBrk="0" fontAlgn="base" hangingPunct="0">
        <a:spcBef>
          <a:spcPct val="0"/>
        </a:spcBef>
        <a:spcAft>
          <a:spcPct val="0"/>
        </a:spcAft>
        <a:defRPr sz="3500" b="1">
          <a:solidFill>
            <a:srgbClr val="000066"/>
          </a:solidFill>
          <a:latin typeface="+mj-lt"/>
          <a:ea typeface="+mj-ea"/>
          <a:cs typeface="+mj-cs"/>
        </a:defRPr>
      </a:lvl1pPr>
      <a:lvl2pPr algn="ctr" rtl="0" eaLnBrk="0" fontAlgn="base" hangingPunct="0">
        <a:spcBef>
          <a:spcPct val="0"/>
        </a:spcBef>
        <a:spcAft>
          <a:spcPct val="0"/>
        </a:spcAft>
        <a:defRPr sz="3500" b="1">
          <a:solidFill>
            <a:srgbClr val="000066"/>
          </a:solidFill>
          <a:latin typeface="Arial" charset="0"/>
          <a:cs typeface="Arial" charset="0"/>
        </a:defRPr>
      </a:lvl2pPr>
      <a:lvl3pPr algn="ctr" rtl="0" eaLnBrk="0" fontAlgn="base" hangingPunct="0">
        <a:spcBef>
          <a:spcPct val="0"/>
        </a:spcBef>
        <a:spcAft>
          <a:spcPct val="0"/>
        </a:spcAft>
        <a:defRPr sz="3500" b="1">
          <a:solidFill>
            <a:srgbClr val="000066"/>
          </a:solidFill>
          <a:latin typeface="Arial" charset="0"/>
          <a:cs typeface="Arial" charset="0"/>
        </a:defRPr>
      </a:lvl3pPr>
      <a:lvl4pPr algn="ctr" rtl="0" eaLnBrk="0" fontAlgn="base" hangingPunct="0">
        <a:spcBef>
          <a:spcPct val="0"/>
        </a:spcBef>
        <a:spcAft>
          <a:spcPct val="0"/>
        </a:spcAft>
        <a:defRPr sz="3500" b="1">
          <a:solidFill>
            <a:srgbClr val="000066"/>
          </a:solidFill>
          <a:latin typeface="Arial" charset="0"/>
          <a:cs typeface="Arial" charset="0"/>
        </a:defRPr>
      </a:lvl4pPr>
      <a:lvl5pPr algn="ctr" rtl="0" eaLnBrk="0" fontAlgn="base" hangingPunct="0">
        <a:spcBef>
          <a:spcPct val="0"/>
        </a:spcBef>
        <a:spcAft>
          <a:spcPct val="0"/>
        </a:spcAft>
        <a:defRPr sz="3500" b="1">
          <a:solidFill>
            <a:srgbClr val="000066"/>
          </a:solidFill>
          <a:latin typeface="Arial" charset="0"/>
          <a:cs typeface="Arial" charset="0"/>
        </a:defRPr>
      </a:lvl5pPr>
      <a:lvl6pPr marL="457200" algn="ctr" rtl="0" fontAlgn="base">
        <a:spcBef>
          <a:spcPct val="0"/>
        </a:spcBef>
        <a:spcAft>
          <a:spcPct val="0"/>
        </a:spcAft>
        <a:defRPr sz="3500" b="1">
          <a:solidFill>
            <a:srgbClr val="000066"/>
          </a:solidFill>
          <a:latin typeface="Arial" charset="0"/>
          <a:cs typeface="Arial" charset="0"/>
        </a:defRPr>
      </a:lvl6pPr>
      <a:lvl7pPr marL="914400" algn="ctr" rtl="0" fontAlgn="base">
        <a:spcBef>
          <a:spcPct val="0"/>
        </a:spcBef>
        <a:spcAft>
          <a:spcPct val="0"/>
        </a:spcAft>
        <a:defRPr sz="3500" b="1">
          <a:solidFill>
            <a:srgbClr val="000066"/>
          </a:solidFill>
          <a:latin typeface="Arial" charset="0"/>
          <a:cs typeface="Arial" charset="0"/>
        </a:defRPr>
      </a:lvl7pPr>
      <a:lvl8pPr marL="1371600" algn="ctr" rtl="0" fontAlgn="base">
        <a:spcBef>
          <a:spcPct val="0"/>
        </a:spcBef>
        <a:spcAft>
          <a:spcPct val="0"/>
        </a:spcAft>
        <a:defRPr sz="3500" b="1">
          <a:solidFill>
            <a:srgbClr val="000066"/>
          </a:solidFill>
          <a:latin typeface="Arial" charset="0"/>
          <a:cs typeface="Arial" charset="0"/>
        </a:defRPr>
      </a:lvl8pPr>
      <a:lvl9pPr marL="1828800" algn="ctr" rtl="0" fontAlgn="base">
        <a:spcBef>
          <a:spcPct val="0"/>
        </a:spcBef>
        <a:spcAft>
          <a:spcPct val="0"/>
        </a:spcAft>
        <a:defRPr sz="3500" b="1">
          <a:solidFill>
            <a:srgbClr val="000066"/>
          </a:solidFill>
          <a:latin typeface="Arial" charset="0"/>
          <a:cs typeface="Arial" charset="0"/>
        </a:defRPr>
      </a:lvl9pPr>
    </p:titleStyle>
    <p:bodyStyle>
      <a:lvl1pPr marL="342900" indent="-342900"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4863" indent="-280988"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5713" indent="-26987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3700" indent="-227013"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9138" indent="-146050" algn="r" rtl="1" eaLnBrk="0" fontAlgn="base" hangingPunct="0">
        <a:spcBef>
          <a:spcPct val="20000"/>
        </a:spcBef>
        <a:spcAft>
          <a:spcPct val="0"/>
        </a:spcAft>
        <a:buChar char="»"/>
        <a:defRPr sz="2000">
          <a:solidFill>
            <a:srgbClr val="000066"/>
          </a:solidFill>
          <a:latin typeface="+mn-lt"/>
          <a:cs typeface="+mn-cs"/>
        </a:defRPr>
      </a:lvl5pPr>
      <a:lvl6pPr marL="2446338" indent="-146050" algn="r" rtl="1" fontAlgn="base">
        <a:spcBef>
          <a:spcPct val="20000"/>
        </a:spcBef>
        <a:spcAft>
          <a:spcPct val="0"/>
        </a:spcAft>
        <a:buChar char="»"/>
        <a:defRPr sz="2000">
          <a:solidFill>
            <a:srgbClr val="000066"/>
          </a:solidFill>
          <a:latin typeface="+mn-lt"/>
          <a:cs typeface="+mn-cs"/>
        </a:defRPr>
      </a:lvl6pPr>
      <a:lvl7pPr marL="2903538" indent="-146050" algn="r" rtl="1" fontAlgn="base">
        <a:spcBef>
          <a:spcPct val="20000"/>
        </a:spcBef>
        <a:spcAft>
          <a:spcPct val="0"/>
        </a:spcAft>
        <a:buChar char="»"/>
        <a:defRPr sz="2000">
          <a:solidFill>
            <a:srgbClr val="000066"/>
          </a:solidFill>
          <a:latin typeface="+mn-lt"/>
          <a:cs typeface="+mn-cs"/>
        </a:defRPr>
      </a:lvl7pPr>
      <a:lvl8pPr marL="3360738" indent="-146050" algn="r" rtl="1" fontAlgn="base">
        <a:spcBef>
          <a:spcPct val="20000"/>
        </a:spcBef>
        <a:spcAft>
          <a:spcPct val="0"/>
        </a:spcAft>
        <a:buChar char="»"/>
        <a:defRPr sz="2000">
          <a:solidFill>
            <a:srgbClr val="000066"/>
          </a:solidFill>
          <a:latin typeface="+mn-lt"/>
          <a:cs typeface="+mn-cs"/>
        </a:defRPr>
      </a:lvl8pPr>
      <a:lvl9pPr marL="3817938" indent="-146050" algn="r" rtl="1" fontAlgn="base">
        <a:spcBef>
          <a:spcPct val="20000"/>
        </a:spcBef>
        <a:spcAft>
          <a:spcPct val="0"/>
        </a:spcAft>
        <a:buChar char="»"/>
        <a:defRPr sz="2000">
          <a:solidFill>
            <a:srgbClr val="000066"/>
          </a:solidFill>
          <a:latin typeface="+mn-lt"/>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123825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42913" y="1381125"/>
            <a:ext cx="8291512" cy="461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52" name="Line 4"/>
          <p:cNvSpPr>
            <a:spLocks noChangeShapeType="1"/>
          </p:cNvSpPr>
          <p:nvPr/>
        </p:nvSpPr>
        <p:spPr bwMode="auto">
          <a:xfrm>
            <a:off x="0" y="1246188"/>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91424" tIns="45712" rIns="91424" bIns="45712"/>
          <a:lstStyle/>
          <a:p>
            <a:endParaRPr lang="es-ES" smtClean="0"/>
          </a:p>
        </p:txBody>
      </p:sp>
      <p:sp>
        <p:nvSpPr>
          <p:cNvPr id="2053" name="Rectangle 5"/>
          <p:cNvSpPr>
            <a:spLocks noChangeArrowheads="1"/>
          </p:cNvSpPr>
          <p:nvPr/>
        </p:nvSpPr>
        <p:spPr bwMode="auto">
          <a:xfrm>
            <a:off x="1588" y="6015038"/>
            <a:ext cx="9144000" cy="84296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p>
            <a:endParaRPr lang="es-ES" smtClean="0"/>
          </a:p>
        </p:txBody>
      </p:sp>
      <p:sp>
        <p:nvSpPr>
          <p:cNvPr id="2054" name="Rectangle 6"/>
          <p:cNvSpPr>
            <a:spLocks noChangeArrowheads="1"/>
          </p:cNvSpPr>
          <p:nvPr/>
        </p:nvSpPr>
        <p:spPr bwMode="auto">
          <a:xfrm>
            <a:off x="927100" y="6426200"/>
            <a:ext cx="424815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rtl="0"/>
            <a:r>
              <a:rPr lang="en-US" sz="1000" smtClean="0">
                <a:solidFill>
                  <a:srgbClr val="FFFFFF"/>
                </a:solidFill>
              </a:rPr>
              <a:t>Workshop for Population-based  Prevention of Childhood Obesity</a:t>
            </a:r>
          </a:p>
          <a:p>
            <a:pPr rtl="0"/>
            <a:r>
              <a:rPr lang="en-US" sz="1000" b="0" smtClean="0">
                <a:solidFill>
                  <a:srgbClr val="FFFFFF"/>
                </a:solidFill>
                <a:latin typeface="Arial Narrow" pitchFamily="34" charset="0"/>
              </a:rPr>
              <a:t>Mauritius, 2-4 July 2012</a:t>
            </a:r>
          </a:p>
        </p:txBody>
      </p:sp>
      <p:sp>
        <p:nvSpPr>
          <p:cNvPr id="2055" name="Rectangle 7"/>
          <p:cNvSpPr>
            <a:spLocks noChangeArrowheads="1"/>
          </p:cNvSpPr>
          <p:nvPr/>
        </p:nvSpPr>
        <p:spPr bwMode="auto">
          <a:xfrm>
            <a:off x="360363" y="6399213"/>
            <a:ext cx="35560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rtl="0"/>
            <a:fld id="{B42E787F-77C5-46A6-B7A8-8A46CBE06AD9}" type="slidenum">
              <a:rPr lang="ar-SA" sz="1500" smtClean="0">
                <a:solidFill>
                  <a:srgbClr val="72BBE8"/>
                </a:solidFill>
                <a:latin typeface="Arial Narrow" pitchFamily="34" charset="0"/>
              </a:rPr>
              <a:pPr algn="r" rtl="0"/>
              <a:t>‹#›</a:t>
            </a:fld>
            <a:r>
              <a:rPr lang="en-US" sz="1500" smtClean="0">
                <a:solidFill>
                  <a:srgbClr val="72BBE8"/>
                </a:solidFill>
                <a:latin typeface="Arial Narrow" pitchFamily="34" charset="0"/>
              </a:rPr>
              <a:t> </a:t>
            </a:r>
            <a:r>
              <a:rPr lang="en-US" sz="2100" baseline="14000" smtClean="0">
                <a:solidFill>
                  <a:srgbClr val="FFFFFF"/>
                </a:solidFill>
                <a:latin typeface="Arial Narrow" pitchFamily="34" charset="0"/>
              </a:rPr>
              <a:t>|</a:t>
            </a:r>
          </a:p>
        </p:txBody>
      </p:sp>
      <p:pic>
        <p:nvPicPr>
          <p:cNvPr id="2056" name="Picture 8" descr="WHO-EN-white-H"/>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30963" y="6040438"/>
            <a:ext cx="22082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033535"/>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28" r:id="rId13"/>
    <p:sldLayoutId id="2147484729" r:id="rId14"/>
  </p:sldLayoutIdLst>
  <p:txStyles>
    <p:titleStyle>
      <a:lvl1pPr algn="ctr" rtl="0" eaLnBrk="0" fontAlgn="base" hangingPunct="0">
        <a:spcBef>
          <a:spcPct val="0"/>
        </a:spcBef>
        <a:spcAft>
          <a:spcPct val="0"/>
        </a:spcAft>
        <a:defRPr sz="3500" b="1">
          <a:solidFill>
            <a:srgbClr val="000066"/>
          </a:solidFill>
          <a:latin typeface="+mj-lt"/>
          <a:ea typeface="+mj-ea"/>
          <a:cs typeface="+mj-cs"/>
        </a:defRPr>
      </a:lvl1pPr>
      <a:lvl2pPr algn="ctr" rtl="0" eaLnBrk="0" fontAlgn="base" hangingPunct="0">
        <a:spcBef>
          <a:spcPct val="0"/>
        </a:spcBef>
        <a:spcAft>
          <a:spcPct val="0"/>
        </a:spcAft>
        <a:defRPr sz="3500" b="1">
          <a:solidFill>
            <a:srgbClr val="000066"/>
          </a:solidFill>
          <a:latin typeface="Arial" charset="0"/>
          <a:cs typeface="Arial" charset="0"/>
        </a:defRPr>
      </a:lvl2pPr>
      <a:lvl3pPr algn="ctr" rtl="0" eaLnBrk="0" fontAlgn="base" hangingPunct="0">
        <a:spcBef>
          <a:spcPct val="0"/>
        </a:spcBef>
        <a:spcAft>
          <a:spcPct val="0"/>
        </a:spcAft>
        <a:defRPr sz="3500" b="1">
          <a:solidFill>
            <a:srgbClr val="000066"/>
          </a:solidFill>
          <a:latin typeface="Arial" charset="0"/>
          <a:cs typeface="Arial" charset="0"/>
        </a:defRPr>
      </a:lvl3pPr>
      <a:lvl4pPr algn="ctr" rtl="0" eaLnBrk="0" fontAlgn="base" hangingPunct="0">
        <a:spcBef>
          <a:spcPct val="0"/>
        </a:spcBef>
        <a:spcAft>
          <a:spcPct val="0"/>
        </a:spcAft>
        <a:defRPr sz="3500" b="1">
          <a:solidFill>
            <a:srgbClr val="000066"/>
          </a:solidFill>
          <a:latin typeface="Arial" charset="0"/>
          <a:cs typeface="Arial" charset="0"/>
        </a:defRPr>
      </a:lvl4pPr>
      <a:lvl5pPr algn="ctr" rtl="0" eaLnBrk="0" fontAlgn="base" hangingPunct="0">
        <a:spcBef>
          <a:spcPct val="0"/>
        </a:spcBef>
        <a:spcAft>
          <a:spcPct val="0"/>
        </a:spcAft>
        <a:defRPr sz="3500" b="1">
          <a:solidFill>
            <a:srgbClr val="000066"/>
          </a:solidFill>
          <a:latin typeface="Arial" charset="0"/>
          <a:cs typeface="Arial" charset="0"/>
        </a:defRPr>
      </a:lvl5pPr>
      <a:lvl6pPr marL="457119" algn="ctr" rtl="0" fontAlgn="base">
        <a:spcBef>
          <a:spcPct val="0"/>
        </a:spcBef>
        <a:spcAft>
          <a:spcPct val="0"/>
        </a:spcAft>
        <a:defRPr sz="3500" b="1">
          <a:solidFill>
            <a:srgbClr val="000066"/>
          </a:solidFill>
          <a:latin typeface="Arial" charset="0"/>
          <a:cs typeface="Arial" charset="0"/>
        </a:defRPr>
      </a:lvl6pPr>
      <a:lvl7pPr marL="914239" algn="ctr" rtl="0" fontAlgn="base">
        <a:spcBef>
          <a:spcPct val="0"/>
        </a:spcBef>
        <a:spcAft>
          <a:spcPct val="0"/>
        </a:spcAft>
        <a:defRPr sz="3500" b="1">
          <a:solidFill>
            <a:srgbClr val="000066"/>
          </a:solidFill>
          <a:latin typeface="Arial" charset="0"/>
          <a:cs typeface="Arial" charset="0"/>
        </a:defRPr>
      </a:lvl7pPr>
      <a:lvl8pPr marL="1371358" algn="ctr" rtl="0" fontAlgn="base">
        <a:spcBef>
          <a:spcPct val="0"/>
        </a:spcBef>
        <a:spcAft>
          <a:spcPct val="0"/>
        </a:spcAft>
        <a:defRPr sz="3500" b="1">
          <a:solidFill>
            <a:srgbClr val="000066"/>
          </a:solidFill>
          <a:latin typeface="Arial" charset="0"/>
          <a:cs typeface="Arial" charset="0"/>
        </a:defRPr>
      </a:lvl8pPr>
      <a:lvl9pPr marL="1828477" algn="ctr" rtl="0" fontAlgn="base">
        <a:spcBef>
          <a:spcPct val="0"/>
        </a:spcBef>
        <a:spcAft>
          <a:spcPct val="0"/>
        </a:spcAft>
        <a:defRPr sz="3500" b="1">
          <a:solidFill>
            <a:srgbClr val="000066"/>
          </a:solidFill>
          <a:latin typeface="Arial" charset="0"/>
          <a:cs typeface="Arial" charset="0"/>
        </a:defRPr>
      </a:lvl9pPr>
    </p:titleStyle>
    <p:bodyStyle>
      <a:lvl1pPr marL="341313" indent="-341313" algn="l"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803275" indent="-279400" algn="l" rtl="0" eaLnBrk="0" fontAlgn="base" hangingPunct="0">
        <a:spcBef>
          <a:spcPct val="20000"/>
        </a:spcBef>
        <a:spcAft>
          <a:spcPct val="0"/>
        </a:spcAft>
        <a:buClr>
          <a:srgbClr val="1E7FB8"/>
        </a:buClr>
        <a:buFont typeface="Arial" charset="0"/>
        <a:buChar char="–"/>
        <a:defRPr sz="2100">
          <a:solidFill>
            <a:srgbClr val="000066"/>
          </a:solidFill>
          <a:latin typeface="+mn-lt"/>
          <a:cs typeface="+mn-cs"/>
        </a:defRPr>
      </a:lvl2pPr>
      <a:lvl3pPr marL="1254125" indent="-268288"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62113" indent="-225425" algn="l"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87550" indent="-144463" algn="r" rtl="1" eaLnBrk="0" fontAlgn="base" hangingPunct="0">
        <a:spcBef>
          <a:spcPct val="20000"/>
        </a:spcBef>
        <a:spcAft>
          <a:spcPct val="0"/>
        </a:spcAft>
        <a:buChar char="»"/>
        <a:defRPr sz="2000">
          <a:solidFill>
            <a:srgbClr val="000066"/>
          </a:solidFill>
          <a:latin typeface="+mn-lt"/>
          <a:cs typeface="+mn-cs"/>
        </a:defRPr>
      </a:lvl5pPr>
      <a:lvl6pPr marL="2445907" indent="-146024" algn="r" rtl="1" fontAlgn="base">
        <a:spcBef>
          <a:spcPct val="20000"/>
        </a:spcBef>
        <a:spcAft>
          <a:spcPct val="0"/>
        </a:spcAft>
        <a:buChar char="»"/>
        <a:defRPr sz="2000">
          <a:solidFill>
            <a:srgbClr val="000066"/>
          </a:solidFill>
          <a:latin typeface="+mn-lt"/>
          <a:cs typeface="+mn-cs"/>
        </a:defRPr>
      </a:lvl6pPr>
      <a:lvl7pPr marL="2903026" indent="-146024" algn="r" rtl="1" fontAlgn="base">
        <a:spcBef>
          <a:spcPct val="20000"/>
        </a:spcBef>
        <a:spcAft>
          <a:spcPct val="0"/>
        </a:spcAft>
        <a:buChar char="»"/>
        <a:defRPr sz="2000">
          <a:solidFill>
            <a:srgbClr val="000066"/>
          </a:solidFill>
          <a:latin typeface="+mn-lt"/>
          <a:cs typeface="+mn-cs"/>
        </a:defRPr>
      </a:lvl7pPr>
      <a:lvl8pPr marL="3360145" indent="-146024" algn="r" rtl="1" fontAlgn="base">
        <a:spcBef>
          <a:spcPct val="20000"/>
        </a:spcBef>
        <a:spcAft>
          <a:spcPct val="0"/>
        </a:spcAft>
        <a:buChar char="»"/>
        <a:defRPr sz="2000">
          <a:solidFill>
            <a:srgbClr val="000066"/>
          </a:solidFill>
          <a:latin typeface="+mn-lt"/>
          <a:cs typeface="+mn-cs"/>
        </a:defRPr>
      </a:lvl8pPr>
      <a:lvl9pPr marL="3817264" indent="-146024" algn="r"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fontAlgn="auto">
              <a:spcBef>
                <a:spcPts val="0"/>
              </a:spcBef>
              <a:spcAft>
                <a:spcPts val="0"/>
              </a:spcAft>
            </a:pPr>
            <a:fld id="{2218B9A4-7DD6-47B8-9DF4-00636ED8FE38}" type="datetimeFigureOut">
              <a:rPr lang="en-US" b="0" smtClean="0">
                <a:solidFill>
                  <a:prstClr val="black">
                    <a:tint val="75000"/>
                  </a:prstClr>
                </a:solidFill>
                <a:latin typeface="Calibri"/>
                <a:cs typeface="+mn-cs"/>
              </a:rPr>
              <a:pPr rtl="0" fontAlgn="auto">
                <a:spcBef>
                  <a:spcPts val="0"/>
                </a:spcBef>
                <a:spcAft>
                  <a:spcPts val="0"/>
                </a:spcAft>
              </a:pPr>
              <a:t>6/5/2013</a:t>
            </a:fld>
            <a:endParaRPr lang="en-US" b="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fontAlgn="auto">
              <a:spcBef>
                <a:spcPts val="0"/>
              </a:spcBef>
              <a:spcAft>
                <a:spcPts val="0"/>
              </a:spcAft>
            </a:pPr>
            <a:endParaRPr lang="en-US" b="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fontAlgn="auto">
              <a:spcBef>
                <a:spcPts val="0"/>
              </a:spcBef>
              <a:spcAft>
                <a:spcPts val="0"/>
              </a:spcAft>
            </a:pPr>
            <a:fld id="{4DA6AABF-059C-4B59-B6CC-5220FDA988DB}" type="slidenum">
              <a:rPr lang="en-US" b="0" smtClean="0">
                <a:solidFill>
                  <a:prstClr val="black">
                    <a:tint val="75000"/>
                  </a:prstClr>
                </a:solidFill>
                <a:latin typeface="Calibri"/>
                <a:cs typeface="+mn-cs"/>
              </a:rPr>
              <a:pPr rtl="0" fontAlgn="auto">
                <a:spcBef>
                  <a:spcPts val="0"/>
                </a:spcBef>
                <a:spcAft>
                  <a:spcPts val="0"/>
                </a:spcAft>
              </a:pPr>
              <a:t>‹#›</a:t>
            </a:fld>
            <a:endParaRPr lang="en-US" b="0">
              <a:solidFill>
                <a:prstClr val="black">
                  <a:tint val="75000"/>
                </a:prstClr>
              </a:solidFill>
              <a:latin typeface="Calibri"/>
              <a:cs typeface="+mn-cs"/>
            </a:endParaRPr>
          </a:p>
        </p:txBody>
      </p:sp>
    </p:spTree>
    <p:extLst>
      <p:ext uri="{BB962C8B-B14F-4D97-AF65-F5344CB8AC3E}">
        <p14:creationId xmlns:p14="http://schemas.microsoft.com/office/powerpoint/2010/main" val="2738576706"/>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6.wmf"/><Relationship Id="rId12" Type="http://schemas.openxmlformats.org/officeDocument/2006/relationships/oleObject" Target="../embeddings/oleObject5.bin"/><Relationship Id="rId17" Type="http://schemas.openxmlformats.org/officeDocument/2006/relationships/image" Target="../media/image23.wmf"/><Relationship Id="rId2" Type="http://schemas.openxmlformats.org/officeDocument/2006/relationships/slideLayout" Target="../slideLayouts/slideLayout13.xml"/><Relationship Id="rId16" Type="http://schemas.openxmlformats.org/officeDocument/2006/relationships/image" Target="../media/image22.w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8.png"/><Relationship Id="rId5" Type="http://schemas.openxmlformats.org/officeDocument/2006/relationships/image" Target="../media/image15.wmf"/><Relationship Id="rId15" Type="http://schemas.openxmlformats.org/officeDocument/2006/relationships/image" Target="../media/image21.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7.pn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09.xml"/><Relationship Id="rId6" Type="http://schemas.openxmlformats.org/officeDocument/2006/relationships/image" Target="../media/image76.tmp"/><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un.org/wcm/content/site/sport/lang/en/home/spor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22861" y="1052736"/>
            <a:ext cx="8915400" cy="2664296"/>
          </a:xfrm>
          <a:noFill/>
          <a:effectLst>
            <a:outerShdw dist="17961" dir="2700000" algn="ctr" rotWithShape="0">
              <a:schemeClr val="bg2"/>
            </a:outerShdw>
          </a:effectLst>
        </p:spPr>
        <p:txBody>
          <a:bodyPr/>
          <a:lstStyle/>
          <a:p>
            <a:pPr algn="ctr" eaLnBrk="1" hangingPunct="1"/>
            <a:r>
              <a:rPr lang="en-GB" sz="4000" dirty="0" smtClean="0">
                <a:solidFill>
                  <a:schemeClr val="bg1"/>
                </a:solidFill>
              </a:rPr>
              <a:t/>
            </a:r>
            <a:br>
              <a:rPr lang="en-GB" sz="4000" dirty="0" smtClean="0">
                <a:solidFill>
                  <a:schemeClr val="bg1"/>
                </a:solidFill>
              </a:rPr>
            </a:br>
            <a:r>
              <a:rPr lang="en-US" sz="4000" dirty="0">
                <a:solidFill>
                  <a:schemeClr val="bg1"/>
                </a:solidFill>
              </a:rPr>
              <a:t>Physical inactivity: </a:t>
            </a:r>
            <a:r>
              <a:rPr lang="en-US" sz="4000" dirty="0" smtClean="0">
                <a:solidFill>
                  <a:schemeClr val="bg1"/>
                </a:solidFill>
              </a:rPr>
              <a:t/>
            </a:r>
            <a:br>
              <a:rPr lang="en-US" sz="4000" dirty="0" smtClean="0">
                <a:solidFill>
                  <a:schemeClr val="bg1"/>
                </a:solidFill>
              </a:rPr>
            </a:br>
            <a:r>
              <a:rPr lang="en-US" sz="4000" dirty="0" smtClean="0">
                <a:solidFill>
                  <a:schemeClr val="bg1"/>
                </a:solidFill>
              </a:rPr>
              <a:t>meeting </a:t>
            </a:r>
            <a:r>
              <a:rPr lang="en-US" sz="4000" dirty="0">
                <a:solidFill>
                  <a:schemeClr val="bg1"/>
                </a:solidFill>
              </a:rPr>
              <a:t>the 2025 global targets</a:t>
            </a:r>
            <a:r>
              <a:rPr lang="en-GB" sz="4000" dirty="0" smtClean="0">
                <a:solidFill>
                  <a:schemeClr val="bg1"/>
                </a:solidFill>
              </a:rPr>
              <a:t/>
            </a:r>
            <a:br>
              <a:rPr lang="en-GB" sz="4000" dirty="0" smtClean="0">
                <a:solidFill>
                  <a:schemeClr val="bg1"/>
                </a:solidFill>
              </a:rPr>
            </a:br>
            <a:endParaRPr lang="en-GB" sz="4000" dirty="0" smtClean="0">
              <a:solidFill>
                <a:schemeClr val="bg1"/>
              </a:solidFill>
            </a:endParaRPr>
          </a:p>
        </p:txBody>
      </p:sp>
      <p:sp>
        <p:nvSpPr>
          <p:cNvPr id="20483" name="Rectangle 3"/>
          <p:cNvSpPr>
            <a:spLocks noGrp="1" noChangeArrowheads="1"/>
          </p:cNvSpPr>
          <p:nvPr>
            <p:ph idx="4294967295"/>
          </p:nvPr>
        </p:nvSpPr>
        <p:spPr>
          <a:xfrm>
            <a:off x="3779912" y="4365104"/>
            <a:ext cx="5256584" cy="2232248"/>
          </a:xfrm>
          <a:noFill/>
        </p:spPr>
        <p:txBody>
          <a:bodyPr/>
          <a:lstStyle/>
          <a:p>
            <a:pPr marL="0" indent="0" algn="r" eaLnBrk="1" hangingPunct="1">
              <a:lnSpc>
                <a:spcPct val="80000"/>
              </a:lnSpc>
              <a:buFont typeface="Wingdings" pitchFamily="2" charset="2"/>
              <a:buNone/>
            </a:pPr>
            <a:endParaRPr lang="en-GB" sz="1500" dirty="0" smtClean="0">
              <a:solidFill>
                <a:schemeClr val="bg1"/>
              </a:solidFill>
            </a:endParaRPr>
          </a:p>
          <a:p>
            <a:pPr marL="0" indent="0" algn="r" eaLnBrk="1" hangingPunct="1">
              <a:lnSpc>
                <a:spcPct val="80000"/>
              </a:lnSpc>
              <a:buFont typeface="Wingdings" pitchFamily="2" charset="2"/>
              <a:buNone/>
            </a:pPr>
            <a:r>
              <a:rPr lang="en-GB" sz="1500" dirty="0" smtClean="0">
                <a:solidFill>
                  <a:schemeClr val="bg1"/>
                </a:solidFill>
              </a:rPr>
              <a:t>Leo </a:t>
            </a:r>
            <a:r>
              <a:rPr lang="en-GB" sz="1500" dirty="0" err="1" smtClean="0">
                <a:solidFill>
                  <a:schemeClr val="bg1"/>
                </a:solidFill>
              </a:rPr>
              <a:t>Nederveen</a:t>
            </a:r>
            <a:endParaRPr lang="en-GB" sz="1500" dirty="0" smtClean="0">
              <a:solidFill>
                <a:schemeClr val="bg1"/>
              </a:solidFill>
            </a:endParaRPr>
          </a:p>
          <a:p>
            <a:pPr marL="0" indent="0" algn="r" eaLnBrk="1" hangingPunct="1">
              <a:lnSpc>
                <a:spcPct val="80000"/>
              </a:lnSpc>
              <a:buFont typeface="Wingdings" pitchFamily="2" charset="2"/>
              <a:buNone/>
            </a:pPr>
            <a:r>
              <a:rPr lang="en-GB" sz="1500" dirty="0" smtClean="0">
                <a:solidFill>
                  <a:schemeClr val="bg1"/>
                </a:solidFill>
              </a:rPr>
              <a:t>Technical Officer</a:t>
            </a:r>
          </a:p>
          <a:p>
            <a:pPr marL="0" indent="0" algn="r" eaLnBrk="1" hangingPunct="1">
              <a:lnSpc>
                <a:spcPct val="80000"/>
              </a:lnSpc>
              <a:buFont typeface="Wingdings" pitchFamily="2" charset="2"/>
              <a:buNone/>
            </a:pPr>
            <a:r>
              <a:rPr lang="en-GB" sz="1500" dirty="0" smtClean="0">
                <a:solidFill>
                  <a:schemeClr val="bg1"/>
                </a:solidFill>
              </a:rPr>
              <a:t>Surveillance and Population-based Prevention Unit</a:t>
            </a:r>
          </a:p>
          <a:p>
            <a:pPr marL="0" indent="0" algn="r" eaLnBrk="1" hangingPunct="1">
              <a:lnSpc>
                <a:spcPct val="80000"/>
              </a:lnSpc>
              <a:buFont typeface="Wingdings" pitchFamily="2" charset="2"/>
              <a:buNone/>
            </a:pPr>
            <a:r>
              <a:rPr lang="en-GB" sz="1500" dirty="0" smtClean="0">
                <a:solidFill>
                  <a:schemeClr val="bg1"/>
                </a:solidFill>
              </a:rPr>
              <a:t>Department of </a:t>
            </a:r>
            <a:r>
              <a:rPr lang="en-GB" sz="1500" dirty="0">
                <a:solidFill>
                  <a:schemeClr val="bg1"/>
                </a:solidFill>
              </a:rPr>
              <a:t> </a:t>
            </a:r>
            <a:r>
              <a:rPr lang="en-GB" sz="1500" dirty="0" smtClean="0">
                <a:solidFill>
                  <a:schemeClr val="bg1"/>
                </a:solidFill>
              </a:rPr>
              <a:t>Prevention of </a:t>
            </a:r>
            <a:r>
              <a:rPr lang="en-GB" sz="1500" dirty="0" err="1" smtClean="0">
                <a:solidFill>
                  <a:schemeClr val="bg1"/>
                </a:solidFill>
              </a:rPr>
              <a:t>Noncommunicable</a:t>
            </a:r>
            <a:r>
              <a:rPr lang="en-GB" sz="1500" dirty="0" smtClean="0">
                <a:solidFill>
                  <a:schemeClr val="bg1"/>
                </a:solidFill>
              </a:rPr>
              <a:t> Diseases</a:t>
            </a:r>
          </a:p>
          <a:p>
            <a:pPr marL="0" indent="0" algn="r" eaLnBrk="1" hangingPunct="1">
              <a:lnSpc>
                <a:spcPct val="80000"/>
              </a:lnSpc>
              <a:buFont typeface="Wingdings" pitchFamily="2" charset="2"/>
              <a:buNone/>
            </a:pPr>
            <a:r>
              <a:rPr lang="en-GB" sz="1500" dirty="0" smtClean="0">
                <a:solidFill>
                  <a:schemeClr val="bg1"/>
                </a:solidFill>
              </a:rPr>
              <a:t>World Health Organization</a:t>
            </a:r>
          </a:p>
        </p:txBody>
      </p:sp>
      <p:pic>
        <p:nvPicPr>
          <p:cNvPr id="20484" name="Picture 6" descr="WHO-EN-W-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581525"/>
            <a:ext cx="1371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Global Strategy on Diet, Physical Activity and Health</a:t>
            </a:r>
            <a:endParaRPr lang="en-GB" dirty="0"/>
          </a:p>
        </p:txBody>
      </p:sp>
      <p:sp>
        <p:nvSpPr>
          <p:cNvPr id="3" name="Content Placeholder 2"/>
          <p:cNvSpPr>
            <a:spLocks noGrp="1"/>
          </p:cNvSpPr>
          <p:nvPr>
            <p:ph sz="half" idx="1"/>
          </p:nvPr>
        </p:nvSpPr>
        <p:spPr>
          <a:xfrm>
            <a:off x="323528" y="908720"/>
            <a:ext cx="4191000" cy="4926013"/>
          </a:xfrm>
        </p:spPr>
        <p:txBody>
          <a:bodyPr/>
          <a:lstStyle/>
          <a:p>
            <a:pPr marL="0" indent="0">
              <a:buNone/>
            </a:pPr>
            <a:r>
              <a:rPr lang="en-GB" sz="2400" dirty="0"/>
              <a:t>Recognizing the unique opportunity that exists to formulate and implement an effective strategy for substantially reducing the deaths and disease burden worldwide by improving diet and promoting physical activity, WHO and 192 Member States adopted, in May 2004, the "Global Strategy on Diet, Physical Activity and Health"</a:t>
            </a:r>
            <a:endParaRPr lang="en-US" sz="2400" dirty="0"/>
          </a:p>
          <a:p>
            <a:pPr marL="0" indent="0">
              <a:buNone/>
            </a:pPr>
            <a:r>
              <a:rPr lang="en-GB" sz="2000" dirty="0" smtClean="0"/>
              <a:t>www.who.int/dietphysicalactivity</a:t>
            </a:r>
            <a:endParaRPr lang="en-GB" sz="2000"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4009" y="1066846"/>
            <a:ext cx="3978149" cy="46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49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348880"/>
            <a:ext cx="8785225" cy="692150"/>
          </a:xfrm>
        </p:spPr>
        <p:txBody>
          <a:bodyPr/>
          <a:lstStyle/>
          <a:p>
            <a:r>
              <a:rPr lang="en-US" sz="4000" b="0" dirty="0" smtClean="0">
                <a:solidFill>
                  <a:srgbClr val="0282D0"/>
                </a:solidFill>
                <a:latin typeface="Calibri" pitchFamily="34" charset="0"/>
                <a:cs typeface="Calibri" pitchFamily="34" charset="0"/>
              </a:rPr>
              <a:t>Global recommendations on physical activity</a:t>
            </a:r>
            <a:endParaRPr lang="en-US" sz="4000" b="0" dirty="0">
              <a:solidFill>
                <a:srgbClr val="0282D0"/>
              </a:solidFill>
              <a:latin typeface="Calibri" pitchFamily="34" charset="0"/>
              <a:cs typeface="Calibri" pitchFamily="34" charset="0"/>
            </a:endParaRPr>
          </a:p>
        </p:txBody>
      </p:sp>
      <p:sp>
        <p:nvSpPr>
          <p:cNvPr id="5" name="Oval 22"/>
          <p:cNvSpPr>
            <a:spLocks noChangeArrowheads="1"/>
          </p:cNvSpPr>
          <p:nvPr/>
        </p:nvSpPr>
        <p:spPr bwMode="auto">
          <a:xfrm>
            <a:off x="315496" y="984698"/>
            <a:ext cx="1022585" cy="1004142"/>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dirty="0" smtClean="0">
                <a:solidFill>
                  <a:srgbClr val="003366"/>
                </a:solidFill>
                <a:latin typeface="Calibri" pitchFamily="34" charset="0"/>
                <a:cs typeface="Calibri" pitchFamily="34" charset="0"/>
              </a:rPr>
              <a:t>2</a:t>
            </a:r>
            <a:endParaRPr lang="en-GB" sz="4800" b="1" dirty="0">
              <a:solidFill>
                <a:srgbClr val="003366"/>
              </a:solidFill>
              <a:latin typeface="Calibri" pitchFamily="34" charset="0"/>
              <a:cs typeface="Calibri" pitchFamily="34" charset="0"/>
            </a:endParaRPr>
          </a:p>
        </p:txBody>
      </p:sp>
    </p:spTree>
    <p:extLst>
      <p:ext uri="{BB962C8B-B14F-4D97-AF65-F5344CB8AC3E}">
        <p14:creationId xmlns:p14="http://schemas.microsoft.com/office/powerpoint/2010/main" val="2295312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lIns="91440" tIns="45720" rIns="91440" bIns="45720"/>
          <a:lstStyle/>
          <a:p>
            <a:pPr eaLnBrk="1" hangingPunct="1"/>
            <a:r>
              <a:rPr lang="en-GB" dirty="0" smtClean="0"/>
              <a:t>Global Recommendations on Physical Activity</a:t>
            </a:r>
          </a:p>
        </p:txBody>
      </p:sp>
      <p:sp>
        <p:nvSpPr>
          <p:cNvPr id="9219" name="Rectangle 3"/>
          <p:cNvSpPr>
            <a:spLocks noGrp="1" noChangeArrowheads="1"/>
          </p:cNvSpPr>
          <p:nvPr>
            <p:ph type="body" idx="4294967295"/>
          </p:nvPr>
        </p:nvSpPr>
        <p:spPr/>
        <p:txBody>
          <a:bodyPr lIns="91440" tIns="45720" rIns="91440" bIns="45720"/>
          <a:lstStyle/>
          <a:p>
            <a:pPr eaLnBrk="1" hangingPunct="1">
              <a:buFont typeface="Wingdings" pitchFamily="2" charset="2"/>
              <a:buNone/>
            </a:pPr>
            <a:endParaRPr lang="en-GB" sz="900" smtClean="0"/>
          </a:p>
          <a:p>
            <a:pPr eaLnBrk="1" hangingPunct="1">
              <a:buFont typeface="Wingdings" pitchFamily="2" charset="2"/>
              <a:buNone/>
            </a:pPr>
            <a:endParaRPr lang="en-GB" sz="1900" i="1" smtClean="0"/>
          </a:p>
        </p:txBody>
      </p:sp>
      <p:sp>
        <p:nvSpPr>
          <p:cNvPr id="9220" name="Rectangle 7"/>
          <p:cNvSpPr txBox="1">
            <a:spLocks noChangeArrowheads="1"/>
          </p:cNvSpPr>
          <p:nvPr/>
        </p:nvSpPr>
        <p:spPr bwMode="auto">
          <a:xfrm>
            <a:off x="381000" y="1041400"/>
            <a:ext cx="5348288" cy="505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spcBef>
                <a:spcPct val="20000"/>
              </a:spcBef>
              <a:spcAft>
                <a:spcPct val="15000"/>
              </a:spcAft>
              <a:buFontTx/>
              <a:buChar char="•"/>
            </a:pPr>
            <a:r>
              <a:rPr lang="en-GB" sz="2500" b="0" dirty="0">
                <a:ea typeface="MS PGothic" pitchFamily="34" charset="-128"/>
              </a:rPr>
              <a:t>Main aim: providing guidance on dose response relation between frequency, duration, type and total amount of PA needed for prevention of NCD’s</a:t>
            </a:r>
          </a:p>
          <a:p>
            <a:pPr rtl="0">
              <a:spcBef>
                <a:spcPct val="20000"/>
              </a:spcBef>
              <a:spcAft>
                <a:spcPct val="15000"/>
              </a:spcAft>
              <a:buFontTx/>
              <a:buChar char="•"/>
            </a:pPr>
            <a:r>
              <a:rPr lang="en-GB" sz="2500" b="0" dirty="0" smtClean="0">
                <a:ea typeface="MS PGothic" pitchFamily="34" charset="-128"/>
              </a:rPr>
              <a:t>Three age-groups: </a:t>
            </a:r>
          </a:p>
          <a:p>
            <a:pPr lvl="1" rtl="0">
              <a:spcBef>
                <a:spcPct val="20000"/>
              </a:spcBef>
              <a:spcAft>
                <a:spcPct val="15000"/>
              </a:spcAft>
              <a:buFontTx/>
              <a:buChar char="•"/>
            </a:pPr>
            <a:r>
              <a:rPr lang="en-GB" sz="2400" b="0" dirty="0" smtClean="0">
                <a:ea typeface="MS PGothic" pitchFamily="34" charset="-128"/>
              </a:rPr>
              <a:t>5-17 </a:t>
            </a:r>
            <a:r>
              <a:rPr lang="en-GB" sz="2400" b="0" dirty="0">
                <a:ea typeface="MS PGothic" pitchFamily="34" charset="-128"/>
              </a:rPr>
              <a:t>year olds; </a:t>
            </a:r>
            <a:endParaRPr lang="en-GB" sz="2400" b="0" dirty="0" smtClean="0">
              <a:ea typeface="MS PGothic" pitchFamily="34" charset="-128"/>
            </a:endParaRPr>
          </a:p>
          <a:p>
            <a:pPr lvl="1" rtl="0">
              <a:spcBef>
                <a:spcPct val="20000"/>
              </a:spcBef>
              <a:spcAft>
                <a:spcPct val="15000"/>
              </a:spcAft>
              <a:buFontTx/>
              <a:buChar char="•"/>
            </a:pPr>
            <a:r>
              <a:rPr lang="en-GB" sz="2400" b="0" dirty="0" smtClean="0">
                <a:ea typeface="MS PGothic" pitchFamily="34" charset="-128"/>
              </a:rPr>
              <a:t>18-64</a:t>
            </a:r>
            <a:r>
              <a:rPr lang="en-GB" sz="2400" b="0" dirty="0">
                <a:ea typeface="MS PGothic" pitchFamily="34" charset="-128"/>
              </a:rPr>
              <a:t>; </a:t>
            </a:r>
            <a:endParaRPr lang="en-GB" sz="2400" b="0" dirty="0" smtClean="0">
              <a:ea typeface="MS PGothic" pitchFamily="34" charset="-128"/>
            </a:endParaRPr>
          </a:p>
          <a:p>
            <a:pPr lvl="1" rtl="0">
              <a:spcBef>
                <a:spcPct val="20000"/>
              </a:spcBef>
              <a:spcAft>
                <a:spcPct val="15000"/>
              </a:spcAft>
              <a:buFontTx/>
              <a:buChar char="•"/>
            </a:pPr>
            <a:r>
              <a:rPr lang="en-GB" sz="2400" b="0" dirty="0" smtClean="0">
                <a:ea typeface="MS PGothic" pitchFamily="34" charset="-128"/>
              </a:rPr>
              <a:t>65</a:t>
            </a:r>
            <a:r>
              <a:rPr lang="en-GB" sz="2400" b="0" dirty="0">
                <a:ea typeface="MS PGothic" pitchFamily="34" charset="-128"/>
              </a:rPr>
              <a:t>+</a:t>
            </a:r>
          </a:p>
          <a:p>
            <a:pPr rtl="0">
              <a:spcBef>
                <a:spcPct val="20000"/>
              </a:spcBef>
              <a:spcAft>
                <a:spcPct val="15000"/>
              </a:spcAft>
              <a:buFontTx/>
              <a:buChar char="•"/>
            </a:pPr>
            <a:r>
              <a:rPr lang="en-GB" sz="2500" b="0" dirty="0" smtClean="0">
                <a:ea typeface="MS PGothic" pitchFamily="34" charset="-128"/>
              </a:rPr>
              <a:t>Main </a:t>
            </a:r>
            <a:r>
              <a:rPr lang="en-GB" sz="2500" b="0" dirty="0">
                <a:ea typeface="MS PGothic" pitchFamily="34" charset="-128"/>
              </a:rPr>
              <a:t>target </a:t>
            </a:r>
            <a:r>
              <a:rPr lang="en-GB" sz="2500" b="0" dirty="0" smtClean="0">
                <a:ea typeface="MS PGothic" pitchFamily="34" charset="-128"/>
              </a:rPr>
              <a:t>audience: </a:t>
            </a:r>
            <a:r>
              <a:rPr lang="en-GB" sz="2500" b="0" dirty="0">
                <a:ea typeface="MS PGothic" pitchFamily="34" charset="-128"/>
              </a:rPr>
              <a:t>national and local policy makers</a:t>
            </a:r>
          </a:p>
        </p:txBody>
      </p:sp>
      <p:pic>
        <p:nvPicPr>
          <p:cNvPr id="92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71600"/>
            <a:ext cx="26685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043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smtClean="0"/>
              <a:t>National guidelines for physical activity: why?</a:t>
            </a:r>
          </a:p>
        </p:txBody>
      </p:sp>
      <p:sp>
        <p:nvSpPr>
          <p:cNvPr id="16387" name="Rectangle 3"/>
          <p:cNvSpPr>
            <a:spLocks noGrp="1" noChangeArrowheads="1"/>
          </p:cNvSpPr>
          <p:nvPr>
            <p:ph type="body" idx="1"/>
          </p:nvPr>
        </p:nvSpPr>
        <p:spPr>
          <a:xfrm>
            <a:off x="228600" y="914400"/>
            <a:ext cx="8534400" cy="4926013"/>
          </a:xfrm>
        </p:spPr>
        <p:txBody>
          <a:bodyPr/>
          <a:lstStyle/>
          <a:p>
            <a:pPr eaLnBrk="1" hangingPunct="1"/>
            <a:r>
              <a:rPr lang="en-US" sz="2200" dirty="0" smtClean="0"/>
              <a:t>Support the development of physical activity policy;</a:t>
            </a:r>
          </a:p>
          <a:p>
            <a:pPr eaLnBrk="1" hangingPunct="1"/>
            <a:r>
              <a:rPr lang="en-US" sz="2200" dirty="0" smtClean="0"/>
              <a:t>Be used by all relevant stakeholders to communicate valid and consistent messages on the frequency, duration, intensity, type and total amount of physical activity for health;</a:t>
            </a:r>
          </a:p>
          <a:p>
            <a:pPr eaLnBrk="1" hangingPunct="1"/>
            <a:r>
              <a:rPr lang="en-US" sz="2200" dirty="0" smtClean="0"/>
              <a:t>Be used as reference by health professionals to inform patients;</a:t>
            </a:r>
          </a:p>
          <a:p>
            <a:pPr eaLnBrk="1" hangingPunct="1"/>
            <a:r>
              <a:rPr lang="en-US" sz="2200" dirty="0" smtClean="0"/>
              <a:t>Represent the translation of research findings into actionable, achievable and measurable messages for practitioners, policy-makers and communities;</a:t>
            </a:r>
          </a:p>
          <a:p>
            <a:pPr eaLnBrk="1" hangingPunct="1"/>
            <a:r>
              <a:rPr lang="en-US" sz="2200" dirty="0" smtClean="0"/>
              <a:t>Be used as benchmarks for public health monitoring and surveillance purposes</a:t>
            </a:r>
            <a:r>
              <a:rPr lang="en-US" sz="2100" dirty="0" smtClean="0"/>
              <a:t>.</a:t>
            </a:r>
            <a:endParaRPr lang="en-GB" sz="2100" dirty="0" smtClean="0"/>
          </a:p>
        </p:txBody>
      </p:sp>
    </p:spTree>
    <p:extLst>
      <p:ext uri="{BB962C8B-B14F-4D97-AF65-F5344CB8AC3E}">
        <p14:creationId xmlns:p14="http://schemas.microsoft.com/office/powerpoint/2010/main" val="1765062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496888" y="1200150"/>
            <a:ext cx="2779712" cy="2636838"/>
            <a:chOff x="313" y="629"/>
            <a:chExt cx="1751" cy="1661"/>
          </a:xfrm>
        </p:grpSpPr>
        <p:sp>
          <p:nvSpPr>
            <p:cNvPr id="8261" name="Text Box 3"/>
            <p:cNvSpPr txBox="1">
              <a:spLocks noChangeArrowheads="1"/>
            </p:cNvSpPr>
            <p:nvPr/>
          </p:nvSpPr>
          <p:spPr bwMode="auto">
            <a:xfrm>
              <a:off x="350" y="629"/>
              <a:ext cx="1714" cy="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0" tIns="45680" rIns="91360" bIns="45680">
              <a:spAutoFit/>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r>
                <a:rPr lang="en-GB" sz="1800" u="sng">
                  <a:latin typeface="Verdana" pitchFamily="34" charset="0"/>
                </a:rPr>
                <a:t>Intensity of activity</a:t>
              </a:r>
              <a:endParaRPr lang="en-US" sz="1800" b="0" u="sng">
                <a:latin typeface="Verdana" pitchFamily="34" charset="0"/>
              </a:endParaRPr>
            </a:p>
          </p:txBody>
        </p:sp>
        <p:sp>
          <p:nvSpPr>
            <p:cNvPr id="8262" name="Rectangle 4"/>
            <p:cNvSpPr>
              <a:spLocks noChangeArrowheads="1"/>
            </p:cNvSpPr>
            <p:nvPr/>
          </p:nvSpPr>
          <p:spPr bwMode="auto">
            <a:xfrm>
              <a:off x="335" y="1045"/>
              <a:ext cx="805" cy="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60" tIns="45680" rIns="91360" bIns="45680">
              <a:spAutoFit/>
            </a:bodyPr>
            <a:lstStyle/>
            <a:p>
              <a:pPr algn="ctr" rtl="0" eaLnBrk="0" hangingPunct="0"/>
              <a:r>
                <a:rPr lang="en-GB" sz="1800" b="0">
                  <a:solidFill>
                    <a:schemeClr val="tx1"/>
                  </a:solidFill>
                  <a:latin typeface="Verdana" pitchFamily="34" charset="0"/>
                </a:rPr>
                <a:t>moderate</a:t>
              </a:r>
              <a:endParaRPr lang="en-US" sz="1800" b="0">
                <a:solidFill>
                  <a:schemeClr val="tx1"/>
                </a:solidFill>
                <a:latin typeface="Verdana" pitchFamily="34" charset="0"/>
              </a:endParaRPr>
            </a:p>
          </p:txBody>
        </p:sp>
        <p:sp>
          <p:nvSpPr>
            <p:cNvPr id="8263" name="Rectangle 5"/>
            <p:cNvSpPr>
              <a:spLocks noChangeArrowheads="1"/>
            </p:cNvSpPr>
            <p:nvPr/>
          </p:nvSpPr>
          <p:spPr bwMode="auto">
            <a:xfrm>
              <a:off x="313" y="1797"/>
              <a:ext cx="805" cy="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0" tIns="45680" rIns="91360" bIns="45680">
              <a:spAutoFit/>
            </a:bodyPr>
            <a:lstStyle/>
            <a:p>
              <a:pPr algn="ctr" rtl="0" eaLnBrk="0" hangingPunct="0"/>
              <a:r>
                <a:rPr lang="en-GB" sz="1800" b="0">
                  <a:solidFill>
                    <a:schemeClr val="tx1"/>
                  </a:solidFill>
                  <a:latin typeface="Verdana" pitchFamily="34" charset="0"/>
                </a:rPr>
                <a:t>vigorous</a:t>
              </a:r>
              <a:endParaRPr lang="en-US" sz="1800" b="0">
                <a:solidFill>
                  <a:schemeClr val="tx1"/>
                </a:solidFill>
                <a:latin typeface="Verdana" pitchFamily="34" charset="0"/>
              </a:endParaRPr>
            </a:p>
          </p:txBody>
        </p:sp>
        <p:graphicFrame>
          <p:nvGraphicFramePr>
            <p:cNvPr id="8264" name="Object 6"/>
            <p:cNvGraphicFramePr>
              <a:graphicFrameLocks noChangeAspect="1"/>
            </p:cNvGraphicFramePr>
            <p:nvPr/>
          </p:nvGraphicFramePr>
          <p:xfrm>
            <a:off x="1431" y="890"/>
            <a:ext cx="482" cy="617"/>
          </p:xfrm>
          <a:graphic>
            <a:graphicData uri="http://schemas.openxmlformats.org/presentationml/2006/ole">
              <mc:AlternateContent xmlns:mc="http://schemas.openxmlformats.org/markup-compatibility/2006">
                <mc:Choice xmlns:v="urn:schemas-microsoft-com:vml" Requires="v">
                  <p:oleObj spid="_x0000_s6821" name="Clip" r:id="rId4" imgW="1884363" imgH="1851025" progId="MS_ClipArt_Gallery.2">
                    <p:embed/>
                  </p:oleObj>
                </mc:Choice>
                <mc:Fallback>
                  <p:oleObj name="Clip" r:id="rId4" imgW="1884363" imgH="1851025"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 y="890"/>
                          <a:ext cx="482" cy="61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265" name="Object 7"/>
            <p:cNvGraphicFramePr>
              <a:graphicFrameLocks noChangeAspect="1"/>
            </p:cNvGraphicFramePr>
            <p:nvPr/>
          </p:nvGraphicFramePr>
          <p:xfrm>
            <a:off x="1394" y="1837"/>
            <a:ext cx="642" cy="453"/>
          </p:xfrm>
          <a:graphic>
            <a:graphicData uri="http://schemas.openxmlformats.org/presentationml/2006/ole">
              <mc:AlternateContent xmlns:mc="http://schemas.openxmlformats.org/markup-compatibility/2006">
                <mc:Choice xmlns:v="urn:schemas-microsoft-com:vml" Requires="v">
                  <p:oleObj spid="_x0000_s6822" name="Clip" r:id="rId6" imgW="4349363" imgH="2889504" progId="MS_ClipArt_Gallery.2">
                    <p:embed/>
                  </p:oleObj>
                </mc:Choice>
                <mc:Fallback>
                  <p:oleObj name="Clip" r:id="rId6" imgW="4349363" imgH="2889504"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4" y="1837"/>
                          <a:ext cx="642" cy="45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8195" name="Rectangle 8"/>
          <p:cNvSpPr>
            <a:spLocks noGrp="1" noChangeArrowheads="1"/>
          </p:cNvSpPr>
          <p:nvPr>
            <p:ph type="title"/>
          </p:nvPr>
        </p:nvSpPr>
        <p:spPr>
          <a:xfrm>
            <a:off x="403225" y="77788"/>
            <a:ext cx="8740775" cy="469900"/>
          </a:xfrm>
        </p:spPr>
        <p:txBody>
          <a:bodyPr/>
          <a:lstStyle/>
          <a:p>
            <a:pPr eaLnBrk="1" hangingPunct="1"/>
            <a:r>
              <a:rPr lang="en-GB" b="0" smtClean="0"/>
              <a:t>Key concepts of the global recommendations</a:t>
            </a:r>
          </a:p>
        </p:txBody>
      </p:sp>
      <p:grpSp>
        <p:nvGrpSpPr>
          <p:cNvPr id="8196" name="Group 9"/>
          <p:cNvGrpSpPr>
            <a:grpSpLocks/>
          </p:cNvGrpSpPr>
          <p:nvPr/>
        </p:nvGrpSpPr>
        <p:grpSpPr bwMode="auto">
          <a:xfrm>
            <a:off x="4860925" y="1081088"/>
            <a:ext cx="4140200" cy="3302000"/>
            <a:chOff x="3152" y="624"/>
            <a:chExt cx="2608" cy="2080"/>
          </a:xfrm>
        </p:grpSpPr>
        <p:graphicFrame>
          <p:nvGraphicFramePr>
            <p:cNvPr id="8208" name="Object 10"/>
            <p:cNvGraphicFramePr>
              <a:graphicFrameLocks noChangeAspect="1"/>
            </p:cNvGraphicFramePr>
            <p:nvPr/>
          </p:nvGraphicFramePr>
          <p:xfrm>
            <a:off x="3698" y="2170"/>
            <a:ext cx="509" cy="534"/>
          </p:xfrm>
          <a:graphic>
            <a:graphicData uri="http://schemas.openxmlformats.org/presentationml/2006/ole">
              <mc:AlternateContent xmlns:mc="http://schemas.openxmlformats.org/markup-compatibility/2006">
                <mc:Choice xmlns:v="urn:schemas-microsoft-com:vml" Requires="v">
                  <p:oleObj spid="_x0000_s6823" name="Clip" r:id="rId8" imgW="942857" imgH="952129" progId="MS_ClipArt_Gallery.2">
                    <p:embed/>
                  </p:oleObj>
                </mc:Choice>
                <mc:Fallback>
                  <p:oleObj name="Clip" r:id="rId8" imgW="942857" imgH="952129" progId="MS_ClipArt_Gallery.2">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8" y="2170"/>
                          <a:ext cx="509" cy="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9" name="Rectangle 11"/>
            <p:cNvSpPr>
              <a:spLocks noChangeArrowheads="1"/>
            </p:cNvSpPr>
            <p:nvPr/>
          </p:nvSpPr>
          <p:spPr bwMode="auto">
            <a:xfrm>
              <a:off x="4289" y="2406"/>
              <a:ext cx="1024" cy="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0" tIns="45680" rIns="91360" bIns="45680">
              <a:spAutoFit/>
            </a:bodyPr>
            <a:lstStyle/>
            <a:p>
              <a:pPr algn="ctr" rtl="0" eaLnBrk="0" hangingPunct="0"/>
              <a:r>
                <a:rPr lang="en-GB" sz="1800" b="0">
                  <a:solidFill>
                    <a:schemeClr val="tx1"/>
                  </a:solidFill>
                  <a:latin typeface="Verdana" pitchFamily="34" charset="0"/>
                </a:rPr>
                <a:t>work/school</a:t>
              </a:r>
              <a:endParaRPr lang="en-US" sz="1800" b="0">
                <a:solidFill>
                  <a:schemeClr val="tx1"/>
                </a:solidFill>
                <a:latin typeface="Verdana" pitchFamily="34" charset="0"/>
              </a:endParaRPr>
            </a:p>
          </p:txBody>
        </p:sp>
        <p:sp>
          <p:nvSpPr>
            <p:cNvPr id="8210" name="Rectangle 12"/>
            <p:cNvSpPr>
              <a:spLocks noChangeArrowheads="1"/>
            </p:cNvSpPr>
            <p:nvPr/>
          </p:nvSpPr>
          <p:spPr bwMode="auto">
            <a:xfrm>
              <a:off x="3992" y="1454"/>
              <a:ext cx="1239" cy="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0" tIns="45680" rIns="91360" bIns="45680">
              <a:spAutoFit/>
            </a:bodyPr>
            <a:lstStyle/>
            <a:p>
              <a:pPr algn="ctr" rtl="0" eaLnBrk="0" hangingPunct="0"/>
              <a:r>
                <a:rPr lang="en-GB" sz="1800" b="0">
                  <a:solidFill>
                    <a:schemeClr val="tx1"/>
                  </a:solidFill>
                  <a:latin typeface="Verdana" pitchFamily="34" charset="0"/>
                </a:rPr>
                <a:t>transportation</a:t>
              </a:r>
              <a:endParaRPr lang="en-US" sz="1800" b="0">
                <a:solidFill>
                  <a:schemeClr val="tx1"/>
                </a:solidFill>
                <a:latin typeface="Verdana" pitchFamily="34" charset="0"/>
              </a:endParaRPr>
            </a:p>
          </p:txBody>
        </p:sp>
        <p:grpSp>
          <p:nvGrpSpPr>
            <p:cNvPr id="8211" name="Group 13"/>
            <p:cNvGrpSpPr>
              <a:grpSpLocks/>
            </p:cNvGrpSpPr>
            <p:nvPr/>
          </p:nvGrpSpPr>
          <p:grpSpPr bwMode="auto">
            <a:xfrm>
              <a:off x="4430" y="1741"/>
              <a:ext cx="1330" cy="519"/>
              <a:chOff x="4150" y="1661"/>
              <a:chExt cx="1452" cy="684"/>
            </a:xfrm>
          </p:grpSpPr>
          <p:sp>
            <p:nvSpPr>
              <p:cNvPr id="8224" name="Rectangle 14"/>
              <p:cNvSpPr>
                <a:spLocks noChangeArrowheads="1"/>
              </p:cNvSpPr>
              <p:nvPr/>
            </p:nvSpPr>
            <p:spPr bwMode="auto">
              <a:xfrm>
                <a:off x="4150" y="1950"/>
                <a:ext cx="951" cy="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0" tIns="45680" rIns="91360" bIns="45680">
                <a:spAutoFit/>
              </a:bodyPr>
              <a:lstStyle/>
              <a:p>
                <a:pPr algn="ctr" rtl="0" eaLnBrk="0" hangingPunct="0"/>
                <a:r>
                  <a:rPr lang="en-GB" sz="1800" b="0">
                    <a:solidFill>
                      <a:schemeClr val="tx1"/>
                    </a:solidFill>
                    <a:latin typeface="Verdana" pitchFamily="34" charset="0"/>
                  </a:rPr>
                  <a:t>household</a:t>
                </a:r>
                <a:endParaRPr lang="en-US" sz="1800" b="0">
                  <a:solidFill>
                    <a:schemeClr val="tx1"/>
                  </a:solidFill>
                  <a:latin typeface="Verdana" pitchFamily="34" charset="0"/>
                </a:endParaRPr>
              </a:p>
            </p:txBody>
          </p:sp>
          <p:grpSp>
            <p:nvGrpSpPr>
              <p:cNvPr id="8225" name="Group 15"/>
              <p:cNvGrpSpPr>
                <a:grpSpLocks/>
              </p:cNvGrpSpPr>
              <p:nvPr/>
            </p:nvGrpSpPr>
            <p:grpSpPr bwMode="auto">
              <a:xfrm>
                <a:off x="5045" y="1661"/>
                <a:ext cx="557" cy="684"/>
                <a:chOff x="1259" y="424"/>
                <a:chExt cx="3154" cy="3804"/>
              </a:xfrm>
            </p:grpSpPr>
            <p:grpSp>
              <p:nvGrpSpPr>
                <p:cNvPr id="8226" name="Group 16"/>
                <p:cNvGrpSpPr>
                  <a:grpSpLocks/>
                </p:cNvGrpSpPr>
                <p:nvPr/>
              </p:nvGrpSpPr>
              <p:grpSpPr bwMode="auto">
                <a:xfrm>
                  <a:off x="1259" y="424"/>
                  <a:ext cx="2114" cy="3583"/>
                  <a:chOff x="1259" y="577"/>
                  <a:chExt cx="2114" cy="3583"/>
                </a:xfrm>
              </p:grpSpPr>
              <p:sp>
                <p:nvSpPr>
                  <p:cNvPr id="8245" name="Freeform 17"/>
                  <p:cNvSpPr>
                    <a:spLocks/>
                  </p:cNvSpPr>
                  <p:nvPr/>
                </p:nvSpPr>
                <p:spPr bwMode="auto">
                  <a:xfrm>
                    <a:off x="1677" y="2056"/>
                    <a:ext cx="1376" cy="991"/>
                  </a:xfrm>
                  <a:custGeom>
                    <a:avLst/>
                    <a:gdLst>
                      <a:gd name="T0" fmla="*/ 70 w 2752"/>
                      <a:gd name="T1" fmla="*/ 173 h 1980"/>
                      <a:gd name="T2" fmla="*/ 210 w 2752"/>
                      <a:gd name="T3" fmla="*/ 87 h 1980"/>
                      <a:gd name="T4" fmla="*/ 418 w 2752"/>
                      <a:gd name="T5" fmla="*/ 0 h 1980"/>
                      <a:gd name="T6" fmla="*/ 924 w 2752"/>
                      <a:gd name="T7" fmla="*/ 52 h 1980"/>
                      <a:gd name="T8" fmla="*/ 1220 w 2752"/>
                      <a:gd name="T9" fmla="*/ 173 h 1980"/>
                      <a:gd name="T10" fmla="*/ 1376 w 2752"/>
                      <a:gd name="T11" fmla="*/ 225 h 1980"/>
                      <a:gd name="T12" fmla="*/ 976 w 2752"/>
                      <a:gd name="T13" fmla="*/ 382 h 1980"/>
                      <a:gd name="T14" fmla="*/ 924 w 2752"/>
                      <a:gd name="T15" fmla="*/ 713 h 1980"/>
                      <a:gd name="T16" fmla="*/ 889 w 2752"/>
                      <a:gd name="T17" fmla="*/ 904 h 1980"/>
                      <a:gd name="T18" fmla="*/ 680 w 2752"/>
                      <a:gd name="T19" fmla="*/ 991 h 1980"/>
                      <a:gd name="T20" fmla="*/ 366 w 2752"/>
                      <a:gd name="T21" fmla="*/ 973 h 1980"/>
                      <a:gd name="T22" fmla="*/ 192 w 2752"/>
                      <a:gd name="T23" fmla="*/ 922 h 1980"/>
                      <a:gd name="T24" fmla="*/ 261 w 2752"/>
                      <a:gd name="T25" fmla="*/ 678 h 1980"/>
                      <a:gd name="T26" fmla="*/ 349 w 2752"/>
                      <a:gd name="T27" fmla="*/ 260 h 1980"/>
                      <a:gd name="T28" fmla="*/ 0 w 2752"/>
                      <a:gd name="T29" fmla="*/ 260 h 1980"/>
                      <a:gd name="T30" fmla="*/ 70 w 2752"/>
                      <a:gd name="T31" fmla="*/ 173 h 19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52" h="1980">
                        <a:moveTo>
                          <a:pt x="140" y="345"/>
                        </a:moveTo>
                        <a:lnTo>
                          <a:pt x="419" y="174"/>
                        </a:lnTo>
                        <a:lnTo>
                          <a:pt x="836" y="0"/>
                        </a:lnTo>
                        <a:lnTo>
                          <a:pt x="1847" y="104"/>
                        </a:lnTo>
                        <a:lnTo>
                          <a:pt x="2439" y="345"/>
                        </a:lnTo>
                        <a:lnTo>
                          <a:pt x="2752" y="450"/>
                        </a:lnTo>
                        <a:lnTo>
                          <a:pt x="1951" y="763"/>
                        </a:lnTo>
                        <a:lnTo>
                          <a:pt x="1847" y="1425"/>
                        </a:lnTo>
                        <a:lnTo>
                          <a:pt x="1777" y="1807"/>
                        </a:lnTo>
                        <a:lnTo>
                          <a:pt x="1359" y="1980"/>
                        </a:lnTo>
                        <a:lnTo>
                          <a:pt x="732" y="1945"/>
                        </a:lnTo>
                        <a:lnTo>
                          <a:pt x="384" y="1842"/>
                        </a:lnTo>
                        <a:lnTo>
                          <a:pt x="522" y="1354"/>
                        </a:lnTo>
                        <a:lnTo>
                          <a:pt x="697" y="519"/>
                        </a:lnTo>
                        <a:lnTo>
                          <a:pt x="0" y="519"/>
                        </a:lnTo>
                        <a:lnTo>
                          <a:pt x="140" y="345"/>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46" name="Freeform 18"/>
                  <p:cNvSpPr>
                    <a:spLocks/>
                  </p:cNvSpPr>
                  <p:nvPr/>
                </p:nvSpPr>
                <p:spPr bwMode="auto">
                  <a:xfrm>
                    <a:off x="2513" y="2264"/>
                    <a:ext cx="88" cy="174"/>
                  </a:xfrm>
                  <a:custGeom>
                    <a:avLst/>
                    <a:gdLst>
                      <a:gd name="T0" fmla="*/ 0 w 175"/>
                      <a:gd name="T1" fmla="*/ 0 h 349"/>
                      <a:gd name="T2" fmla="*/ 88 w 175"/>
                      <a:gd name="T3" fmla="*/ 104 h 349"/>
                      <a:gd name="T4" fmla="*/ 0 w 175"/>
                      <a:gd name="T5" fmla="*/ 174 h 349"/>
                      <a:gd name="T6" fmla="*/ 18 w 175"/>
                      <a:gd name="T7" fmla="*/ 104 h 349"/>
                      <a:gd name="T8" fmla="*/ 0 w 175"/>
                      <a:gd name="T9" fmla="*/ 0 h 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349">
                        <a:moveTo>
                          <a:pt x="0" y="0"/>
                        </a:moveTo>
                        <a:lnTo>
                          <a:pt x="175" y="209"/>
                        </a:lnTo>
                        <a:lnTo>
                          <a:pt x="0" y="349"/>
                        </a:lnTo>
                        <a:lnTo>
                          <a:pt x="35" y="209"/>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47" name="Freeform 19"/>
                  <p:cNvSpPr>
                    <a:spLocks/>
                  </p:cNvSpPr>
                  <p:nvPr/>
                </p:nvSpPr>
                <p:spPr bwMode="auto">
                  <a:xfrm>
                    <a:off x="2147" y="2264"/>
                    <a:ext cx="105" cy="209"/>
                  </a:xfrm>
                  <a:custGeom>
                    <a:avLst/>
                    <a:gdLst>
                      <a:gd name="T0" fmla="*/ 18 w 209"/>
                      <a:gd name="T1" fmla="*/ 0 h 419"/>
                      <a:gd name="T2" fmla="*/ 105 w 209"/>
                      <a:gd name="T3" fmla="*/ 139 h 419"/>
                      <a:gd name="T4" fmla="*/ 0 w 209"/>
                      <a:gd name="T5" fmla="*/ 209 h 419"/>
                      <a:gd name="T6" fmla="*/ 35 w 209"/>
                      <a:gd name="T7" fmla="*/ 122 h 419"/>
                      <a:gd name="T8" fmla="*/ 18 w 209"/>
                      <a:gd name="T9" fmla="*/ 0 h 4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419">
                        <a:moveTo>
                          <a:pt x="35" y="0"/>
                        </a:moveTo>
                        <a:lnTo>
                          <a:pt x="209" y="279"/>
                        </a:lnTo>
                        <a:lnTo>
                          <a:pt x="0" y="419"/>
                        </a:lnTo>
                        <a:lnTo>
                          <a:pt x="70" y="245"/>
                        </a:lnTo>
                        <a:lnTo>
                          <a:pt x="3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48" name="Freeform 20"/>
                  <p:cNvSpPr>
                    <a:spLocks/>
                  </p:cNvSpPr>
                  <p:nvPr/>
                </p:nvSpPr>
                <p:spPr bwMode="auto">
                  <a:xfrm>
                    <a:off x="1747" y="577"/>
                    <a:ext cx="1166" cy="1340"/>
                  </a:xfrm>
                  <a:custGeom>
                    <a:avLst/>
                    <a:gdLst>
                      <a:gd name="T0" fmla="*/ 644 w 2333"/>
                      <a:gd name="T1" fmla="*/ 140 h 2680"/>
                      <a:gd name="T2" fmla="*/ 853 w 2333"/>
                      <a:gd name="T3" fmla="*/ 592 h 2680"/>
                      <a:gd name="T4" fmla="*/ 975 w 2333"/>
                      <a:gd name="T5" fmla="*/ 627 h 2680"/>
                      <a:gd name="T6" fmla="*/ 905 w 2333"/>
                      <a:gd name="T7" fmla="*/ 697 h 2680"/>
                      <a:gd name="T8" fmla="*/ 905 w 2333"/>
                      <a:gd name="T9" fmla="*/ 783 h 2680"/>
                      <a:gd name="T10" fmla="*/ 644 w 2333"/>
                      <a:gd name="T11" fmla="*/ 853 h 2680"/>
                      <a:gd name="T12" fmla="*/ 783 w 2333"/>
                      <a:gd name="T13" fmla="*/ 1079 h 2680"/>
                      <a:gd name="T14" fmla="*/ 731 w 2333"/>
                      <a:gd name="T15" fmla="*/ 1253 h 2680"/>
                      <a:gd name="T16" fmla="*/ 992 w 2333"/>
                      <a:gd name="T17" fmla="*/ 1340 h 2680"/>
                      <a:gd name="T18" fmla="*/ 1132 w 2333"/>
                      <a:gd name="T19" fmla="*/ 1323 h 2680"/>
                      <a:gd name="T20" fmla="*/ 1166 w 2333"/>
                      <a:gd name="T21" fmla="*/ 1201 h 2680"/>
                      <a:gd name="T22" fmla="*/ 1097 w 2333"/>
                      <a:gd name="T23" fmla="*/ 1149 h 2680"/>
                      <a:gd name="T24" fmla="*/ 1097 w 2333"/>
                      <a:gd name="T25" fmla="*/ 1201 h 2680"/>
                      <a:gd name="T26" fmla="*/ 1062 w 2333"/>
                      <a:gd name="T27" fmla="*/ 1253 h 2680"/>
                      <a:gd name="T28" fmla="*/ 853 w 2333"/>
                      <a:gd name="T29" fmla="*/ 1149 h 2680"/>
                      <a:gd name="T30" fmla="*/ 871 w 2333"/>
                      <a:gd name="T31" fmla="*/ 1062 h 2680"/>
                      <a:gd name="T32" fmla="*/ 731 w 2333"/>
                      <a:gd name="T33" fmla="*/ 905 h 2680"/>
                      <a:gd name="T34" fmla="*/ 958 w 2333"/>
                      <a:gd name="T35" fmla="*/ 818 h 2680"/>
                      <a:gd name="T36" fmla="*/ 958 w 2333"/>
                      <a:gd name="T37" fmla="*/ 714 h 2680"/>
                      <a:gd name="T38" fmla="*/ 1097 w 2333"/>
                      <a:gd name="T39" fmla="*/ 610 h 2680"/>
                      <a:gd name="T40" fmla="*/ 887 w 2333"/>
                      <a:gd name="T41" fmla="*/ 539 h 2680"/>
                      <a:gd name="T42" fmla="*/ 662 w 2333"/>
                      <a:gd name="T43" fmla="*/ 0 h 2680"/>
                      <a:gd name="T44" fmla="*/ 348 w 2333"/>
                      <a:gd name="T45" fmla="*/ 175 h 2680"/>
                      <a:gd name="T46" fmla="*/ 156 w 2333"/>
                      <a:gd name="T47" fmla="*/ 419 h 2680"/>
                      <a:gd name="T48" fmla="*/ 18 w 2333"/>
                      <a:gd name="T49" fmla="*/ 766 h 2680"/>
                      <a:gd name="T50" fmla="*/ 0 w 2333"/>
                      <a:gd name="T51" fmla="*/ 1062 h 2680"/>
                      <a:gd name="T52" fmla="*/ 226 w 2333"/>
                      <a:gd name="T53" fmla="*/ 1166 h 2680"/>
                      <a:gd name="T54" fmla="*/ 522 w 2333"/>
                      <a:gd name="T55" fmla="*/ 1236 h 2680"/>
                      <a:gd name="T56" fmla="*/ 626 w 2333"/>
                      <a:gd name="T57" fmla="*/ 1184 h 2680"/>
                      <a:gd name="T58" fmla="*/ 644 w 2333"/>
                      <a:gd name="T59" fmla="*/ 1062 h 2680"/>
                      <a:gd name="T60" fmla="*/ 557 w 2333"/>
                      <a:gd name="T61" fmla="*/ 992 h 2680"/>
                      <a:gd name="T62" fmla="*/ 575 w 2333"/>
                      <a:gd name="T63" fmla="*/ 1079 h 2680"/>
                      <a:gd name="T64" fmla="*/ 505 w 2333"/>
                      <a:gd name="T65" fmla="*/ 1097 h 2680"/>
                      <a:gd name="T66" fmla="*/ 400 w 2333"/>
                      <a:gd name="T67" fmla="*/ 992 h 2680"/>
                      <a:gd name="T68" fmla="*/ 348 w 2333"/>
                      <a:gd name="T69" fmla="*/ 836 h 2680"/>
                      <a:gd name="T70" fmla="*/ 418 w 2333"/>
                      <a:gd name="T71" fmla="*/ 435 h 2680"/>
                      <a:gd name="T72" fmla="*/ 644 w 2333"/>
                      <a:gd name="T73" fmla="*/ 140 h 26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33" h="2680">
                        <a:moveTo>
                          <a:pt x="1288" y="279"/>
                        </a:moveTo>
                        <a:lnTo>
                          <a:pt x="1707" y="1183"/>
                        </a:lnTo>
                        <a:lnTo>
                          <a:pt x="1950" y="1254"/>
                        </a:lnTo>
                        <a:lnTo>
                          <a:pt x="1811" y="1393"/>
                        </a:lnTo>
                        <a:lnTo>
                          <a:pt x="1811" y="1566"/>
                        </a:lnTo>
                        <a:lnTo>
                          <a:pt x="1288" y="1706"/>
                        </a:lnTo>
                        <a:lnTo>
                          <a:pt x="1567" y="2158"/>
                        </a:lnTo>
                        <a:lnTo>
                          <a:pt x="1463" y="2506"/>
                        </a:lnTo>
                        <a:lnTo>
                          <a:pt x="1985" y="2680"/>
                        </a:lnTo>
                        <a:lnTo>
                          <a:pt x="2264" y="2646"/>
                        </a:lnTo>
                        <a:lnTo>
                          <a:pt x="2333" y="2402"/>
                        </a:lnTo>
                        <a:lnTo>
                          <a:pt x="2195" y="2297"/>
                        </a:lnTo>
                        <a:lnTo>
                          <a:pt x="2195" y="2402"/>
                        </a:lnTo>
                        <a:lnTo>
                          <a:pt x="2124" y="2506"/>
                        </a:lnTo>
                        <a:lnTo>
                          <a:pt x="1707" y="2297"/>
                        </a:lnTo>
                        <a:lnTo>
                          <a:pt x="1742" y="2123"/>
                        </a:lnTo>
                        <a:lnTo>
                          <a:pt x="1463" y="1810"/>
                        </a:lnTo>
                        <a:lnTo>
                          <a:pt x="1916" y="1636"/>
                        </a:lnTo>
                        <a:lnTo>
                          <a:pt x="1916" y="1428"/>
                        </a:lnTo>
                        <a:lnTo>
                          <a:pt x="2195" y="1219"/>
                        </a:lnTo>
                        <a:lnTo>
                          <a:pt x="1775" y="1078"/>
                        </a:lnTo>
                        <a:lnTo>
                          <a:pt x="1324" y="0"/>
                        </a:lnTo>
                        <a:lnTo>
                          <a:pt x="696" y="349"/>
                        </a:lnTo>
                        <a:lnTo>
                          <a:pt x="313" y="837"/>
                        </a:lnTo>
                        <a:lnTo>
                          <a:pt x="36" y="1531"/>
                        </a:lnTo>
                        <a:lnTo>
                          <a:pt x="0" y="2123"/>
                        </a:lnTo>
                        <a:lnTo>
                          <a:pt x="453" y="2332"/>
                        </a:lnTo>
                        <a:lnTo>
                          <a:pt x="1045" y="2471"/>
                        </a:lnTo>
                        <a:lnTo>
                          <a:pt x="1253" y="2368"/>
                        </a:lnTo>
                        <a:lnTo>
                          <a:pt x="1288" y="2123"/>
                        </a:lnTo>
                        <a:lnTo>
                          <a:pt x="1115" y="1984"/>
                        </a:lnTo>
                        <a:lnTo>
                          <a:pt x="1150" y="2158"/>
                        </a:lnTo>
                        <a:lnTo>
                          <a:pt x="1010" y="2194"/>
                        </a:lnTo>
                        <a:lnTo>
                          <a:pt x="801" y="1984"/>
                        </a:lnTo>
                        <a:lnTo>
                          <a:pt x="696" y="1671"/>
                        </a:lnTo>
                        <a:lnTo>
                          <a:pt x="836" y="870"/>
                        </a:lnTo>
                        <a:lnTo>
                          <a:pt x="1288" y="279"/>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49" name="Freeform 21"/>
                  <p:cNvSpPr>
                    <a:spLocks/>
                  </p:cNvSpPr>
                  <p:nvPr/>
                </p:nvSpPr>
                <p:spPr bwMode="auto">
                  <a:xfrm>
                    <a:off x="2339" y="1012"/>
                    <a:ext cx="52" cy="174"/>
                  </a:xfrm>
                  <a:custGeom>
                    <a:avLst/>
                    <a:gdLst>
                      <a:gd name="T0" fmla="*/ 0 w 105"/>
                      <a:gd name="T1" fmla="*/ 18 h 349"/>
                      <a:gd name="T2" fmla="*/ 18 w 105"/>
                      <a:gd name="T3" fmla="*/ 156 h 349"/>
                      <a:gd name="T4" fmla="*/ 52 w 105"/>
                      <a:gd name="T5" fmla="*/ 174 h 349"/>
                      <a:gd name="T6" fmla="*/ 52 w 105"/>
                      <a:gd name="T7" fmla="*/ 0 h 349"/>
                      <a:gd name="T8" fmla="*/ 0 w 105"/>
                      <a:gd name="T9" fmla="*/ 18 h 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 h="349">
                        <a:moveTo>
                          <a:pt x="0" y="36"/>
                        </a:moveTo>
                        <a:lnTo>
                          <a:pt x="36" y="313"/>
                        </a:lnTo>
                        <a:lnTo>
                          <a:pt x="105" y="349"/>
                        </a:lnTo>
                        <a:lnTo>
                          <a:pt x="105" y="0"/>
                        </a:lnTo>
                        <a:lnTo>
                          <a:pt x="0" y="36"/>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0" name="Freeform 22"/>
                  <p:cNvSpPr>
                    <a:spLocks/>
                  </p:cNvSpPr>
                  <p:nvPr/>
                </p:nvSpPr>
                <p:spPr bwMode="auto">
                  <a:xfrm>
                    <a:off x="1921" y="3969"/>
                    <a:ext cx="105" cy="191"/>
                  </a:xfrm>
                  <a:custGeom>
                    <a:avLst/>
                    <a:gdLst>
                      <a:gd name="T0" fmla="*/ 53 w 209"/>
                      <a:gd name="T1" fmla="*/ 0 h 382"/>
                      <a:gd name="T2" fmla="*/ 105 w 209"/>
                      <a:gd name="T3" fmla="*/ 35 h 382"/>
                      <a:gd name="T4" fmla="*/ 105 w 209"/>
                      <a:gd name="T5" fmla="*/ 191 h 382"/>
                      <a:gd name="T6" fmla="*/ 0 w 209"/>
                      <a:gd name="T7" fmla="*/ 52 h 382"/>
                      <a:gd name="T8" fmla="*/ 53 w 209"/>
                      <a:gd name="T9" fmla="*/ 0 h 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9" h="382">
                        <a:moveTo>
                          <a:pt x="105" y="0"/>
                        </a:moveTo>
                        <a:lnTo>
                          <a:pt x="209" y="70"/>
                        </a:lnTo>
                        <a:lnTo>
                          <a:pt x="209" y="382"/>
                        </a:lnTo>
                        <a:lnTo>
                          <a:pt x="0" y="104"/>
                        </a:lnTo>
                        <a:lnTo>
                          <a:pt x="10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1" name="Freeform 23"/>
                  <p:cNvSpPr>
                    <a:spLocks/>
                  </p:cNvSpPr>
                  <p:nvPr/>
                </p:nvSpPr>
                <p:spPr bwMode="auto">
                  <a:xfrm>
                    <a:off x="1555" y="3900"/>
                    <a:ext cx="87" cy="191"/>
                  </a:xfrm>
                  <a:custGeom>
                    <a:avLst/>
                    <a:gdLst>
                      <a:gd name="T0" fmla="*/ 53 w 174"/>
                      <a:gd name="T1" fmla="*/ 0 h 383"/>
                      <a:gd name="T2" fmla="*/ 87 w 174"/>
                      <a:gd name="T3" fmla="*/ 34 h 383"/>
                      <a:gd name="T4" fmla="*/ 87 w 174"/>
                      <a:gd name="T5" fmla="*/ 191 h 383"/>
                      <a:gd name="T6" fmla="*/ 0 w 174"/>
                      <a:gd name="T7" fmla="*/ 52 h 383"/>
                      <a:gd name="T8" fmla="*/ 53 w 174"/>
                      <a:gd name="T9" fmla="*/ 0 h 3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 h="383">
                        <a:moveTo>
                          <a:pt x="105" y="0"/>
                        </a:moveTo>
                        <a:lnTo>
                          <a:pt x="174" y="69"/>
                        </a:lnTo>
                        <a:lnTo>
                          <a:pt x="174" y="383"/>
                        </a:lnTo>
                        <a:lnTo>
                          <a:pt x="0" y="104"/>
                        </a:lnTo>
                        <a:lnTo>
                          <a:pt x="105"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2" name="Freeform 24"/>
                  <p:cNvSpPr>
                    <a:spLocks/>
                  </p:cNvSpPr>
                  <p:nvPr/>
                </p:nvSpPr>
                <p:spPr bwMode="auto">
                  <a:xfrm>
                    <a:off x="1678" y="1934"/>
                    <a:ext cx="1410" cy="226"/>
                  </a:xfrm>
                  <a:custGeom>
                    <a:avLst/>
                    <a:gdLst>
                      <a:gd name="T0" fmla="*/ 0 w 2819"/>
                      <a:gd name="T1" fmla="*/ 226 h 452"/>
                      <a:gd name="T2" fmla="*/ 103 w 2819"/>
                      <a:gd name="T3" fmla="*/ 105 h 452"/>
                      <a:gd name="T4" fmla="*/ 347 w 2819"/>
                      <a:gd name="T5" fmla="*/ 0 h 452"/>
                      <a:gd name="T6" fmla="*/ 608 w 2819"/>
                      <a:gd name="T7" fmla="*/ 0 h 452"/>
                      <a:gd name="T8" fmla="*/ 887 w 2819"/>
                      <a:gd name="T9" fmla="*/ 53 h 452"/>
                      <a:gd name="T10" fmla="*/ 1061 w 2819"/>
                      <a:gd name="T11" fmla="*/ 123 h 452"/>
                      <a:gd name="T12" fmla="*/ 1288 w 2819"/>
                      <a:gd name="T13" fmla="*/ 210 h 452"/>
                      <a:gd name="T14" fmla="*/ 1410 w 2819"/>
                      <a:gd name="T15" fmla="*/ 226 h 452"/>
                      <a:gd name="T16" fmla="*/ 1093 w 2819"/>
                      <a:gd name="T17" fmla="*/ 226 h 452"/>
                      <a:gd name="T18" fmla="*/ 940 w 2819"/>
                      <a:gd name="T19" fmla="*/ 158 h 452"/>
                      <a:gd name="T20" fmla="*/ 748 w 2819"/>
                      <a:gd name="T21" fmla="*/ 105 h 452"/>
                      <a:gd name="T22" fmla="*/ 504 w 2819"/>
                      <a:gd name="T23" fmla="*/ 71 h 452"/>
                      <a:gd name="T24" fmla="*/ 295 w 2819"/>
                      <a:gd name="T25" fmla="*/ 105 h 452"/>
                      <a:gd name="T26" fmla="*/ 156 w 2819"/>
                      <a:gd name="T27" fmla="*/ 175 h 452"/>
                      <a:gd name="T28" fmla="*/ 95 w 2819"/>
                      <a:gd name="T29" fmla="*/ 226 h 452"/>
                      <a:gd name="T30" fmla="*/ 0 w 2819"/>
                      <a:gd name="T31" fmla="*/ 226 h 4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19" h="452">
                        <a:moveTo>
                          <a:pt x="0" y="452"/>
                        </a:moveTo>
                        <a:lnTo>
                          <a:pt x="206" y="209"/>
                        </a:lnTo>
                        <a:lnTo>
                          <a:pt x="694" y="0"/>
                        </a:lnTo>
                        <a:lnTo>
                          <a:pt x="1216" y="0"/>
                        </a:lnTo>
                        <a:lnTo>
                          <a:pt x="1774" y="105"/>
                        </a:lnTo>
                        <a:lnTo>
                          <a:pt x="2122" y="245"/>
                        </a:lnTo>
                        <a:lnTo>
                          <a:pt x="2575" y="419"/>
                        </a:lnTo>
                        <a:lnTo>
                          <a:pt x="2819" y="452"/>
                        </a:lnTo>
                        <a:lnTo>
                          <a:pt x="2185" y="452"/>
                        </a:lnTo>
                        <a:lnTo>
                          <a:pt x="1879" y="315"/>
                        </a:lnTo>
                        <a:lnTo>
                          <a:pt x="1495" y="209"/>
                        </a:lnTo>
                        <a:lnTo>
                          <a:pt x="1008" y="141"/>
                        </a:lnTo>
                        <a:lnTo>
                          <a:pt x="590" y="209"/>
                        </a:lnTo>
                        <a:lnTo>
                          <a:pt x="311" y="349"/>
                        </a:lnTo>
                        <a:lnTo>
                          <a:pt x="190" y="452"/>
                        </a:lnTo>
                        <a:lnTo>
                          <a:pt x="0" y="452"/>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3" name="Freeform 25"/>
                  <p:cNvSpPr>
                    <a:spLocks/>
                  </p:cNvSpPr>
                  <p:nvPr/>
                </p:nvSpPr>
                <p:spPr bwMode="auto">
                  <a:xfrm>
                    <a:off x="1521" y="2160"/>
                    <a:ext cx="539" cy="400"/>
                  </a:xfrm>
                  <a:custGeom>
                    <a:avLst/>
                    <a:gdLst>
                      <a:gd name="T0" fmla="*/ 435 w 1080"/>
                      <a:gd name="T1" fmla="*/ 400 h 800"/>
                      <a:gd name="T2" fmla="*/ 435 w 1080"/>
                      <a:gd name="T3" fmla="*/ 400 h 800"/>
                      <a:gd name="T4" fmla="*/ 452 w 1080"/>
                      <a:gd name="T5" fmla="*/ 191 h 800"/>
                      <a:gd name="T6" fmla="*/ 295 w 1080"/>
                      <a:gd name="T7" fmla="*/ 156 h 800"/>
                      <a:gd name="T8" fmla="*/ 0 w 1080"/>
                      <a:gd name="T9" fmla="*/ 226 h 800"/>
                      <a:gd name="T10" fmla="*/ 69 w 1080"/>
                      <a:gd name="T11" fmla="*/ 104 h 800"/>
                      <a:gd name="T12" fmla="*/ 158 w 1080"/>
                      <a:gd name="T13" fmla="*/ 0 h 800"/>
                      <a:gd name="T14" fmla="*/ 253 w 1080"/>
                      <a:gd name="T15" fmla="*/ 0 h 800"/>
                      <a:gd name="T16" fmla="*/ 191 w 1080"/>
                      <a:gd name="T17" fmla="*/ 52 h 800"/>
                      <a:gd name="T18" fmla="*/ 87 w 1080"/>
                      <a:gd name="T19" fmla="*/ 156 h 800"/>
                      <a:gd name="T20" fmla="*/ 174 w 1080"/>
                      <a:gd name="T21" fmla="*/ 122 h 800"/>
                      <a:gd name="T22" fmla="*/ 313 w 1080"/>
                      <a:gd name="T23" fmla="*/ 122 h 800"/>
                      <a:gd name="T24" fmla="*/ 452 w 1080"/>
                      <a:gd name="T25" fmla="*/ 122 h 800"/>
                      <a:gd name="T26" fmla="*/ 539 w 1080"/>
                      <a:gd name="T27" fmla="*/ 156 h 800"/>
                      <a:gd name="T28" fmla="*/ 522 w 1080"/>
                      <a:gd name="T29" fmla="*/ 278 h 800"/>
                      <a:gd name="T30" fmla="*/ 504 w 1080"/>
                      <a:gd name="T31" fmla="*/ 400 h 800"/>
                      <a:gd name="T32" fmla="*/ 435 w 1080"/>
                      <a:gd name="T33" fmla="*/ 400 h 8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80" h="800">
                        <a:moveTo>
                          <a:pt x="871" y="800"/>
                        </a:moveTo>
                        <a:lnTo>
                          <a:pt x="871" y="800"/>
                        </a:lnTo>
                        <a:lnTo>
                          <a:pt x="906" y="381"/>
                        </a:lnTo>
                        <a:lnTo>
                          <a:pt x="592" y="312"/>
                        </a:lnTo>
                        <a:lnTo>
                          <a:pt x="0" y="452"/>
                        </a:lnTo>
                        <a:lnTo>
                          <a:pt x="139" y="207"/>
                        </a:lnTo>
                        <a:lnTo>
                          <a:pt x="316" y="0"/>
                        </a:lnTo>
                        <a:lnTo>
                          <a:pt x="506" y="0"/>
                        </a:lnTo>
                        <a:lnTo>
                          <a:pt x="383" y="104"/>
                        </a:lnTo>
                        <a:lnTo>
                          <a:pt x="174" y="312"/>
                        </a:lnTo>
                        <a:lnTo>
                          <a:pt x="348" y="243"/>
                        </a:lnTo>
                        <a:lnTo>
                          <a:pt x="627" y="243"/>
                        </a:lnTo>
                        <a:lnTo>
                          <a:pt x="906" y="243"/>
                        </a:lnTo>
                        <a:lnTo>
                          <a:pt x="1080" y="312"/>
                        </a:lnTo>
                        <a:lnTo>
                          <a:pt x="1045" y="556"/>
                        </a:lnTo>
                        <a:lnTo>
                          <a:pt x="1010" y="800"/>
                        </a:lnTo>
                        <a:lnTo>
                          <a:pt x="871" y="80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4" name="Freeform 26"/>
                  <p:cNvSpPr>
                    <a:spLocks/>
                  </p:cNvSpPr>
                  <p:nvPr/>
                </p:nvSpPr>
                <p:spPr bwMode="auto">
                  <a:xfrm>
                    <a:off x="2670" y="2160"/>
                    <a:ext cx="592" cy="400"/>
                  </a:xfrm>
                  <a:custGeom>
                    <a:avLst/>
                    <a:gdLst>
                      <a:gd name="T0" fmla="*/ 14 w 1184"/>
                      <a:gd name="T1" fmla="*/ 400 h 800"/>
                      <a:gd name="T2" fmla="*/ 0 w 1184"/>
                      <a:gd name="T3" fmla="*/ 208 h 800"/>
                      <a:gd name="T4" fmla="*/ 122 w 1184"/>
                      <a:gd name="T5" fmla="*/ 191 h 800"/>
                      <a:gd name="T6" fmla="*/ 261 w 1184"/>
                      <a:gd name="T7" fmla="*/ 156 h 800"/>
                      <a:gd name="T8" fmla="*/ 453 w 1184"/>
                      <a:gd name="T9" fmla="*/ 69 h 800"/>
                      <a:gd name="T10" fmla="*/ 296 w 1184"/>
                      <a:gd name="T11" fmla="*/ 69 h 800"/>
                      <a:gd name="T12" fmla="*/ 139 w 1184"/>
                      <a:gd name="T13" fmla="*/ 17 h 800"/>
                      <a:gd name="T14" fmla="*/ 101 w 1184"/>
                      <a:gd name="T15" fmla="*/ 0 h 800"/>
                      <a:gd name="T16" fmla="*/ 418 w 1184"/>
                      <a:gd name="T17" fmla="*/ 0 h 800"/>
                      <a:gd name="T18" fmla="*/ 418 w 1184"/>
                      <a:gd name="T19" fmla="*/ 0 h 800"/>
                      <a:gd name="T20" fmla="*/ 592 w 1184"/>
                      <a:gd name="T21" fmla="*/ 0 h 800"/>
                      <a:gd name="T22" fmla="*/ 540 w 1184"/>
                      <a:gd name="T23" fmla="*/ 104 h 800"/>
                      <a:gd name="T24" fmla="*/ 418 w 1184"/>
                      <a:gd name="T25" fmla="*/ 174 h 800"/>
                      <a:gd name="T26" fmla="*/ 227 w 1184"/>
                      <a:gd name="T27" fmla="*/ 226 h 800"/>
                      <a:gd name="T28" fmla="*/ 88 w 1184"/>
                      <a:gd name="T29" fmla="*/ 278 h 800"/>
                      <a:gd name="T30" fmla="*/ 88 w 1184"/>
                      <a:gd name="T31" fmla="*/ 400 h 800"/>
                      <a:gd name="T32" fmla="*/ 14 w 1184"/>
                      <a:gd name="T33" fmla="*/ 400 h 8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4" h="800">
                        <a:moveTo>
                          <a:pt x="28" y="800"/>
                        </a:moveTo>
                        <a:lnTo>
                          <a:pt x="0" y="416"/>
                        </a:lnTo>
                        <a:lnTo>
                          <a:pt x="244" y="381"/>
                        </a:lnTo>
                        <a:lnTo>
                          <a:pt x="521" y="312"/>
                        </a:lnTo>
                        <a:lnTo>
                          <a:pt x="905" y="138"/>
                        </a:lnTo>
                        <a:lnTo>
                          <a:pt x="592" y="138"/>
                        </a:lnTo>
                        <a:lnTo>
                          <a:pt x="278" y="33"/>
                        </a:lnTo>
                        <a:lnTo>
                          <a:pt x="202" y="0"/>
                        </a:lnTo>
                        <a:lnTo>
                          <a:pt x="836" y="0"/>
                        </a:lnTo>
                        <a:lnTo>
                          <a:pt x="1184" y="0"/>
                        </a:lnTo>
                        <a:lnTo>
                          <a:pt x="1080" y="207"/>
                        </a:lnTo>
                        <a:lnTo>
                          <a:pt x="836" y="348"/>
                        </a:lnTo>
                        <a:lnTo>
                          <a:pt x="453" y="452"/>
                        </a:lnTo>
                        <a:lnTo>
                          <a:pt x="175" y="556"/>
                        </a:lnTo>
                        <a:lnTo>
                          <a:pt x="175" y="800"/>
                        </a:lnTo>
                        <a:lnTo>
                          <a:pt x="28" y="80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5" name="Freeform 27"/>
                  <p:cNvSpPr>
                    <a:spLocks/>
                  </p:cNvSpPr>
                  <p:nvPr/>
                </p:nvSpPr>
                <p:spPr bwMode="auto">
                  <a:xfrm>
                    <a:off x="1642" y="2560"/>
                    <a:ext cx="1115" cy="1374"/>
                  </a:xfrm>
                  <a:custGeom>
                    <a:avLst/>
                    <a:gdLst>
                      <a:gd name="T0" fmla="*/ 314 w 2231"/>
                      <a:gd name="T1" fmla="*/ 0 h 2748"/>
                      <a:gd name="T2" fmla="*/ 174 w 2231"/>
                      <a:gd name="T3" fmla="*/ 295 h 2748"/>
                      <a:gd name="T4" fmla="*/ 35 w 2231"/>
                      <a:gd name="T5" fmla="*/ 505 h 2748"/>
                      <a:gd name="T6" fmla="*/ 209 w 2231"/>
                      <a:gd name="T7" fmla="*/ 574 h 2748"/>
                      <a:gd name="T8" fmla="*/ 174 w 2231"/>
                      <a:gd name="T9" fmla="*/ 835 h 2748"/>
                      <a:gd name="T10" fmla="*/ 0 w 2231"/>
                      <a:gd name="T11" fmla="*/ 1287 h 2748"/>
                      <a:gd name="T12" fmla="*/ 296 w 2231"/>
                      <a:gd name="T13" fmla="*/ 1113 h 2748"/>
                      <a:gd name="T14" fmla="*/ 488 w 2231"/>
                      <a:gd name="T15" fmla="*/ 905 h 2748"/>
                      <a:gd name="T16" fmla="*/ 366 w 2231"/>
                      <a:gd name="T17" fmla="*/ 1374 h 2748"/>
                      <a:gd name="T18" fmla="*/ 505 w 2231"/>
                      <a:gd name="T19" fmla="*/ 1236 h 2748"/>
                      <a:gd name="T20" fmla="*/ 680 w 2231"/>
                      <a:gd name="T21" fmla="*/ 1079 h 2748"/>
                      <a:gd name="T22" fmla="*/ 836 w 2231"/>
                      <a:gd name="T23" fmla="*/ 888 h 2748"/>
                      <a:gd name="T24" fmla="*/ 1010 w 2231"/>
                      <a:gd name="T25" fmla="*/ 522 h 2748"/>
                      <a:gd name="T26" fmla="*/ 1097 w 2231"/>
                      <a:gd name="T27" fmla="*/ 487 h 2748"/>
                      <a:gd name="T28" fmla="*/ 1115 w 2231"/>
                      <a:gd name="T29" fmla="*/ 174 h 2748"/>
                      <a:gd name="T30" fmla="*/ 1115 w 2231"/>
                      <a:gd name="T31" fmla="*/ 0 h 2748"/>
                      <a:gd name="T32" fmla="*/ 1042 w 2231"/>
                      <a:gd name="T33" fmla="*/ 0 h 2748"/>
                      <a:gd name="T34" fmla="*/ 1045 w 2231"/>
                      <a:gd name="T35" fmla="*/ 35 h 2748"/>
                      <a:gd name="T36" fmla="*/ 1045 w 2231"/>
                      <a:gd name="T37" fmla="*/ 331 h 2748"/>
                      <a:gd name="T38" fmla="*/ 1010 w 2231"/>
                      <a:gd name="T39" fmla="*/ 453 h 2748"/>
                      <a:gd name="T40" fmla="*/ 714 w 2231"/>
                      <a:gd name="T41" fmla="*/ 539 h 2748"/>
                      <a:gd name="T42" fmla="*/ 435 w 2231"/>
                      <a:gd name="T43" fmla="*/ 557 h 2748"/>
                      <a:gd name="T44" fmla="*/ 244 w 2231"/>
                      <a:gd name="T45" fmla="*/ 505 h 2748"/>
                      <a:gd name="T46" fmla="*/ 157 w 2231"/>
                      <a:gd name="T47" fmla="*/ 453 h 2748"/>
                      <a:gd name="T48" fmla="*/ 314 w 2231"/>
                      <a:gd name="T49" fmla="*/ 174 h 2748"/>
                      <a:gd name="T50" fmla="*/ 383 w 2231"/>
                      <a:gd name="T51" fmla="*/ 0 h 2748"/>
                      <a:gd name="T52" fmla="*/ 383 w 2231"/>
                      <a:gd name="T53" fmla="*/ 0 h 2748"/>
                      <a:gd name="T54" fmla="*/ 314 w 2231"/>
                      <a:gd name="T55" fmla="*/ 0 h 27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31" h="2748">
                        <a:moveTo>
                          <a:pt x="628" y="0"/>
                        </a:moveTo>
                        <a:lnTo>
                          <a:pt x="349" y="589"/>
                        </a:lnTo>
                        <a:lnTo>
                          <a:pt x="70" y="1009"/>
                        </a:lnTo>
                        <a:lnTo>
                          <a:pt x="418" y="1148"/>
                        </a:lnTo>
                        <a:lnTo>
                          <a:pt x="349" y="1670"/>
                        </a:lnTo>
                        <a:lnTo>
                          <a:pt x="0" y="2574"/>
                        </a:lnTo>
                        <a:lnTo>
                          <a:pt x="592" y="2226"/>
                        </a:lnTo>
                        <a:lnTo>
                          <a:pt x="976" y="1809"/>
                        </a:lnTo>
                        <a:lnTo>
                          <a:pt x="733" y="2748"/>
                        </a:lnTo>
                        <a:lnTo>
                          <a:pt x="1011" y="2471"/>
                        </a:lnTo>
                        <a:lnTo>
                          <a:pt x="1360" y="2157"/>
                        </a:lnTo>
                        <a:lnTo>
                          <a:pt x="1673" y="1775"/>
                        </a:lnTo>
                        <a:lnTo>
                          <a:pt x="2021" y="1043"/>
                        </a:lnTo>
                        <a:lnTo>
                          <a:pt x="2195" y="973"/>
                        </a:lnTo>
                        <a:lnTo>
                          <a:pt x="2231" y="347"/>
                        </a:lnTo>
                        <a:lnTo>
                          <a:pt x="2231" y="0"/>
                        </a:lnTo>
                        <a:lnTo>
                          <a:pt x="2084" y="0"/>
                        </a:lnTo>
                        <a:lnTo>
                          <a:pt x="2090" y="69"/>
                        </a:lnTo>
                        <a:lnTo>
                          <a:pt x="2090" y="661"/>
                        </a:lnTo>
                        <a:lnTo>
                          <a:pt x="2021" y="905"/>
                        </a:lnTo>
                        <a:lnTo>
                          <a:pt x="1429" y="1078"/>
                        </a:lnTo>
                        <a:lnTo>
                          <a:pt x="871" y="1114"/>
                        </a:lnTo>
                        <a:lnTo>
                          <a:pt x="489" y="1009"/>
                        </a:lnTo>
                        <a:lnTo>
                          <a:pt x="314" y="905"/>
                        </a:lnTo>
                        <a:lnTo>
                          <a:pt x="628" y="347"/>
                        </a:lnTo>
                        <a:lnTo>
                          <a:pt x="767" y="0"/>
                        </a:lnTo>
                        <a:lnTo>
                          <a:pt x="628"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6" name="Freeform 28"/>
                  <p:cNvSpPr>
                    <a:spLocks/>
                  </p:cNvSpPr>
                  <p:nvPr/>
                </p:nvSpPr>
                <p:spPr bwMode="auto">
                  <a:xfrm>
                    <a:off x="3195" y="2004"/>
                    <a:ext cx="178" cy="79"/>
                  </a:xfrm>
                  <a:custGeom>
                    <a:avLst/>
                    <a:gdLst>
                      <a:gd name="T0" fmla="*/ 0 w 357"/>
                      <a:gd name="T1" fmla="*/ 79 h 157"/>
                      <a:gd name="T2" fmla="*/ 56 w 357"/>
                      <a:gd name="T3" fmla="*/ 0 h 157"/>
                      <a:gd name="T4" fmla="*/ 178 w 357"/>
                      <a:gd name="T5" fmla="*/ 0 h 157"/>
                      <a:gd name="T6" fmla="*/ 178 w 357"/>
                      <a:gd name="T7" fmla="*/ 79 h 157"/>
                      <a:gd name="T8" fmla="*/ 144 w 357"/>
                      <a:gd name="T9" fmla="*/ 79 h 157"/>
                      <a:gd name="T10" fmla="*/ 144 w 357"/>
                      <a:gd name="T11" fmla="*/ 52 h 157"/>
                      <a:gd name="T12" fmla="*/ 91 w 357"/>
                      <a:gd name="T13" fmla="*/ 52 h 157"/>
                      <a:gd name="T14" fmla="*/ 65 w 357"/>
                      <a:gd name="T15" fmla="*/ 79 h 157"/>
                      <a:gd name="T16" fmla="*/ 0 w 357"/>
                      <a:gd name="T17" fmla="*/ 79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7" h="157">
                        <a:moveTo>
                          <a:pt x="0" y="157"/>
                        </a:moveTo>
                        <a:lnTo>
                          <a:pt x="113" y="0"/>
                        </a:lnTo>
                        <a:lnTo>
                          <a:pt x="357" y="0"/>
                        </a:lnTo>
                        <a:lnTo>
                          <a:pt x="357" y="157"/>
                        </a:lnTo>
                        <a:lnTo>
                          <a:pt x="288" y="157"/>
                        </a:lnTo>
                        <a:lnTo>
                          <a:pt x="288" y="104"/>
                        </a:lnTo>
                        <a:lnTo>
                          <a:pt x="183" y="104"/>
                        </a:lnTo>
                        <a:lnTo>
                          <a:pt x="130" y="157"/>
                        </a:lnTo>
                        <a:lnTo>
                          <a:pt x="0" y="15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7" name="Freeform 29"/>
                  <p:cNvSpPr>
                    <a:spLocks/>
                  </p:cNvSpPr>
                  <p:nvPr/>
                </p:nvSpPr>
                <p:spPr bwMode="auto">
                  <a:xfrm>
                    <a:off x="3164" y="2083"/>
                    <a:ext cx="209" cy="77"/>
                  </a:xfrm>
                  <a:custGeom>
                    <a:avLst/>
                    <a:gdLst>
                      <a:gd name="T0" fmla="*/ 47 w 418"/>
                      <a:gd name="T1" fmla="*/ 77 h 154"/>
                      <a:gd name="T2" fmla="*/ 0 w 418"/>
                      <a:gd name="T3" fmla="*/ 43 h 154"/>
                      <a:gd name="T4" fmla="*/ 31 w 418"/>
                      <a:gd name="T5" fmla="*/ 0 h 154"/>
                      <a:gd name="T6" fmla="*/ 96 w 418"/>
                      <a:gd name="T7" fmla="*/ 0 h 154"/>
                      <a:gd name="T8" fmla="*/ 70 w 418"/>
                      <a:gd name="T9" fmla="*/ 26 h 154"/>
                      <a:gd name="T10" fmla="*/ 175 w 418"/>
                      <a:gd name="T11" fmla="*/ 26 h 154"/>
                      <a:gd name="T12" fmla="*/ 175 w 418"/>
                      <a:gd name="T13" fmla="*/ 0 h 154"/>
                      <a:gd name="T14" fmla="*/ 209 w 418"/>
                      <a:gd name="T15" fmla="*/ 0 h 154"/>
                      <a:gd name="T16" fmla="*/ 209 w 418"/>
                      <a:gd name="T17" fmla="*/ 61 h 154"/>
                      <a:gd name="T18" fmla="*/ 140 w 418"/>
                      <a:gd name="T19" fmla="*/ 26 h 154"/>
                      <a:gd name="T20" fmla="*/ 87 w 418"/>
                      <a:gd name="T21" fmla="*/ 77 h 154"/>
                      <a:gd name="T22" fmla="*/ 47 w 418"/>
                      <a:gd name="T23" fmla="*/ 77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8" h="154">
                        <a:moveTo>
                          <a:pt x="93" y="154"/>
                        </a:moveTo>
                        <a:lnTo>
                          <a:pt x="0" y="85"/>
                        </a:lnTo>
                        <a:lnTo>
                          <a:pt x="61" y="0"/>
                        </a:lnTo>
                        <a:lnTo>
                          <a:pt x="191" y="0"/>
                        </a:lnTo>
                        <a:lnTo>
                          <a:pt x="139" y="51"/>
                        </a:lnTo>
                        <a:lnTo>
                          <a:pt x="349" y="51"/>
                        </a:lnTo>
                        <a:lnTo>
                          <a:pt x="349" y="0"/>
                        </a:lnTo>
                        <a:lnTo>
                          <a:pt x="418" y="0"/>
                        </a:lnTo>
                        <a:lnTo>
                          <a:pt x="418" y="121"/>
                        </a:lnTo>
                        <a:lnTo>
                          <a:pt x="279" y="51"/>
                        </a:lnTo>
                        <a:lnTo>
                          <a:pt x="174" y="154"/>
                        </a:lnTo>
                        <a:lnTo>
                          <a:pt x="93" y="154"/>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8" name="Freeform 30"/>
                  <p:cNvSpPr>
                    <a:spLocks/>
                  </p:cNvSpPr>
                  <p:nvPr/>
                </p:nvSpPr>
                <p:spPr bwMode="auto">
                  <a:xfrm>
                    <a:off x="3211" y="2160"/>
                    <a:ext cx="40" cy="17"/>
                  </a:xfrm>
                  <a:custGeom>
                    <a:avLst/>
                    <a:gdLst>
                      <a:gd name="T0" fmla="*/ 0 w 81"/>
                      <a:gd name="T1" fmla="*/ 0 h 33"/>
                      <a:gd name="T2" fmla="*/ 23 w 81"/>
                      <a:gd name="T3" fmla="*/ 17 h 33"/>
                      <a:gd name="T4" fmla="*/ 40 w 81"/>
                      <a:gd name="T5" fmla="*/ 0 h 33"/>
                      <a:gd name="T6" fmla="*/ 0 w 81"/>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3">
                        <a:moveTo>
                          <a:pt x="0" y="0"/>
                        </a:moveTo>
                        <a:lnTo>
                          <a:pt x="46" y="33"/>
                        </a:lnTo>
                        <a:lnTo>
                          <a:pt x="81" y="0"/>
                        </a:lnTo>
                        <a:lnTo>
                          <a:pt x="0"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59" name="Freeform 31"/>
                  <p:cNvSpPr>
                    <a:spLocks/>
                  </p:cNvSpPr>
                  <p:nvPr/>
                </p:nvSpPr>
                <p:spPr bwMode="auto">
                  <a:xfrm>
                    <a:off x="1277" y="2403"/>
                    <a:ext cx="261" cy="78"/>
                  </a:xfrm>
                  <a:custGeom>
                    <a:avLst/>
                    <a:gdLst>
                      <a:gd name="T0" fmla="*/ 29 w 523"/>
                      <a:gd name="T1" fmla="*/ 78 h 157"/>
                      <a:gd name="T2" fmla="*/ 34 w 523"/>
                      <a:gd name="T3" fmla="*/ 70 h 157"/>
                      <a:gd name="T4" fmla="*/ 0 w 523"/>
                      <a:gd name="T5" fmla="*/ 17 h 157"/>
                      <a:gd name="T6" fmla="*/ 174 w 523"/>
                      <a:gd name="T7" fmla="*/ 0 h 157"/>
                      <a:gd name="T8" fmla="*/ 261 w 523"/>
                      <a:gd name="T9" fmla="*/ 70 h 157"/>
                      <a:gd name="T10" fmla="*/ 254 w 523"/>
                      <a:gd name="T11" fmla="*/ 78 h 157"/>
                      <a:gd name="T12" fmla="*/ 182 w 523"/>
                      <a:gd name="T13" fmla="*/ 78 h 157"/>
                      <a:gd name="T14" fmla="*/ 156 w 523"/>
                      <a:gd name="T15" fmla="*/ 52 h 157"/>
                      <a:gd name="T16" fmla="*/ 113 w 523"/>
                      <a:gd name="T17" fmla="*/ 78 h 157"/>
                      <a:gd name="T18" fmla="*/ 29 w 523"/>
                      <a:gd name="T19" fmla="*/ 78 h 1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157">
                        <a:moveTo>
                          <a:pt x="58" y="157"/>
                        </a:moveTo>
                        <a:lnTo>
                          <a:pt x="69" y="140"/>
                        </a:lnTo>
                        <a:lnTo>
                          <a:pt x="0" y="35"/>
                        </a:lnTo>
                        <a:lnTo>
                          <a:pt x="348" y="0"/>
                        </a:lnTo>
                        <a:lnTo>
                          <a:pt x="523" y="140"/>
                        </a:lnTo>
                        <a:lnTo>
                          <a:pt x="508" y="157"/>
                        </a:lnTo>
                        <a:lnTo>
                          <a:pt x="365" y="157"/>
                        </a:lnTo>
                        <a:lnTo>
                          <a:pt x="313" y="105"/>
                        </a:lnTo>
                        <a:lnTo>
                          <a:pt x="227" y="157"/>
                        </a:lnTo>
                        <a:lnTo>
                          <a:pt x="58" y="157"/>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8260" name="Freeform 32"/>
                  <p:cNvSpPr>
                    <a:spLocks/>
                  </p:cNvSpPr>
                  <p:nvPr/>
                </p:nvSpPr>
                <p:spPr bwMode="auto">
                  <a:xfrm>
                    <a:off x="1259" y="2481"/>
                    <a:ext cx="272" cy="148"/>
                  </a:xfrm>
                  <a:custGeom>
                    <a:avLst/>
                    <a:gdLst>
                      <a:gd name="T0" fmla="*/ 47 w 544"/>
                      <a:gd name="T1" fmla="*/ 0 h 296"/>
                      <a:gd name="T2" fmla="*/ 0 w 544"/>
                      <a:gd name="T3" fmla="*/ 79 h 296"/>
                      <a:gd name="T4" fmla="*/ 140 w 544"/>
                      <a:gd name="T5" fmla="*/ 61 h 296"/>
                      <a:gd name="T6" fmla="*/ 157 w 544"/>
                      <a:gd name="T7" fmla="*/ 148 h 296"/>
                      <a:gd name="T8" fmla="*/ 272 w 544"/>
                      <a:gd name="T9" fmla="*/ 0 h 296"/>
                      <a:gd name="T10" fmla="*/ 201 w 544"/>
                      <a:gd name="T11" fmla="*/ 0 h 296"/>
                      <a:gd name="T12" fmla="*/ 209 w 544"/>
                      <a:gd name="T13" fmla="*/ 9 h 296"/>
                      <a:gd name="T14" fmla="*/ 88 w 544"/>
                      <a:gd name="T15" fmla="*/ 26 h 296"/>
                      <a:gd name="T16" fmla="*/ 132 w 544"/>
                      <a:gd name="T17" fmla="*/ 0 h 296"/>
                      <a:gd name="T18" fmla="*/ 47 w 544"/>
                      <a:gd name="T19" fmla="*/ 0 h 2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4" h="296">
                        <a:moveTo>
                          <a:pt x="94" y="0"/>
                        </a:moveTo>
                        <a:lnTo>
                          <a:pt x="0" y="157"/>
                        </a:lnTo>
                        <a:lnTo>
                          <a:pt x="279" y="122"/>
                        </a:lnTo>
                        <a:lnTo>
                          <a:pt x="313" y="296"/>
                        </a:lnTo>
                        <a:lnTo>
                          <a:pt x="544" y="0"/>
                        </a:lnTo>
                        <a:lnTo>
                          <a:pt x="401" y="0"/>
                        </a:lnTo>
                        <a:lnTo>
                          <a:pt x="418" y="17"/>
                        </a:lnTo>
                        <a:lnTo>
                          <a:pt x="175" y="52"/>
                        </a:lnTo>
                        <a:lnTo>
                          <a:pt x="263" y="0"/>
                        </a:lnTo>
                        <a:lnTo>
                          <a:pt x="94" y="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grpSp>
            <p:sp>
              <p:nvSpPr>
                <p:cNvPr id="8227" name="Freeform 33"/>
                <p:cNvSpPr>
                  <a:spLocks/>
                </p:cNvSpPr>
                <p:nvPr/>
              </p:nvSpPr>
              <p:spPr bwMode="auto">
                <a:xfrm>
                  <a:off x="3145" y="1347"/>
                  <a:ext cx="446" cy="1909"/>
                </a:xfrm>
                <a:custGeom>
                  <a:avLst/>
                  <a:gdLst>
                    <a:gd name="T0" fmla="*/ 0 w 446"/>
                    <a:gd name="T1" fmla="*/ 0 h 1909"/>
                    <a:gd name="T2" fmla="*/ 55 w 446"/>
                    <a:gd name="T3" fmla="*/ 300 h 1909"/>
                    <a:gd name="T4" fmla="*/ 118 w 446"/>
                    <a:gd name="T5" fmla="*/ 436 h 1909"/>
                    <a:gd name="T6" fmla="*/ 137 w 446"/>
                    <a:gd name="T7" fmla="*/ 464 h 1909"/>
                    <a:gd name="T8" fmla="*/ 173 w 446"/>
                    <a:gd name="T9" fmla="*/ 691 h 1909"/>
                    <a:gd name="T10" fmla="*/ 209 w 446"/>
                    <a:gd name="T11" fmla="*/ 855 h 1909"/>
                    <a:gd name="T12" fmla="*/ 237 w 446"/>
                    <a:gd name="T13" fmla="*/ 1137 h 1909"/>
                    <a:gd name="T14" fmla="*/ 264 w 446"/>
                    <a:gd name="T15" fmla="*/ 1273 h 1909"/>
                    <a:gd name="T16" fmla="*/ 382 w 446"/>
                    <a:gd name="T17" fmla="*/ 1709 h 1909"/>
                    <a:gd name="T18" fmla="*/ 446 w 446"/>
                    <a:gd name="T19" fmla="*/ 1909 h 19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6" h="1909">
                      <a:moveTo>
                        <a:pt x="0" y="0"/>
                      </a:moveTo>
                      <a:cubicBezTo>
                        <a:pt x="12" y="100"/>
                        <a:pt x="29" y="203"/>
                        <a:pt x="55" y="300"/>
                      </a:cubicBezTo>
                      <a:cubicBezTo>
                        <a:pt x="71" y="360"/>
                        <a:pt x="84" y="385"/>
                        <a:pt x="118" y="436"/>
                      </a:cubicBezTo>
                      <a:cubicBezTo>
                        <a:pt x="124" y="445"/>
                        <a:pt x="137" y="464"/>
                        <a:pt x="137" y="464"/>
                      </a:cubicBezTo>
                      <a:cubicBezTo>
                        <a:pt x="156" y="539"/>
                        <a:pt x="159" y="615"/>
                        <a:pt x="173" y="691"/>
                      </a:cubicBezTo>
                      <a:cubicBezTo>
                        <a:pt x="183" y="743"/>
                        <a:pt x="202" y="802"/>
                        <a:pt x="209" y="855"/>
                      </a:cubicBezTo>
                      <a:cubicBezTo>
                        <a:pt x="221" y="949"/>
                        <a:pt x="227" y="1043"/>
                        <a:pt x="237" y="1137"/>
                      </a:cubicBezTo>
                      <a:cubicBezTo>
                        <a:pt x="242" y="1184"/>
                        <a:pt x="258" y="1227"/>
                        <a:pt x="264" y="1273"/>
                      </a:cubicBezTo>
                      <a:cubicBezTo>
                        <a:pt x="281" y="1400"/>
                        <a:pt x="308" y="1599"/>
                        <a:pt x="382" y="1709"/>
                      </a:cubicBezTo>
                      <a:cubicBezTo>
                        <a:pt x="403" y="1775"/>
                        <a:pt x="415" y="1847"/>
                        <a:pt x="446" y="1909"/>
                      </a:cubicBezTo>
                    </a:path>
                  </a:pathLst>
                </a:custGeom>
                <a:solidFill>
                  <a:srgbClr val="008000"/>
                </a:solidFill>
                <a:ln w="76200"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grpSp>
              <p:nvGrpSpPr>
                <p:cNvPr id="8228" name="Group 34"/>
                <p:cNvGrpSpPr>
                  <a:grpSpLocks/>
                </p:cNvGrpSpPr>
                <p:nvPr/>
              </p:nvGrpSpPr>
              <p:grpSpPr bwMode="auto">
                <a:xfrm>
                  <a:off x="3364" y="3195"/>
                  <a:ext cx="688" cy="816"/>
                  <a:chOff x="3364" y="3348"/>
                  <a:chExt cx="688" cy="816"/>
                </a:xfrm>
              </p:grpSpPr>
              <p:sp>
                <p:nvSpPr>
                  <p:cNvPr id="8235" name="Freeform 35"/>
                  <p:cNvSpPr>
                    <a:spLocks/>
                  </p:cNvSpPr>
                  <p:nvPr/>
                </p:nvSpPr>
                <p:spPr bwMode="auto">
                  <a:xfrm>
                    <a:off x="3392" y="3355"/>
                    <a:ext cx="660" cy="809"/>
                  </a:xfrm>
                  <a:custGeom>
                    <a:avLst/>
                    <a:gdLst>
                      <a:gd name="T0" fmla="*/ 91 w 660"/>
                      <a:gd name="T1" fmla="*/ 63 h 809"/>
                      <a:gd name="T2" fmla="*/ 18 w 660"/>
                      <a:gd name="T3" fmla="*/ 100 h 809"/>
                      <a:gd name="T4" fmla="*/ 0 w 660"/>
                      <a:gd name="T5" fmla="*/ 154 h 809"/>
                      <a:gd name="T6" fmla="*/ 9 w 660"/>
                      <a:gd name="T7" fmla="*/ 363 h 809"/>
                      <a:gd name="T8" fmla="*/ 45 w 660"/>
                      <a:gd name="T9" fmla="*/ 591 h 809"/>
                      <a:gd name="T10" fmla="*/ 82 w 660"/>
                      <a:gd name="T11" fmla="*/ 809 h 809"/>
                      <a:gd name="T12" fmla="*/ 263 w 660"/>
                      <a:gd name="T13" fmla="*/ 763 h 809"/>
                      <a:gd name="T14" fmla="*/ 418 w 660"/>
                      <a:gd name="T15" fmla="*/ 736 h 809"/>
                      <a:gd name="T16" fmla="*/ 536 w 660"/>
                      <a:gd name="T17" fmla="*/ 700 h 809"/>
                      <a:gd name="T18" fmla="*/ 563 w 660"/>
                      <a:gd name="T19" fmla="*/ 682 h 809"/>
                      <a:gd name="T20" fmla="*/ 609 w 660"/>
                      <a:gd name="T21" fmla="*/ 673 h 809"/>
                      <a:gd name="T22" fmla="*/ 636 w 660"/>
                      <a:gd name="T23" fmla="*/ 663 h 809"/>
                      <a:gd name="T24" fmla="*/ 654 w 660"/>
                      <a:gd name="T25" fmla="*/ 636 h 809"/>
                      <a:gd name="T26" fmla="*/ 600 w 660"/>
                      <a:gd name="T27" fmla="*/ 436 h 809"/>
                      <a:gd name="T28" fmla="*/ 500 w 660"/>
                      <a:gd name="T29" fmla="*/ 136 h 809"/>
                      <a:gd name="T30" fmla="*/ 409 w 660"/>
                      <a:gd name="T31" fmla="*/ 27 h 809"/>
                      <a:gd name="T32" fmla="*/ 318 w 660"/>
                      <a:gd name="T33" fmla="*/ 0 h 809"/>
                      <a:gd name="T34" fmla="*/ 154 w 660"/>
                      <a:gd name="T35" fmla="*/ 27 h 809"/>
                      <a:gd name="T36" fmla="*/ 82 w 660"/>
                      <a:gd name="T37" fmla="*/ 45 h 809"/>
                      <a:gd name="T38" fmla="*/ 91 w 660"/>
                      <a:gd name="T39" fmla="*/ 63 h 8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60" h="809">
                        <a:moveTo>
                          <a:pt x="91" y="63"/>
                        </a:moveTo>
                        <a:cubicBezTo>
                          <a:pt x="47" y="52"/>
                          <a:pt x="38" y="54"/>
                          <a:pt x="18" y="100"/>
                        </a:cubicBezTo>
                        <a:cubicBezTo>
                          <a:pt x="10" y="117"/>
                          <a:pt x="0" y="154"/>
                          <a:pt x="0" y="154"/>
                        </a:cubicBezTo>
                        <a:cubicBezTo>
                          <a:pt x="3" y="224"/>
                          <a:pt x="4" y="293"/>
                          <a:pt x="9" y="363"/>
                        </a:cubicBezTo>
                        <a:cubicBezTo>
                          <a:pt x="14" y="439"/>
                          <a:pt x="39" y="514"/>
                          <a:pt x="45" y="591"/>
                        </a:cubicBezTo>
                        <a:cubicBezTo>
                          <a:pt x="49" y="640"/>
                          <a:pt x="38" y="767"/>
                          <a:pt x="82" y="809"/>
                        </a:cubicBezTo>
                        <a:cubicBezTo>
                          <a:pt x="143" y="797"/>
                          <a:pt x="202" y="777"/>
                          <a:pt x="263" y="763"/>
                        </a:cubicBezTo>
                        <a:cubicBezTo>
                          <a:pt x="314" y="751"/>
                          <a:pt x="367" y="749"/>
                          <a:pt x="418" y="736"/>
                        </a:cubicBezTo>
                        <a:cubicBezTo>
                          <a:pt x="458" y="726"/>
                          <a:pt x="497" y="713"/>
                          <a:pt x="536" y="700"/>
                        </a:cubicBezTo>
                        <a:cubicBezTo>
                          <a:pt x="546" y="697"/>
                          <a:pt x="553" y="686"/>
                          <a:pt x="563" y="682"/>
                        </a:cubicBezTo>
                        <a:cubicBezTo>
                          <a:pt x="578" y="677"/>
                          <a:pt x="594" y="677"/>
                          <a:pt x="609" y="673"/>
                        </a:cubicBezTo>
                        <a:cubicBezTo>
                          <a:pt x="618" y="671"/>
                          <a:pt x="627" y="666"/>
                          <a:pt x="636" y="663"/>
                        </a:cubicBezTo>
                        <a:cubicBezTo>
                          <a:pt x="642" y="654"/>
                          <a:pt x="653" y="647"/>
                          <a:pt x="654" y="636"/>
                        </a:cubicBezTo>
                        <a:cubicBezTo>
                          <a:pt x="660" y="573"/>
                          <a:pt x="620" y="496"/>
                          <a:pt x="600" y="436"/>
                        </a:cubicBezTo>
                        <a:cubicBezTo>
                          <a:pt x="567" y="337"/>
                          <a:pt x="551" y="226"/>
                          <a:pt x="500" y="136"/>
                        </a:cubicBezTo>
                        <a:cubicBezTo>
                          <a:pt x="477" y="95"/>
                          <a:pt x="452" y="51"/>
                          <a:pt x="409" y="27"/>
                        </a:cubicBezTo>
                        <a:cubicBezTo>
                          <a:pt x="392" y="18"/>
                          <a:pt x="341" y="6"/>
                          <a:pt x="318" y="0"/>
                        </a:cubicBezTo>
                        <a:cubicBezTo>
                          <a:pt x="258" y="6"/>
                          <a:pt x="210" y="12"/>
                          <a:pt x="154" y="27"/>
                        </a:cubicBezTo>
                        <a:cubicBezTo>
                          <a:pt x="130" y="33"/>
                          <a:pt x="82" y="45"/>
                          <a:pt x="82" y="45"/>
                        </a:cubicBezTo>
                        <a:cubicBezTo>
                          <a:pt x="56" y="69"/>
                          <a:pt x="54" y="63"/>
                          <a:pt x="91" y="63"/>
                        </a:cubicBezTo>
                        <a:close/>
                      </a:path>
                    </a:pathLst>
                  </a:custGeom>
                  <a:solidFill>
                    <a:srgbClr val="008000"/>
                  </a:solidFill>
                  <a:ln w="28575"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6" name="Freeform 36"/>
                  <p:cNvSpPr>
                    <a:spLocks/>
                  </p:cNvSpPr>
                  <p:nvPr/>
                </p:nvSpPr>
                <p:spPr bwMode="auto">
                  <a:xfrm>
                    <a:off x="3378" y="3428"/>
                    <a:ext cx="149" cy="709"/>
                  </a:xfrm>
                  <a:custGeom>
                    <a:avLst/>
                    <a:gdLst>
                      <a:gd name="T0" fmla="*/ 104 w 149"/>
                      <a:gd name="T1" fmla="*/ 0 h 709"/>
                      <a:gd name="T2" fmla="*/ 122 w 149"/>
                      <a:gd name="T3" fmla="*/ 463 h 709"/>
                      <a:gd name="T4" fmla="*/ 149 w 149"/>
                      <a:gd name="T5" fmla="*/ 709 h 709"/>
                      <a:gd name="T6" fmla="*/ 0 60000 65536"/>
                      <a:gd name="T7" fmla="*/ 0 60000 65536"/>
                      <a:gd name="T8" fmla="*/ 0 60000 65536"/>
                    </a:gdLst>
                    <a:ahLst/>
                    <a:cxnLst>
                      <a:cxn ang="T6">
                        <a:pos x="T0" y="T1"/>
                      </a:cxn>
                      <a:cxn ang="T7">
                        <a:pos x="T2" y="T3"/>
                      </a:cxn>
                      <a:cxn ang="T8">
                        <a:pos x="T4" y="T5"/>
                      </a:cxn>
                    </a:cxnLst>
                    <a:rect l="0" t="0" r="r" b="b"/>
                    <a:pathLst>
                      <a:path w="149" h="709">
                        <a:moveTo>
                          <a:pt x="104" y="0"/>
                        </a:moveTo>
                        <a:cubicBezTo>
                          <a:pt x="0" y="98"/>
                          <a:pt x="78" y="331"/>
                          <a:pt x="122" y="463"/>
                        </a:cubicBezTo>
                        <a:cubicBezTo>
                          <a:pt x="134" y="546"/>
                          <a:pt x="149" y="624"/>
                          <a:pt x="149" y="709"/>
                        </a:cubicBezTo>
                      </a:path>
                    </a:pathLst>
                  </a:custGeom>
                  <a:solidFill>
                    <a:srgbClr val="008000"/>
                  </a:soli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7" name="Freeform 37"/>
                  <p:cNvSpPr>
                    <a:spLocks/>
                  </p:cNvSpPr>
                  <p:nvPr/>
                </p:nvSpPr>
                <p:spPr bwMode="auto">
                  <a:xfrm>
                    <a:off x="3690" y="3348"/>
                    <a:ext cx="246" cy="689"/>
                  </a:xfrm>
                  <a:custGeom>
                    <a:avLst/>
                    <a:gdLst>
                      <a:gd name="T0" fmla="*/ 10 w 246"/>
                      <a:gd name="T1" fmla="*/ 16 h 689"/>
                      <a:gd name="T2" fmla="*/ 46 w 246"/>
                      <a:gd name="T3" fmla="*/ 70 h 689"/>
                      <a:gd name="T4" fmla="*/ 55 w 246"/>
                      <a:gd name="T5" fmla="*/ 98 h 689"/>
                      <a:gd name="T6" fmla="*/ 101 w 246"/>
                      <a:gd name="T7" fmla="*/ 180 h 689"/>
                      <a:gd name="T8" fmla="*/ 137 w 246"/>
                      <a:gd name="T9" fmla="*/ 261 h 689"/>
                      <a:gd name="T10" fmla="*/ 173 w 246"/>
                      <a:gd name="T11" fmla="*/ 370 h 689"/>
                      <a:gd name="T12" fmla="*/ 183 w 246"/>
                      <a:gd name="T13" fmla="*/ 398 h 689"/>
                      <a:gd name="T14" fmla="*/ 192 w 246"/>
                      <a:gd name="T15" fmla="*/ 425 h 689"/>
                      <a:gd name="T16" fmla="*/ 237 w 246"/>
                      <a:gd name="T17" fmla="*/ 634 h 689"/>
                      <a:gd name="T18" fmla="*/ 246 w 246"/>
                      <a:gd name="T19" fmla="*/ 689 h 6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6" h="689">
                        <a:moveTo>
                          <a:pt x="10" y="16"/>
                        </a:moveTo>
                        <a:cubicBezTo>
                          <a:pt x="32" y="82"/>
                          <a:pt x="0" y="0"/>
                          <a:pt x="46" y="70"/>
                        </a:cubicBezTo>
                        <a:cubicBezTo>
                          <a:pt x="51" y="78"/>
                          <a:pt x="51" y="89"/>
                          <a:pt x="55" y="98"/>
                        </a:cubicBezTo>
                        <a:cubicBezTo>
                          <a:pt x="69" y="126"/>
                          <a:pt x="89" y="152"/>
                          <a:pt x="101" y="180"/>
                        </a:cubicBezTo>
                        <a:cubicBezTo>
                          <a:pt x="142" y="274"/>
                          <a:pt x="97" y="201"/>
                          <a:pt x="137" y="261"/>
                        </a:cubicBezTo>
                        <a:cubicBezTo>
                          <a:pt x="149" y="297"/>
                          <a:pt x="161" y="334"/>
                          <a:pt x="173" y="370"/>
                        </a:cubicBezTo>
                        <a:cubicBezTo>
                          <a:pt x="176" y="379"/>
                          <a:pt x="180" y="389"/>
                          <a:pt x="183" y="398"/>
                        </a:cubicBezTo>
                        <a:cubicBezTo>
                          <a:pt x="186" y="407"/>
                          <a:pt x="192" y="425"/>
                          <a:pt x="192" y="425"/>
                        </a:cubicBezTo>
                        <a:cubicBezTo>
                          <a:pt x="203" y="493"/>
                          <a:pt x="215" y="569"/>
                          <a:pt x="237" y="634"/>
                        </a:cubicBezTo>
                        <a:cubicBezTo>
                          <a:pt x="240" y="652"/>
                          <a:pt x="246" y="689"/>
                          <a:pt x="246" y="689"/>
                        </a:cubicBezTo>
                      </a:path>
                    </a:pathLst>
                  </a:custGeom>
                  <a:solidFill>
                    <a:srgbClr val="008000"/>
                  </a:soli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8" name="Freeform 38"/>
                  <p:cNvSpPr>
                    <a:spLocks/>
                  </p:cNvSpPr>
                  <p:nvPr/>
                </p:nvSpPr>
                <p:spPr bwMode="auto">
                  <a:xfrm>
                    <a:off x="3429" y="3416"/>
                    <a:ext cx="149" cy="709"/>
                  </a:xfrm>
                  <a:custGeom>
                    <a:avLst/>
                    <a:gdLst>
                      <a:gd name="T0" fmla="*/ 104 w 149"/>
                      <a:gd name="T1" fmla="*/ 0 h 709"/>
                      <a:gd name="T2" fmla="*/ 122 w 149"/>
                      <a:gd name="T3" fmla="*/ 463 h 709"/>
                      <a:gd name="T4" fmla="*/ 149 w 149"/>
                      <a:gd name="T5" fmla="*/ 709 h 709"/>
                      <a:gd name="T6" fmla="*/ 0 60000 65536"/>
                      <a:gd name="T7" fmla="*/ 0 60000 65536"/>
                      <a:gd name="T8" fmla="*/ 0 60000 65536"/>
                    </a:gdLst>
                    <a:ahLst/>
                    <a:cxnLst>
                      <a:cxn ang="T6">
                        <a:pos x="T0" y="T1"/>
                      </a:cxn>
                      <a:cxn ang="T7">
                        <a:pos x="T2" y="T3"/>
                      </a:cxn>
                      <a:cxn ang="T8">
                        <a:pos x="T4" y="T5"/>
                      </a:cxn>
                    </a:cxnLst>
                    <a:rect l="0" t="0" r="r" b="b"/>
                    <a:pathLst>
                      <a:path w="149" h="709">
                        <a:moveTo>
                          <a:pt x="104" y="0"/>
                        </a:moveTo>
                        <a:cubicBezTo>
                          <a:pt x="0" y="98"/>
                          <a:pt x="78" y="331"/>
                          <a:pt x="122" y="463"/>
                        </a:cubicBezTo>
                        <a:cubicBezTo>
                          <a:pt x="134" y="546"/>
                          <a:pt x="149" y="624"/>
                          <a:pt x="149" y="709"/>
                        </a:cubicBezTo>
                      </a:path>
                    </a:pathLst>
                  </a:custGeom>
                  <a:solidFill>
                    <a:srgbClr val="008000"/>
                  </a:soli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9" name="Freeform 39"/>
                  <p:cNvSpPr>
                    <a:spLocks/>
                  </p:cNvSpPr>
                  <p:nvPr/>
                </p:nvSpPr>
                <p:spPr bwMode="auto">
                  <a:xfrm>
                    <a:off x="3489" y="3404"/>
                    <a:ext cx="149" cy="709"/>
                  </a:xfrm>
                  <a:custGeom>
                    <a:avLst/>
                    <a:gdLst>
                      <a:gd name="T0" fmla="*/ 104 w 149"/>
                      <a:gd name="T1" fmla="*/ 0 h 709"/>
                      <a:gd name="T2" fmla="*/ 122 w 149"/>
                      <a:gd name="T3" fmla="*/ 463 h 709"/>
                      <a:gd name="T4" fmla="*/ 149 w 149"/>
                      <a:gd name="T5" fmla="*/ 709 h 709"/>
                      <a:gd name="T6" fmla="*/ 0 60000 65536"/>
                      <a:gd name="T7" fmla="*/ 0 60000 65536"/>
                      <a:gd name="T8" fmla="*/ 0 60000 65536"/>
                    </a:gdLst>
                    <a:ahLst/>
                    <a:cxnLst>
                      <a:cxn ang="T6">
                        <a:pos x="T0" y="T1"/>
                      </a:cxn>
                      <a:cxn ang="T7">
                        <a:pos x="T2" y="T3"/>
                      </a:cxn>
                      <a:cxn ang="T8">
                        <a:pos x="T4" y="T5"/>
                      </a:cxn>
                    </a:cxnLst>
                    <a:rect l="0" t="0" r="r" b="b"/>
                    <a:pathLst>
                      <a:path w="149" h="709">
                        <a:moveTo>
                          <a:pt x="104" y="0"/>
                        </a:moveTo>
                        <a:cubicBezTo>
                          <a:pt x="0" y="98"/>
                          <a:pt x="78" y="331"/>
                          <a:pt x="122" y="463"/>
                        </a:cubicBezTo>
                        <a:cubicBezTo>
                          <a:pt x="134" y="546"/>
                          <a:pt x="149" y="624"/>
                          <a:pt x="149" y="709"/>
                        </a:cubicBezTo>
                      </a:path>
                    </a:pathLst>
                  </a:custGeom>
                  <a:solidFill>
                    <a:srgbClr val="008000"/>
                  </a:soli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40" name="Freeform 40"/>
                  <p:cNvSpPr>
                    <a:spLocks/>
                  </p:cNvSpPr>
                  <p:nvPr/>
                </p:nvSpPr>
                <p:spPr bwMode="auto">
                  <a:xfrm>
                    <a:off x="3759" y="3354"/>
                    <a:ext cx="246" cy="689"/>
                  </a:xfrm>
                  <a:custGeom>
                    <a:avLst/>
                    <a:gdLst>
                      <a:gd name="T0" fmla="*/ 10 w 246"/>
                      <a:gd name="T1" fmla="*/ 16 h 689"/>
                      <a:gd name="T2" fmla="*/ 46 w 246"/>
                      <a:gd name="T3" fmla="*/ 70 h 689"/>
                      <a:gd name="T4" fmla="*/ 55 w 246"/>
                      <a:gd name="T5" fmla="*/ 98 h 689"/>
                      <a:gd name="T6" fmla="*/ 101 w 246"/>
                      <a:gd name="T7" fmla="*/ 180 h 689"/>
                      <a:gd name="T8" fmla="*/ 137 w 246"/>
                      <a:gd name="T9" fmla="*/ 261 h 689"/>
                      <a:gd name="T10" fmla="*/ 173 w 246"/>
                      <a:gd name="T11" fmla="*/ 370 h 689"/>
                      <a:gd name="T12" fmla="*/ 183 w 246"/>
                      <a:gd name="T13" fmla="*/ 398 h 689"/>
                      <a:gd name="T14" fmla="*/ 192 w 246"/>
                      <a:gd name="T15" fmla="*/ 425 h 689"/>
                      <a:gd name="T16" fmla="*/ 237 w 246"/>
                      <a:gd name="T17" fmla="*/ 634 h 689"/>
                      <a:gd name="T18" fmla="*/ 246 w 246"/>
                      <a:gd name="T19" fmla="*/ 689 h 6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6" h="689">
                        <a:moveTo>
                          <a:pt x="10" y="16"/>
                        </a:moveTo>
                        <a:cubicBezTo>
                          <a:pt x="32" y="82"/>
                          <a:pt x="0" y="0"/>
                          <a:pt x="46" y="70"/>
                        </a:cubicBezTo>
                        <a:cubicBezTo>
                          <a:pt x="51" y="78"/>
                          <a:pt x="51" y="89"/>
                          <a:pt x="55" y="98"/>
                        </a:cubicBezTo>
                        <a:cubicBezTo>
                          <a:pt x="69" y="126"/>
                          <a:pt x="89" y="152"/>
                          <a:pt x="101" y="180"/>
                        </a:cubicBezTo>
                        <a:cubicBezTo>
                          <a:pt x="142" y="274"/>
                          <a:pt x="97" y="201"/>
                          <a:pt x="137" y="261"/>
                        </a:cubicBezTo>
                        <a:cubicBezTo>
                          <a:pt x="149" y="297"/>
                          <a:pt x="161" y="334"/>
                          <a:pt x="173" y="370"/>
                        </a:cubicBezTo>
                        <a:cubicBezTo>
                          <a:pt x="176" y="379"/>
                          <a:pt x="180" y="389"/>
                          <a:pt x="183" y="398"/>
                        </a:cubicBezTo>
                        <a:cubicBezTo>
                          <a:pt x="186" y="407"/>
                          <a:pt x="192" y="425"/>
                          <a:pt x="192" y="425"/>
                        </a:cubicBezTo>
                        <a:cubicBezTo>
                          <a:pt x="203" y="493"/>
                          <a:pt x="215" y="569"/>
                          <a:pt x="237" y="634"/>
                        </a:cubicBezTo>
                        <a:cubicBezTo>
                          <a:pt x="240" y="652"/>
                          <a:pt x="246" y="689"/>
                          <a:pt x="246" y="689"/>
                        </a:cubicBezTo>
                      </a:path>
                    </a:pathLst>
                  </a:custGeom>
                  <a:solidFill>
                    <a:srgbClr val="008000"/>
                  </a:soli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41" name="Freeform 41"/>
                  <p:cNvSpPr>
                    <a:spLocks/>
                  </p:cNvSpPr>
                  <p:nvPr/>
                </p:nvSpPr>
                <p:spPr bwMode="auto">
                  <a:xfrm>
                    <a:off x="3630" y="3369"/>
                    <a:ext cx="246" cy="689"/>
                  </a:xfrm>
                  <a:custGeom>
                    <a:avLst/>
                    <a:gdLst>
                      <a:gd name="T0" fmla="*/ 10 w 246"/>
                      <a:gd name="T1" fmla="*/ 16 h 689"/>
                      <a:gd name="T2" fmla="*/ 46 w 246"/>
                      <a:gd name="T3" fmla="*/ 70 h 689"/>
                      <a:gd name="T4" fmla="*/ 55 w 246"/>
                      <a:gd name="T5" fmla="*/ 98 h 689"/>
                      <a:gd name="T6" fmla="*/ 101 w 246"/>
                      <a:gd name="T7" fmla="*/ 180 h 689"/>
                      <a:gd name="T8" fmla="*/ 137 w 246"/>
                      <a:gd name="T9" fmla="*/ 261 h 689"/>
                      <a:gd name="T10" fmla="*/ 173 w 246"/>
                      <a:gd name="T11" fmla="*/ 370 h 689"/>
                      <a:gd name="T12" fmla="*/ 183 w 246"/>
                      <a:gd name="T13" fmla="*/ 398 h 689"/>
                      <a:gd name="T14" fmla="*/ 192 w 246"/>
                      <a:gd name="T15" fmla="*/ 425 h 689"/>
                      <a:gd name="T16" fmla="*/ 237 w 246"/>
                      <a:gd name="T17" fmla="*/ 634 h 689"/>
                      <a:gd name="T18" fmla="*/ 246 w 246"/>
                      <a:gd name="T19" fmla="*/ 689 h 6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6" h="689">
                        <a:moveTo>
                          <a:pt x="10" y="16"/>
                        </a:moveTo>
                        <a:cubicBezTo>
                          <a:pt x="32" y="82"/>
                          <a:pt x="0" y="0"/>
                          <a:pt x="46" y="70"/>
                        </a:cubicBezTo>
                        <a:cubicBezTo>
                          <a:pt x="51" y="78"/>
                          <a:pt x="51" y="89"/>
                          <a:pt x="55" y="98"/>
                        </a:cubicBezTo>
                        <a:cubicBezTo>
                          <a:pt x="69" y="126"/>
                          <a:pt x="89" y="152"/>
                          <a:pt x="101" y="180"/>
                        </a:cubicBezTo>
                        <a:cubicBezTo>
                          <a:pt x="142" y="274"/>
                          <a:pt x="97" y="201"/>
                          <a:pt x="137" y="261"/>
                        </a:cubicBezTo>
                        <a:cubicBezTo>
                          <a:pt x="149" y="297"/>
                          <a:pt x="161" y="334"/>
                          <a:pt x="173" y="370"/>
                        </a:cubicBezTo>
                        <a:cubicBezTo>
                          <a:pt x="176" y="379"/>
                          <a:pt x="180" y="389"/>
                          <a:pt x="183" y="398"/>
                        </a:cubicBezTo>
                        <a:cubicBezTo>
                          <a:pt x="186" y="407"/>
                          <a:pt x="192" y="425"/>
                          <a:pt x="192" y="425"/>
                        </a:cubicBezTo>
                        <a:cubicBezTo>
                          <a:pt x="203" y="493"/>
                          <a:pt x="215" y="569"/>
                          <a:pt x="237" y="634"/>
                        </a:cubicBezTo>
                        <a:cubicBezTo>
                          <a:pt x="240" y="652"/>
                          <a:pt x="246" y="689"/>
                          <a:pt x="246" y="689"/>
                        </a:cubicBezTo>
                      </a:path>
                    </a:pathLst>
                  </a:custGeom>
                  <a:solidFill>
                    <a:srgbClr val="008000"/>
                  </a:soli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42" name="Freeform 42"/>
                  <p:cNvSpPr>
                    <a:spLocks/>
                  </p:cNvSpPr>
                  <p:nvPr/>
                </p:nvSpPr>
                <p:spPr bwMode="auto">
                  <a:xfrm>
                    <a:off x="3564" y="3393"/>
                    <a:ext cx="246" cy="689"/>
                  </a:xfrm>
                  <a:custGeom>
                    <a:avLst/>
                    <a:gdLst>
                      <a:gd name="T0" fmla="*/ 10 w 246"/>
                      <a:gd name="T1" fmla="*/ 16 h 689"/>
                      <a:gd name="T2" fmla="*/ 46 w 246"/>
                      <a:gd name="T3" fmla="*/ 70 h 689"/>
                      <a:gd name="T4" fmla="*/ 55 w 246"/>
                      <a:gd name="T5" fmla="*/ 98 h 689"/>
                      <a:gd name="T6" fmla="*/ 101 w 246"/>
                      <a:gd name="T7" fmla="*/ 180 h 689"/>
                      <a:gd name="T8" fmla="*/ 137 w 246"/>
                      <a:gd name="T9" fmla="*/ 261 h 689"/>
                      <a:gd name="T10" fmla="*/ 173 w 246"/>
                      <a:gd name="T11" fmla="*/ 370 h 689"/>
                      <a:gd name="T12" fmla="*/ 183 w 246"/>
                      <a:gd name="T13" fmla="*/ 398 h 689"/>
                      <a:gd name="T14" fmla="*/ 192 w 246"/>
                      <a:gd name="T15" fmla="*/ 425 h 689"/>
                      <a:gd name="T16" fmla="*/ 237 w 246"/>
                      <a:gd name="T17" fmla="*/ 634 h 689"/>
                      <a:gd name="T18" fmla="*/ 246 w 246"/>
                      <a:gd name="T19" fmla="*/ 689 h 6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6" h="689">
                        <a:moveTo>
                          <a:pt x="10" y="16"/>
                        </a:moveTo>
                        <a:cubicBezTo>
                          <a:pt x="32" y="82"/>
                          <a:pt x="0" y="0"/>
                          <a:pt x="46" y="70"/>
                        </a:cubicBezTo>
                        <a:cubicBezTo>
                          <a:pt x="51" y="78"/>
                          <a:pt x="51" y="89"/>
                          <a:pt x="55" y="98"/>
                        </a:cubicBezTo>
                        <a:cubicBezTo>
                          <a:pt x="69" y="126"/>
                          <a:pt x="89" y="152"/>
                          <a:pt x="101" y="180"/>
                        </a:cubicBezTo>
                        <a:cubicBezTo>
                          <a:pt x="142" y="274"/>
                          <a:pt x="97" y="201"/>
                          <a:pt x="137" y="261"/>
                        </a:cubicBezTo>
                        <a:cubicBezTo>
                          <a:pt x="149" y="297"/>
                          <a:pt x="161" y="334"/>
                          <a:pt x="173" y="370"/>
                        </a:cubicBezTo>
                        <a:cubicBezTo>
                          <a:pt x="176" y="379"/>
                          <a:pt x="180" y="389"/>
                          <a:pt x="183" y="398"/>
                        </a:cubicBezTo>
                        <a:cubicBezTo>
                          <a:pt x="186" y="407"/>
                          <a:pt x="192" y="425"/>
                          <a:pt x="192" y="425"/>
                        </a:cubicBezTo>
                        <a:cubicBezTo>
                          <a:pt x="203" y="493"/>
                          <a:pt x="215" y="569"/>
                          <a:pt x="237" y="634"/>
                        </a:cubicBezTo>
                        <a:cubicBezTo>
                          <a:pt x="240" y="652"/>
                          <a:pt x="246" y="689"/>
                          <a:pt x="246" y="689"/>
                        </a:cubicBezTo>
                      </a:path>
                    </a:pathLst>
                  </a:custGeom>
                  <a:solidFill>
                    <a:srgbClr val="008000"/>
                  </a:soli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43" name="Freeform 43"/>
                  <p:cNvSpPr>
                    <a:spLocks/>
                  </p:cNvSpPr>
                  <p:nvPr/>
                </p:nvSpPr>
                <p:spPr bwMode="auto">
                  <a:xfrm>
                    <a:off x="3558" y="3383"/>
                    <a:ext cx="149" cy="727"/>
                  </a:xfrm>
                  <a:custGeom>
                    <a:avLst/>
                    <a:gdLst>
                      <a:gd name="T0" fmla="*/ 104 w 149"/>
                      <a:gd name="T1" fmla="*/ 0 h 709"/>
                      <a:gd name="T2" fmla="*/ 122 w 149"/>
                      <a:gd name="T3" fmla="*/ 475 h 709"/>
                      <a:gd name="T4" fmla="*/ 149 w 149"/>
                      <a:gd name="T5" fmla="*/ 727 h 709"/>
                      <a:gd name="T6" fmla="*/ 0 60000 65536"/>
                      <a:gd name="T7" fmla="*/ 0 60000 65536"/>
                      <a:gd name="T8" fmla="*/ 0 60000 65536"/>
                    </a:gdLst>
                    <a:ahLst/>
                    <a:cxnLst>
                      <a:cxn ang="T6">
                        <a:pos x="T0" y="T1"/>
                      </a:cxn>
                      <a:cxn ang="T7">
                        <a:pos x="T2" y="T3"/>
                      </a:cxn>
                      <a:cxn ang="T8">
                        <a:pos x="T4" y="T5"/>
                      </a:cxn>
                    </a:cxnLst>
                    <a:rect l="0" t="0" r="r" b="b"/>
                    <a:pathLst>
                      <a:path w="149" h="709">
                        <a:moveTo>
                          <a:pt x="104" y="0"/>
                        </a:moveTo>
                        <a:cubicBezTo>
                          <a:pt x="0" y="98"/>
                          <a:pt x="78" y="331"/>
                          <a:pt x="122" y="463"/>
                        </a:cubicBezTo>
                        <a:cubicBezTo>
                          <a:pt x="134" y="546"/>
                          <a:pt x="149" y="624"/>
                          <a:pt x="149" y="709"/>
                        </a:cubicBezTo>
                      </a:path>
                    </a:pathLst>
                  </a:custGeom>
                  <a:solidFill>
                    <a:srgbClr val="008000"/>
                  </a:solidFill>
                  <a:ln w="28575"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44" name="Freeform 44"/>
                  <p:cNvSpPr>
                    <a:spLocks/>
                  </p:cNvSpPr>
                  <p:nvPr/>
                </p:nvSpPr>
                <p:spPr bwMode="auto">
                  <a:xfrm>
                    <a:off x="3364" y="3473"/>
                    <a:ext cx="545" cy="245"/>
                  </a:xfrm>
                  <a:custGeom>
                    <a:avLst/>
                    <a:gdLst>
                      <a:gd name="T0" fmla="*/ 18 w 545"/>
                      <a:gd name="T1" fmla="*/ 109 h 245"/>
                      <a:gd name="T2" fmla="*/ 318 w 545"/>
                      <a:gd name="T3" fmla="*/ 36 h 245"/>
                      <a:gd name="T4" fmla="*/ 409 w 545"/>
                      <a:gd name="T5" fmla="*/ 18 h 245"/>
                      <a:gd name="T6" fmla="*/ 481 w 545"/>
                      <a:gd name="T7" fmla="*/ 0 h 245"/>
                      <a:gd name="T8" fmla="*/ 527 w 545"/>
                      <a:gd name="T9" fmla="*/ 45 h 245"/>
                      <a:gd name="T10" fmla="*/ 545 w 545"/>
                      <a:gd name="T11" fmla="*/ 100 h 245"/>
                      <a:gd name="T12" fmla="*/ 399 w 545"/>
                      <a:gd name="T13" fmla="*/ 155 h 245"/>
                      <a:gd name="T14" fmla="*/ 345 w 545"/>
                      <a:gd name="T15" fmla="*/ 173 h 245"/>
                      <a:gd name="T16" fmla="*/ 309 w 545"/>
                      <a:gd name="T17" fmla="*/ 182 h 245"/>
                      <a:gd name="T18" fmla="*/ 72 w 545"/>
                      <a:gd name="T19" fmla="*/ 245 h 245"/>
                      <a:gd name="T20" fmla="*/ 36 w 545"/>
                      <a:gd name="T21" fmla="*/ 236 h 245"/>
                      <a:gd name="T22" fmla="*/ 18 w 545"/>
                      <a:gd name="T23" fmla="*/ 109 h 2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5" h="245">
                        <a:moveTo>
                          <a:pt x="18" y="109"/>
                        </a:moveTo>
                        <a:cubicBezTo>
                          <a:pt x="120" y="92"/>
                          <a:pt x="218" y="59"/>
                          <a:pt x="318" y="36"/>
                        </a:cubicBezTo>
                        <a:cubicBezTo>
                          <a:pt x="348" y="29"/>
                          <a:pt x="379" y="25"/>
                          <a:pt x="409" y="18"/>
                        </a:cubicBezTo>
                        <a:cubicBezTo>
                          <a:pt x="433" y="12"/>
                          <a:pt x="481" y="0"/>
                          <a:pt x="481" y="0"/>
                        </a:cubicBezTo>
                        <a:cubicBezTo>
                          <a:pt x="506" y="16"/>
                          <a:pt x="514" y="16"/>
                          <a:pt x="527" y="45"/>
                        </a:cubicBezTo>
                        <a:cubicBezTo>
                          <a:pt x="535" y="63"/>
                          <a:pt x="545" y="100"/>
                          <a:pt x="545" y="100"/>
                        </a:cubicBezTo>
                        <a:cubicBezTo>
                          <a:pt x="501" y="144"/>
                          <a:pt x="458" y="140"/>
                          <a:pt x="399" y="155"/>
                        </a:cubicBezTo>
                        <a:cubicBezTo>
                          <a:pt x="381" y="160"/>
                          <a:pt x="363" y="168"/>
                          <a:pt x="345" y="173"/>
                        </a:cubicBezTo>
                        <a:cubicBezTo>
                          <a:pt x="333" y="176"/>
                          <a:pt x="321" y="179"/>
                          <a:pt x="309" y="182"/>
                        </a:cubicBezTo>
                        <a:cubicBezTo>
                          <a:pt x="241" y="226"/>
                          <a:pt x="151" y="235"/>
                          <a:pt x="72" y="245"/>
                        </a:cubicBezTo>
                        <a:cubicBezTo>
                          <a:pt x="60" y="242"/>
                          <a:pt x="45" y="245"/>
                          <a:pt x="36" y="236"/>
                        </a:cubicBezTo>
                        <a:cubicBezTo>
                          <a:pt x="0" y="200"/>
                          <a:pt x="86" y="75"/>
                          <a:pt x="18" y="109"/>
                        </a:cubicBezTo>
                        <a:close/>
                      </a:path>
                    </a:pathLst>
                  </a:custGeom>
                  <a:solidFill>
                    <a:srgbClr val="008000"/>
                  </a:solidFill>
                  <a:ln w="28575"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grpSp>
            <p:grpSp>
              <p:nvGrpSpPr>
                <p:cNvPr id="8229" name="Group 45"/>
                <p:cNvGrpSpPr>
                  <a:grpSpLocks/>
                </p:cNvGrpSpPr>
                <p:nvPr/>
              </p:nvGrpSpPr>
              <p:grpSpPr bwMode="auto">
                <a:xfrm>
                  <a:off x="3090" y="3910"/>
                  <a:ext cx="355" cy="318"/>
                  <a:chOff x="3090" y="3910"/>
                  <a:chExt cx="355" cy="318"/>
                </a:xfrm>
              </p:grpSpPr>
              <p:sp>
                <p:nvSpPr>
                  <p:cNvPr id="8233" name="Freeform 46"/>
                  <p:cNvSpPr>
                    <a:spLocks/>
                  </p:cNvSpPr>
                  <p:nvPr/>
                </p:nvSpPr>
                <p:spPr bwMode="auto">
                  <a:xfrm>
                    <a:off x="3273" y="3910"/>
                    <a:ext cx="172" cy="221"/>
                  </a:xfrm>
                  <a:custGeom>
                    <a:avLst/>
                    <a:gdLst>
                      <a:gd name="T0" fmla="*/ 24 w 254"/>
                      <a:gd name="T1" fmla="*/ 0 h 293"/>
                      <a:gd name="T2" fmla="*/ 0 w 254"/>
                      <a:gd name="T3" fmla="*/ 55 h 293"/>
                      <a:gd name="T4" fmla="*/ 6 w 254"/>
                      <a:gd name="T5" fmla="*/ 151 h 293"/>
                      <a:gd name="T6" fmla="*/ 172 w 254"/>
                      <a:gd name="T7" fmla="*/ 199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4" h="293">
                        <a:moveTo>
                          <a:pt x="36" y="0"/>
                        </a:moveTo>
                        <a:cubicBezTo>
                          <a:pt x="26" y="29"/>
                          <a:pt x="10" y="44"/>
                          <a:pt x="0" y="73"/>
                        </a:cubicBezTo>
                        <a:cubicBezTo>
                          <a:pt x="3" y="115"/>
                          <a:pt x="4" y="158"/>
                          <a:pt x="9" y="200"/>
                        </a:cubicBezTo>
                        <a:cubicBezTo>
                          <a:pt x="20" y="293"/>
                          <a:pt x="217" y="264"/>
                          <a:pt x="254" y="264"/>
                        </a:cubicBezTo>
                      </a:path>
                    </a:pathLst>
                  </a:custGeom>
                  <a:solidFill>
                    <a:srgbClr val="008000"/>
                  </a:solidFill>
                  <a:ln w="571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4" name="Freeform 47"/>
                  <p:cNvSpPr>
                    <a:spLocks/>
                  </p:cNvSpPr>
                  <p:nvPr/>
                </p:nvSpPr>
                <p:spPr bwMode="auto">
                  <a:xfrm>
                    <a:off x="3090" y="3935"/>
                    <a:ext cx="254" cy="293"/>
                  </a:xfrm>
                  <a:custGeom>
                    <a:avLst/>
                    <a:gdLst>
                      <a:gd name="T0" fmla="*/ 36 w 254"/>
                      <a:gd name="T1" fmla="*/ 0 h 293"/>
                      <a:gd name="T2" fmla="*/ 0 w 254"/>
                      <a:gd name="T3" fmla="*/ 73 h 293"/>
                      <a:gd name="T4" fmla="*/ 9 w 254"/>
                      <a:gd name="T5" fmla="*/ 200 h 293"/>
                      <a:gd name="T6" fmla="*/ 254 w 254"/>
                      <a:gd name="T7" fmla="*/ 264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4" h="293">
                        <a:moveTo>
                          <a:pt x="36" y="0"/>
                        </a:moveTo>
                        <a:cubicBezTo>
                          <a:pt x="26" y="29"/>
                          <a:pt x="10" y="44"/>
                          <a:pt x="0" y="73"/>
                        </a:cubicBezTo>
                        <a:cubicBezTo>
                          <a:pt x="3" y="115"/>
                          <a:pt x="4" y="158"/>
                          <a:pt x="9" y="200"/>
                        </a:cubicBezTo>
                        <a:cubicBezTo>
                          <a:pt x="20" y="293"/>
                          <a:pt x="217" y="264"/>
                          <a:pt x="254" y="264"/>
                        </a:cubicBezTo>
                      </a:path>
                    </a:pathLst>
                  </a:custGeom>
                  <a:solidFill>
                    <a:srgbClr val="008000"/>
                  </a:solidFill>
                  <a:ln w="57150"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grpSp>
            <p:grpSp>
              <p:nvGrpSpPr>
                <p:cNvPr id="8230" name="Group 48"/>
                <p:cNvGrpSpPr>
                  <a:grpSpLocks/>
                </p:cNvGrpSpPr>
                <p:nvPr/>
              </p:nvGrpSpPr>
              <p:grpSpPr bwMode="auto">
                <a:xfrm rot="-1916299">
                  <a:off x="4081" y="3712"/>
                  <a:ext cx="332" cy="307"/>
                  <a:chOff x="4135" y="3794"/>
                  <a:chExt cx="332" cy="307"/>
                </a:xfrm>
              </p:grpSpPr>
              <p:sp>
                <p:nvSpPr>
                  <p:cNvPr id="8231" name="Freeform 49"/>
                  <p:cNvSpPr>
                    <a:spLocks/>
                  </p:cNvSpPr>
                  <p:nvPr/>
                </p:nvSpPr>
                <p:spPr bwMode="auto">
                  <a:xfrm rot="-5400000">
                    <a:off x="4160" y="3769"/>
                    <a:ext cx="172" cy="221"/>
                  </a:xfrm>
                  <a:custGeom>
                    <a:avLst/>
                    <a:gdLst>
                      <a:gd name="T0" fmla="*/ 24 w 254"/>
                      <a:gd name="T1" fmla="*/ 0 h 293"/>
                      <a:gd name="T2" fmla="*/ 0 w 254"/>
                      <a:gd name="T3" fmla="*/ 55 h 293"/>
                      <a:gd name="T4" fmla="*/ 6 w 254"/>
                      <a:gd name="T5" fmla="*/ 151 h 293"/>
                      <a:gd name="T6" fmla="*/ 172 w 254"/>
                      <a:gd name="T7" fmla="*/ 199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4" h="293">
                        <a:moveTo>
                          <a:pt x="36" y="0"/>
                        </a:moveTo>
                        <a:cubicBezTo>
                          <a:pt x="26" y="29"/>
                          <a:pt x="10" y="44"/>
                          <a:pt x="0" y="73"/>
                        </a:cubicBezTo>
                        <a:cubicBezTo>
                          <a:pt x="3" y="115"/>
                          <a:pt x="4" y="158"/>
                          <a:pt x="9" y="200"/>
                        </a:cubicBezTo>
                        <a:cubicBezTo>
                          <a:pt x="20" y="293"/>
                          <a:pt x="217" y="264"/>
                          <a:pt x="254" y="264"/>
                        </a:cubicBezTo>
                      </a:path>
                    </a:pathLst>
                  </a:custGeom>
                  <a:solidFill>
                    <a:srgbClr val="008000"/>
                  </a:solidFill>
                  <a:ln w="571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232" name="Freeform 50"/>
                  <p:cNvSpPr>
                    <a:spLocks/>
                  </p:cNvSpPr>
                  <p:nvPr/>
                </p:nvSpPr>
                <p:spPr bwMode="auto">
                  <a:xfrm rot="-5400000">
                    <a:off x="4194" y="3827"/>
                    <a:ext cx="254" cy="293"/>
                  </a:xfrm>
                  <a:custGeom>
                    <a:avLst/>
                    <a:gdLst>
                      <a:gd name="T0" fmla="*/ 36 w 254"/>
                      <a:gd name="T1" fmla="*/ 0 h 293"/>
                      <a:gd name="T2" fmla="*/ 0 w 254"/>
                      <a:gd name="T3" fmla="*/ 73 h 293"/>
                      <a:gd name="T4" fmla="*/ 9 w 254"/>
                      <a:gd name="T5" fmla="*/ 200 h 293"/>
                      <a:gd name="T6" fmla="*/ 254 w 254"/>
                      <a:gd name="T7" fmla="*/ 264 h 2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4" h="293">
                        <a:moveTo>
                          <a:pt x="36" y="0"/>
                        </a:moveTo>
                        <a:cubicBezTo>
                          <a:pt x="26" y="29"/>
                          <a:pt x="10" y="44"/>
                          <a:pt x="0" y="73"/>
                        </a:cubicBezTo>
                        <a:cubicBezTo>
                          <a:pt x="3" y="115"/>
                          <a:pt x="4" y="158"/>
                          <a:pt x="9" y="200"/>
                        </a:cubicBezTo>
                        <a:cubicBezTo>
                          <a:pt x="20" y="293"/>
                          <a:pt x="217" y="264"/>
                          <a:pt x="254" y="264"/>
                        </a:cubicBezTo>
                      </a:path>
                    </a:pathLst>
                  </a:custGeom>
                  <a:solidFill>
                    <a:srgbClr val="008000"/>
                  </a:solidFill>
                  <a:ln w="57150" cap="flat" cmpd="sng">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grpSp>
          </p:grpSp>
        </p:grpSp>
        <p:graphicFrame>
          <p:nvGraphicFramePr>
            <p:cNvPr id="8212" name="Object 51"/>
            <p:cNvGraphicFramePr>
              <a:graphicFrameLocks noChangeAspect="1"/>
            </p:cNvGraphicFramePr>
            <p:nvPr/>
          </p:nvGraphicFramePr>
          <p:xfrm>
            <a:off x="3515" y="1181"/>
            <a:ext cx="485" cy="627"/>
          </p:xfrm>
          <a:graphic>
            <a:graphicData uri="http://schemas.openxmlformats.org/presentationml/2006/ole">
              <mc:AlternateContent xmlns:mc="http://schemas.openxmlformats.org/markup-compatibility/2006">
                <mc:Choice xmlns:v="urn:schemas-microsoft-com:vml" Requires="v">
                  <p:oleObj spid="_x0000_s6824" name="Clip" r:id="rId10" imgW="847395" imgH="952129" progId="MS_ClipArt_Gallery.2">
                    <p:embed/>
                  </p:oleObj>
                </mc:Choice>
                <mc:Fallback>
                  <p:oleObj name="Clip" r:id="rId10" imgW="847395" imgH="952129" progId="MS_ClipArt_Gallery.2">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5" y="1181"/>
                          <a:ext cx="485" cy="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13" name="Text Box 52"/>
            <p:cNvSpPr txBox="1">
              <a:spLocks noChangeArrowheads="1"/>
            </p:cNvSpPr>
            <p:nvPr/>
          </p:nvSpPr>
          <p:spPr bwMode="auto">
            <a:xfrm>
              <a:off x="3514" y="624"/>
              <a:ext cx="1677" cy="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0" tIns="45680" rIns="91360" bIns="45680">
              <a:spAutoFit/>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rtl="0"/>
              <a:r>
                <a:rPr lang="en-GB" sz="1800" u="sng">
                  <a:latin typeface="Verdana" pitchFamily="34" charset="0"/>
                </a:rPr>
                <a:t>Domains of activity</a:t>
              </a:r>
              <a:endParaRPr lang="en-US" sz="1800" u="sng">
                <a:latin typeface="Verdana" pitchFamily="34" charset="0"/>
              </a:endParaRPr>
            </a:p>
          </p:txBody>
        </p:sp>
        <p:grpSp>
          <p:nvGrpSpPr>
            <p:cNvPr id="8214" name="Group 53"/>
            <p:cNvGrpSpPr>
              <a:grpSpLocks/>
            </p:cNvGrpSpPr>
            <p:nvPr/>
          </p:nvGrpSpPr>
          <p:grpSpPr bwMode="auto">
            <a:xfrm>
              <a:off x="3152" y="845"/>
              <a:ext cx="2473" cy="414"/>
              <a:chOff x="2992" y="2385"/>
              <a:chExt cx="2700" cy="546"/>
            </a:xfrm>
          </p:grpSpPr>
          <p:sp>
            <p:nvSpPr>
              <p:cNvPr id="8215" name="Rectangle 54"/>
              <p:cNvSpPr>
                <a:spLocks noChangeArrowheads="1"/>
              </p:cNvSpPr>
              <p:nvPr/>
            </p:nvSpPr>
            <p:spPr bwMode="auto">
              <a:xfrm>
                <a:off x="2992" y="2494"/>
                <a:ext cx="2336" cy="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0" tIns="45680" rIns="91360" bIns="45680">
                <a:spAutoFit/>
              </a:bodyPr>
              <a:lstStyle/>
              <a:p>
                <a:pPr algn="ctr" rtl="0" eaLnBrk="0" hangingPunct="0"/>
                <a:r>
                  <a:rPr lang="en-GB" sz="1800" b="0">
                    <a:solidFill>
                      <a:schemeClr val="tx1"/>
                    </a:solidFill>
                    <a:latin typeface="Verdana" pitchFamily="34" charset="0"/>
                  </a:rPr>
                  <a:t>recreation   </a:t>
                </a:r>
                <a:r>
                  <a:rPr lang="en-GB" sz="1800" b="0">
                    <a:solidFill>
                      <a:schemeClr val="bg1"/>
                    </a:solidFill>
                    <a:latin typeface="Verdana" pitchFamily="34" charset="0"/>
                  </a:rPr>
                  <a:t>     </a:t>
                </a:r>
                <a:r>
                  <a:rPr lang="en-GB" sz="1800" b="0">
                    <a:solidFill>
                      <a:schemeClr val="tx1"/>
                    </a:solidFill>
                    <a:latin typeface="Verdana" pitchFamily="34" charset="0"/>
                  </a:rPr>
                  <a:t>and</a:t>
                </a:r>
                <a:r>
                  <a:rPr lang="en-GB" sz="1800" b="0">
                    <a:solidFill>
                      <a:schemeClr val="bg1"/>
                    </a:solidFill>
                    <a:latin typeface="Verdana" pitchFamily="34" charset="0"/>
                  </a:rPr>
                  <a:t> </a:t>
                </a:r>
                <a:r>
                  <a:rPr lang="en-GB" sz="1800" b="0">
                    <a:solidFill>
                      <a:schemeClr val="tx1"/>
                    </a:solidFill>
                    <a:latin typeface="Verdana" pitchFamily="34" charset="0"/>
                  </a:rPr>
                  <a:t>sports</a:t>
                </a:r>
                <a:endParaRPr lang="en-US" sz="2800">
                  <a:solidFill>
                    <a:schemeClr val="tx1"/>
                  </a:solidFill>
                  <a:latin typeface="Arial Narrow" pitchFamily="34" charset="0"/>
                </a:endParaRPr>
              </a:p>
            </p:txBody>
          </p:sp>
          <p:graphicFrame>
            <p:nvGraphicFramePr>
              <p:cNvPr id="8216" name="Object 55"/>
              <p:cNvGraphicFramePr>
                <a:graphicFrameLocks noChangeAspect="1"/>
              </p:cNvGraphicFramePr>
              <p:nvPr/>
            </p:nvGraphicFramePr>
            <p:xfrm>
              <a:off x="5209" y="2449"/>
              <a:ext cx="483" cy="482"/>
            </p:xfrm>
            <a:graphic>
              <a:graphicData uri="http://schemas.openxmlformats.org/presentationml/2006/ole">
                <mc:AlternateContent xmlns:mc="http://schemas.openxmlformats.org/markup-compatibility/2006">
                  <mc:Choice xmlns:v="urn:schemas-microsoft-com:vml" Requires="v">
                    <p:oleObj spid="_x0000_s6825" name="Clip" r:id="rId12" imgW="952129" imgH="914286" progId="MS_ClipArt_Gallery.2">
                      <p:embed/>
                    </p:oleObj>
                  </mc:Choice>
                  <mc:Fallback>
                    <p:oleObj name="Clip" r:id="rId12" imgW="952129" imgH="914286" progId="MS_ClipArt_Gallery.2">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09" y="2449"/>
                            <a:ext cx="483" cy="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217" name="Group 56"/>
              <p:cNvGrpSpPr>
                <a:grpSpLocks/>
              </p:cNvGrpSpPr>
              <p:nvPr/>
            </p:nvGrpSpPr>
            <p:grpSpPr bwMode="auto">
              <a:xfrm>
                <a:off x="4029" y="2385"/>
                <a:ext cx="202" cy="499"/>
                <a:chOff x="1947" y="1902"/>
                <a:chExt cx="864" cy="1487"/>
              </a:xfrm>
            </p:grpSpPr>
            <p:sp>
              <p:nvSpPr>
                <p:cNvPr id="8218" name="Freeform 57"/>
                <p:cNvSpPr>
                  <a:spLocks/>
                </p:cNvSpPr>
                <p:nvPr/>
              </p:nvSpPr>
              <p:spPr bwMode="auto">
                <a:xfrm>
                  <a:off x="2246" y="1902"/>
                  <a:ext cx="201" cy="277"/>
                </a:xfrm>
                <a:custGeom>
                  <a:avLst/>
                  <a:gdLst>
                    <a:gd name="T0" fmla="*/ 80 w 400"/>
                    <a:gd name="T1" fmla="*/ 277 h 554"/>
                    <a:gd name="T2" fmla="*/ 58 w 400"/>
                    <a:gd name="T3" fmla="*/ 277 h 554"/>
                    <a:gd name="T4" fmla="*/ 25 w 400"/>
                    <a:gd name="T5" fmla="*/ 270 h 554"/>
                    <a:gd name="T6" fmla="*/ 11 w 400"/>
                    <a:gd name="T7" fmla="*/ 237 h 554"/>
                    <a:gd name="T8" fmla="*/ 0 w 400"/>
                    <a:gd name="T9" fmla="*/ 190 h 554"/>
                    <a:gd name="T10" fmla="*/ 0 w 400"/>
                    <a:gd name="T11" fmla="*/ 124 h 554"/>
                    <a:gd name="T12" fmla="*/ 11 w 400"/>
                    <a:gd name="T13" fmla="*/ 51 h 554"/>
                    <a:gd name="T14" fmla="*/ 33 w 400"/>
                    <a:gd name="T15" fmla="*/ 18 h 554"/>
                    <a:gd name="T16" fmla="*/ 69 w 400"/>
                    <a:gd name="T17" fmla="*/ 0 h 554"/>
                    <a:gd name="T18" fmla="*/ 109 w 400"/>
                    <a:gd name="T19" fmla="*/ 0 h 554"/>
                    <a:gd name="T20" fmla="*/ 135 w 400"/>
                    <a:gd name="T21" fmla="*/ 29 h 554"/>
                    <a:gd name="T22" fmla="*/ 150 w 400"/>
                    <a:gd name="T23" fmla="*/ 69 h 554"/>
                    <a:gd name="T24" fmla="*/ 150 w 400"/>
                    <a:gd name="T25" fmla="*/ 109 h 554"/>
                    <a:gd name="T26" fmla="*/ 146 w 400"/>
                    <a:gd name="T27" fmla="*/ 157 h 554"/>
                    <a:gd name="T28" fmla="*/ 201 w 400"/>
                    <a:gd name="T29" fmla="*/ 211 h 554"/>
                    <a:gd name="T30" fmla="*/ 201 w 400"/>
                    <a:gd name="T31" fmla="*/ 230 h 554"/>
                    <a:gd name="T32" fmla="*/ 186 w 400"/>
                    <a:gd name="T33" fmla="*/ 230 h 554"/>
                    <a:gd name="T34" fmla="*/ 150 w 400"/>
                    <a:gd name="T35" fmla="*/ 193 h 554"/>
                    <a:gd name="T36" fmla="*/ 139 w 400"/>
                    <a:gd name="T37" fmla="*/ 193 h 554"/>
                    <a:gd name="T38" fmla="*/ 120 w 400"/>
                    <a:gd name="T39" fmla="*/ 230 h 554"/>
                    <a:gd name="T40" fmla="*/ 102 w 400"/>
                    <a:gd name="T41" fmla="*/ 259 h 554"/>
                    <a:gd name="T42" fmla="*/ 80 w 400"/>
                    <a:gd name="T43" fmla="*/ 277 h 5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0" h="554">
                      <a:moveTo>
                        <a:pt x="160" y="554"/>
                      </a:moveTo>
                      <a:lnTo>
                        <a:pt x="115" y="554"/>
                      </a:lnTo>
                      <a:lnTo>
                        <a:pt x="50" y="539"/>
                      </a:lnTo>
                      <a:lnTo>
                        <a:pt x="22" y="474"/>
                      </a:lnTo>
                      <a:lnTo>
                        <a:pt x="0" y="379"/>
                      </a:lnTo>
                      <a:lnTo>
                        <a:pt x="0" y="248"/>
                      </a:lnTo>
                      <a:lnTo>
                        <a:pt x="22" y="101"/>
                      </a:lnTo>
                      <a:lnTo>
                        <a:pt x="65" y="36"/>
                      </a:lnTo>
                      <a:lnTo>
                        <a:pt x="138" y="0"/>
                      </a:lnTo>
                      <a:lnTo>
                        <a:pt x="217" y="0"/>
                      </a:lnTo>
                      <a:lnTo>
                        <a:pt x="269" y="58"/>
                      </a:lnTo>
                      <a:lnTo>
                        <a:pt x="298" y="138"/>
                      </a:lnTo>
                      <a:lnTo>
                        <a:pt x="298" y="218"/>
                      </a:lnTo>
                      <a:lnTo>
                        <a:pt x="291" y="313"/>
                      </a:lnTo>
                      <a:lnTo>
                        <a:pt x="400" y="422"/>
                      </a:lnTo>
                      <a:lnTo>
                        <a:pt x="400" y="459"/>
                      </a:lnTo>
                      <a:lnTo>
                        <a:pt x="370" y="459"/>
                      </a:lnTo>
                      <a:lnTo>
                        <a:pt x="298" y="386"/>
                      </a:lnTo>
                      <a:lnTo>
                        <a:pt x="276" y="386"/>
                      </a:lnTo>
                      <a:lnTo>
                        <a:pt x="239" y="459"/>
                      </a:lnTo>
                      <a:lnTo>
                        <a:pt x="203" y="517"/>
                      </a:lnTo>
                      <a:lnTo>
                        <a:pt x="160" y="554"/>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s-ES"/>
                </a:p>
              </p:txBody>
            </p:sp>
            <p:sp>
              <p:nvSpPr>
                <p:cNvPr id="8219" name="Freeform 58"/>
                <p:cNvSpPr>
                  <a:spLocks/>
                </p:cNvSpPr>
                <p:nvPr/>
              </p:nvSpPr>
              <p:spPr bwMode="auto">
                <a:xfrm>
                  <a:off x="2173" y="2190"/>
                  <a:ext cx="204" cy="616"/>
                </a:xfrm>
                <a:custGeom>
                  <a:avLst/>
                  <a:gdLst>
                    <a:gd name="T0" fmla="*/ 55 w 408"/>
                    <a:gd name="T1" fmla="*/ 109 h 1232"/>
                    <a:gd name="T2" fmla="*/ 70 w 408"/>
                    <a:gd name="T3" fmla="*/ 49 h 1232"/>
                    <a:gd name="T4" fmla="*/ 92 w 408"/>
                    <a:gd name="T5" fmla="*/ 11 h 1232"/>
                    <a:gd name="T6" fmla="*/ 117 w 408"/>
                    <a:gd name="T7" fmla="*/ 0 h 1232"/>
                    <a:gd name="T8" fmla="*/ 150 w 408"/>
                    <a:gd name="T9" fmla="*/ 4 h 1232"/>
                    <a:gd name="T10" fmla="*/ 168 w 408"/>
                    <a:gd name="T11" fmla="*/ 29 h 1232"/>
                    <a:gd name="T12" fmla="*/ 193 w 408"/>
                    <a:gd name="T13" fmla="*/ 113 h 1232"/>
                    <a:gd name="T14" fmla="*/ 201 w 408"/>
                    <a:gd name="T15" fmla="*/ 204 h 1232"/>
                    <a:gd name="T16" fmla="*/ 204 w 408"/>
                    <a:gd name="T17" fmla="*/ 331 h 1232"/>
                    <a:gd name="T18" fmla="*/ 204 w 408"/>
                    <a:gd name="T19" fmla="*/ 416 h 1232"/>
                    <a:gd name="T20" fmla="*/ 190 w 408"/>
                    <a:gd name="T21" fmla="*/ 525 h 1232"/>
                    <a:gd name="T22" fmla="*/ 150 w 408"/>
                    <a:gd name="T23" fmla="*/ 587 h 1232"/>
                    <a:gd name="T24" fmla="*/ 103 w 408"/>
                    <a:gd name="T25" fmla="*/ 616 h 1232"/>
                    <a:gd name="T26" fmla="*/ 59 w 408"/>
                    <a:gd name="T27" fmla="*/ 616 h 1232"/>
                    <a:gd name="T28" fmla="*/ 19 w 408"/>
                    <a:gd name="T29" fmla="*/ 605 h 1232"/>
                    <a:gd name="T30" fmla="*/ 0 w 408"/>
                    <a:gd name="T31" fmla="*/ 547 h 1232"/>
                    <a:gd name="T32" fmla="*/ 0 w 408"/>
                    <a:gd name="T33" fmla="*/ 488 h 1232"/>
                    <a:gd name="T34" fmla="*/ 19 w 408"/>
                    <a:gd name="T35" fmla="*/ 386 h 1232"/>
                    <a:gd name="T36" fmla="*/ 41 w 408"/>
                    <a:gd name="T37" fmla="*/ 361 h 1232"/>
                    <a:gd name="T38" fmla="*/ 51 w 408"/>
                    <a:gd name="T39" fmla="*/ 295 h 1232"/>
                    <a:gd name="T40" fmla="*/ 51 w 408"/>
                    <a:gd name="T41" fmla="*/ 197 h 1232"/>
                    <a:gd name="T42" fmla="*/ 55 w 408"/>
                    <a:gd name="T43" fmla="*/ 109 h 12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8" h="1232">
                      <a:moveTo>
                        <a:pt x="110" y="218"/>
                      </a:moveTo>
                      <a:lnTo>
                        <a:pt x="140" y="97"/>
                      </a:lnTo>
                      <a:lnTo>
                        <a:pt x="183" y="22"/>
                      </a:lnTo>
                      <a:lnTo>
                        <a:pt x="233" y="0"/>
                      </a:lnTo>
                      <a:lnTo>
                        <a:pt x="300" y="7"/>
                      </a:lnTo>
                      <a:lnTo>
                        <a:pt x="336" y="58"/>
                      </a:lnTo>
                      <a:lnTo>
                        <a:pt x="386" y="226"/>
                      </a:lnTo>
                      <a:lnTo>
                        <a:pt x="401" y="408"/>
                      </a:lnTo>
                      <a:lnTo>
                        <a:pt x="408" y="662"/>
                      </a:lnTo>
                      <a:lnTo>
                        <a:pt x="408" y="831"/>
                      </a:lnTo>
                      <a:lnTo>
                        <a:pt x="379" y="1050"/>
                      </a:lnTo>
                      <a:lnTo>
                        <a:pt x="300" y="1174"/>
                      </a:lnTo>
                      <a:lnTo>
                        <a:pt x="205" y="1232"/>
                      </a:lnTo>
                      <a:lnTo>
                        <a:pt x="117" y="1232"/>
                      </a:lnTo>
                      <a:lnTo>
                        <a:pt x="38" y="1210"/>
                      </a:lnTo>
                      <a:lnTo>
                        <a:pt x="0" y="1093"/>
                      </a:lnTo>
                      <a:lnTo>
                        <a:pt x="0" y="976"/>
                      </a:lnTo>
                      <a:lnTo>
                        <a:pt x="38" y="772"/>
                      </a:lnTo>
                      <a:lnTo>
                        <a:pt x="81" y="721"/>
                      </a:lnTo>
                      <a:lnTo>
                        <a:pt x="102" y="590"/>
                      </a:lnTo>
                      <a:lnTo>
                        <a:pt x="102" y="393"/>
                      </a:lnTo>
                      <a:lnTo>
                        <a:pt x="110" y="218"/>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s-ES"/>
                </a:p>
              </p:txBody>
            </p:sp>
            <p:sp>
              <p:nvSpPr>
                <p:cNvPr id="8220" name="Freeform 59"/>
                <p:cNvSpPr>
                  <a:spLocks/>
                </p:cNvSpPr>
                <p:nvPr/>
              </p:nvSpPr>
              <p:spPr bwMode="auto">
                <a:xfrm rot="-1013023">
                  <a:off x="2293" y="2648"/>
                  <a:ext cx="215" cy="649"/>
                </a:xfrm>
                <a:custGeom>
                  <a:avLst/>
                  <a:gdLst>
                    <a:gd name="T0" fmla="*/ 14 w 431"/>
                    <a:gd name="T1" fmla="*/ 0 h 1299"/>
                    <a:gd name="T2" fmla="*/ 58 w 431"/>
                    <a:gd name="T3" fmla="*/ 26 h 1299"/>
                    <a:gd name="T4" fmla="*/ 73 w 431"/>
                    <a:gd name="T5" fmla="*/ 66 h 1299"/>
                    <a:gd name="T6" fmla="*/ 88 w 431"/>
                    <a:gd name="T7" fmla="*/ 171 h 1299"/>
                    <a:gd name="T8" fmla="*/ 88 w 431"/>
                    <a:gd name="T9" fmla="*/ 273 h 1299"/>
                    <a:gd name="T10" fmla="*/ 80 w 431"/>
                    <a:gd name="T11" fmla="*/ 383 h 1299"/>
                    <a:gd name="T12" fmla="*/ 58 w 431"/>
                    <a:gd name="T13" fmla="*/ 481 h 1299"/>
                    <a:gd name="T14" fmla="*/ 40 w 431"/>
                    <a:gd name="T15" fmla="*/ 547 h 1299"/>
                    <a:gd name="T16" fmla="*/ 40 w 431"/>
                    <a:gd name="T17" fmla="*/ 583 h 1299"/>
                    <a:gd name="T18" fmla="*/ 58 w 431"/>
                    <a:gd name="T19" fmla="*/ 591 h 1299"/>
                    <a:gd name="T20" fmla="*/ 95 w 431"/>
                    <a:gd name="T21" fmla="*/ 587 h 1299"/>
                    <a:gd name="T22" fmla="*/ 146 w 431"/>
                    <a:gd name="T23" fmla="*/ 587 h 1299"/>
                    <a:gd name="T24" fmla="*/ 204 w 431"/>
                    <a:gd name="T25" fmla="*/ 605 h 1299"/>
                    <a:gd name="T26" fmla="*/ 215 w 431"/>
                    <a:gd name="T27" fmla="*/ 620 h 1299"/>
                    <a:gd name="T28" fmla="*/ 204 w 431"/>
                    <a:gd name="T29" fmla="*/ 638 h 1299"/>
                    <a:gd name="T30" fmla="*/ 178 w 431"/>
                    <a:gd name="T31" fmla="*/ 649 h 1299"/>
                    <a:gd name="T32" fmla="*/ 153 w 431"/>
                    <a:gd name="T33" fmla="*/ 631 h 1299"/>
                    <a:gd name="T34" fmla="*/ 120 w 431"/>
                    <a:gd name="T35" fmla="*/ 623 h 1299"/>
                    <a:gd name="T36" fmla="*/ 76 w 431"/>
                    <a:gd name="T37" fmla="*/ 620 h 1299"/>
                    <a:gd name="T38" fmla="*/ 37 w 431"/>
                    <a:gd name="T39" fmla="*/ 620 h 1299"/>
                    <a:gd name="T40" fmla="*/ 14 w 431"/>
                    <a:gd name="T41" fmla="*/ 623 h 1299"/>
                    <a:gd name="T42" fmla="*/ 0 w 431"/>
                    <a:gd name="T43" fmla="*/ 612 h 1299"/>
                    <a:gd name="T44" fmla="*/ 4 w 431"/>
                    <a:gd name="T45" fmla="*/ 598 h 1299"/>
                    <a:gd name="T46" fmla="*/ 7 w 431"/>
                    <a:gd name="T47" fmla="*/ 554 h 1299"/>
                    <a:gd name="T48" fmla="*/ 14 w 431"/>
                    <a:gd name="T49" fmla="*/ 514 h 1299"/>
                    <a:gd name="T50" fmla="*/ 37 w 431"/>
                    <a:gd name="T51" fmla="*/ 448 h 1299"/>
                    <a:gd name="T52" fmla="*/ 51 w 431"/>
                    <a:gd name="T53" fmla="*/ 365 h 1299"/>
                    <a:gd name="T54" fmla="*/ 55 w 431"/>
                    <a:gd name="T55" fmla="*/ 288 h 1299"/>
                    <a:gd name="T56" fmla="*/ 51 w 431"/>
                    <a:gd name="T57" fmla="*/ 190 h 1299"/>
                    <a:gd name="T58" fmla="*/ 33 w 431"/>
                    <a:gd name="T59" fmla="*/ 121 h 1299"/>
                    <a:gd name="T60" fmla="*/ 7 w 431"/>
                    <a:gd name="T61" fmla="*/ 84 h 1299"/>
                    <a:gd name="T62" fmla="*/ 0 w 431"/>
                    <a:gd name="T63" fmla="*/ 51 h 1299"/>
                    <a:gd name="T64" fmla="*/ 7 w 431"/>
                    <a:gd name="T65" fmla="*/ 22 h 1299"/>
                    <a:gd name="T66" fmla="*/ 14 w 431"/>
                    <a:gd name="T67" fmla="*/ 0 h 1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31" h="1299">
                      <a:moveTo>
                        <a:pt x="29" y="0"/>
                      </a:moveTo>
                      <a:lnTo>
                        <a:pt x="117" y="52"/>
                      </a:lnTo>
                      <a:lnTo>
                        <a:pt x="146" y="132"/>
                      </a:lnTo>
                      <a:lnTo>
                        <a:pt x="176" y="343"/>
                      </a:lnTo>
                      <a:lnTo>
                        <a:pt x="176" y="547"/>
                      </a:lnTo>
                      <a:lnTo>
                        <a:pt x="160" y="766"/>
                      </a:lnTo>
                      <a:lnTo>
                        <a:pt x="117" y="963"/>
                      </a:lnTo>
                      <a:lnTo>
                        <a:pt x="81" y="1094"/>
                      </a:lnTo>
                      <a:lnTo>
                        <a:pt x="81" y="1167"/>
                      </a:lnTo>
                      <a:lnTo>
                        <a:pt x="117" y="1182"/>
                      </a:lnTo>
                      <a:lnTo>
                        <a:pt x="190" y="1174"/>
                      </a:lnTo>
                      <a:lnTo>
                        <a:pt x="293" y="1174"/>
                      </a:lnTo>
                      <a:lnTo>
                        <a:pt x="409" y="1211"/>
                      </a:lnTo>
                      <a:lnTo>
                        <a:pt x="431" y="1240"/>
                      </a:lnTo>
                      <a:lnTo>
                        <a:pt x="409" y="1276"/>
                      </a:lnTo>
                      <a:lnTo>
                        <a:pt x="357" y="1299"/>
                      </a:lnTo>
                      <a:lnTo>
                        <a:pt x="307" y="1262"/>
                      </a:lnTo>
                      <a:lnTo>
                        <a:pt x="241" y="1247"/>
                      </a:lnTo>
                      <a:lnTo>
                        <a:pt x="153" y="1240"/>
                      </a:lnTo>
                      <a:lnTo>
                        <a:pt x="74" y="1240"/>
                      </a:lnTo>
                      <a:lnTo>
                        <a:pt x="29" y="1247"/>
                      </a:lnTo>
                      <a:lnTo>
                        <a:pt x="0" y="1225"/>
                      </a:lnTo>
                      <a:lnTo>
                        <a:pt x="8" y="1197"/>
                      </a:lnTo>
                      <a:lnTo>
                        <a:pt x="15" y="1109"/>
                      </a:lnTo>
                      <a:lnTo>
                        <a:pt x="29" y="1028"/>
                      </a:lnTo>
                      <a:lnTo>
                        <a:pt x="74" y="897"/>
                      </a:lnTo>
                      <a:lnTo>
                        <a:pt x="103" y="730"/>
                      </a:lnTo>
                      <a:lnTo>
                        <a:pt x="110" y="576"/>
                      </a:lnTo>
                      <a:lnTo>
                        <a:pt x="103" y="380"/>
                      </a:lnTo>
                      <a:lnTo>
                        <a:pt x="67" y="242"/>
                      </a:lnTo>
                      <a:lnTo>
                        <a:pt x="15" y="169"/>
                      </a:lnTo>
                      <a:lnTo>
                        <a:pt x="0" y="102"/>
                      </a:lnTo>
                      <a:lnTo>
                        <a:pt x="15" y="45"/>
                      </a:lnTo>
                      <a:lnTo>
                        <a:pt x="29" y="0"/>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s-ES"/>
                </a:p>
              </p:txBody>
            </p:sp>
            <p:sp>
              <p:nvSpPr>
                <p:cNvPr id="8221" name="Freeform 60"/>
                <p:cNvSpPr>
                  <a:spLocks/>
                </p:cNvSpPr>
                <p:nvPr/>
              </p:nvSpPr>
              <p:spPr bwMode="auto">
                <a:xfrm>
                  <a:off x="2064" y="2690"/>
                  <a:ext cx="200" cy="699"/>
                </a:xfrm>
                <a:custGeom>
                  <a:avLst/>
                  <a:gdLst>
                    <a:gd name="T0" fmla="*/ 127 w 400"/>
                    <a:gd name="T1" fmla="*/ 18 h 1400"/>
                    <a:gd name="T2" fmla="*/ 156 w 400"/>
                    <a:gd name="T3" fmla="*/ 0 h 1400"/>
                    <a:gd name="T4" fmla="*/ 182 w 400"/>
                    <a:gd name="T5" fmla="*/ 11 h 1400"/>
                    <a:gd name="T6" fmla="*/ 200 w 400"/>
                    <a:gd name="T7" fmla="*/ 40 h 1400"/>
                    <a:gd name="T8" fmla="*/ 196 w 400"/>
                    <a:gd name="T9" fmla="*/ 135 h 1400"/>
                    <a:gd name="T10" fmla="*/ 182 w 400"/>
                    <a:gd name="T11" fmla="*/ 263 h 1400"/>
                    <a:gd name="T12" fmla="*/ 156 w 400"/>
                    <a:gd name="T13" fmla="*/ 390 h 1400"/>
                    <a:gd name="T14" fmla="*/ 123 w 400"/>
                    <a:gd name="T15" fmla="*/ 469 h 1400"/>
                    <a:gd name="T16" fmla="*/ 98 w 400"/>
                    <a:gd name="T17" fmla="*/ 542 h 1400"/>
                    <a:gd name="T18" fmla="*/ 73 w 400"/>
                    <a:gd name="T19" fmla="*/ 568 h 1400"/>
                    <a:gd name="T20" fmla="*/ 76 w 400"/>
                    <a:gd name="T21" fmla="*/ 583 h 1400"/>
                    <a:gd name="T22" fmla="*/ 76 w 400"/>
                    <a:gd name="T23" fmla="*/ 593 h 1400"/>
                    <a:gd name="T24" fmla="*/ 105 w 400"/>
                    <a:gd name="T25" fmla="*/ 616 h 1400"/>
                    <a:gd name="T26" fmla="*/ 149 w 400"/>
                    <a:gd name="T27" fmla="*/ 637 h 1400"/>
                    <a:gd name="T28" fmla="*/ 182 w 400"/>
                    <a:gd name="T29" fmla="*/ 674 h 1400"/>
                    <a:gd name="T30" fmla="*/ 182 w 400"/>
                    <a:gd name="T31" fmla="*/ 688 h 1400"/>
                    <a:gd name="T32" fmla="*/ 156 w 400"/>
                    <a:gd name="T33" fmla="*/ 699 h 1400"/>
                    <a:gd name="T34" fmla="*/ 127 w 400"/>
                    <a:gd name="T35" fmla="*/ 699 h 1400"/>
                    <a:gd name="T36" fmla="*/ 116 w 400"/>
                    <a:gd name="T37" fmla="*/ 681 h 1400"/>
                    <a:gd name="T38" fmla="*/ 102 w 400"/>
                    <a:gd name="T39" fmla="*/ 655 h 1400"/>
                    <a:gd name="T40" fmla="*/ 73 w 400"/>
                    <a:gd name="T41" fmla="*/ 634 h 1400"/>
                    <a:gd name="T42" fmla="*/ 40 w 400"/>
                    <a:gd name="T43" fmla="*/ 612 h 1400"/>
                    <a:gd name="T44" fmla="*/ 18 w 400"/>
                    <a:gd name="T45" fmla="*/ 601 h 1400"/>
                    <a:gd name="T46" fmla="*/ 0 w 400"/>
                    <a:gd name="T47" fmla="*/ 590 h 1400"/>
                    <a:gd name="T48" fmla="*/ 0 w 400"/>
                    <a:gd name="T49" fmla="*/ 572 h 1400"/>
                    <a:gd name="T50" fmla="*/ 18 w 400"/>
                    <a:gd name="T51" fmla="*/ 554 h 1400"/>
                    <a:gd name="T52" fmla="*/ 54 w 400"/>
                    <a:gd name="T53" fmla="*/ 539 h 1400"/>
                    <a:gd name="T54" fmla="*/ 76 w 400"/>
                    <a:gd name="T55" fmla="*/ 510 h 1400"/>
                    <a:gd name="T56" fmla="*/ 98 w 400"/>
                    <a:gd name="T57" fmla="*/ 455 h 1400"/>
                    <a:gd name="T58" fmla="*/ 120 w 400"/>
                    <a:gd name="T59" fmla="*/ 397 h 1400"/>
                    <a:gd name="T60" fmla="*/ 135 w 400"/>
                    <a:gd name="T61" fmla="*/ 346 h 1400"/>
                    <a:gd name="T62" fmla="*/ 142 w 400"/>
                    <a:gd name="T63" fmla="*/ 266 h 1400"/>
                    <a:gd name="T64" fmla="*/ 138 w 400"/>
                    <a:gd name="T65" fmla="*/ 182 h 1400"/>
                    <a:gd name="T66" fmla="*/ 135 w 400"/>
                    <a:gd name="T67" fmla="*/ 113 h 1400"/>
                    <a:gd name="T68" fmla="*/ 123 w 400"/>
                    <a:gd name="T69" fmla="*/ 55 h 1400"/>
                    <a:gd name="T70" fmla="*/ 127 w 400"/>
                    <a:gd name="T71" fmla="*/ 18 h 1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00" h="1400">
                      <a:moveTo>
                        <a:pt x="253" y="36"/>
                      </a:moveTo>
                      <a:lnTo>
                        <a:pt x="312" y="0"/>
                      </a:lnTo>
                      <a:lnTo>
                        <a:pt x="363" y="22"/>
                      </a:lnTo>
                      <a:lnTo>
                        <a:pt x="400" y="81"/>
                      </a:lnTo>
                      <a:lnTo>
                        <a:pt x="392" y="270"/>
                      </a:lnTo>
                      <a:lnTo>
                        <a:pt x="363" y="526"/>
                      </a:lnTo>
                      <a:lnTo>
                        <a:pt x="312" y="781"/>
                      </a:lnTo>
                      <a:lnTo>
                        <a:pt x="246" y="940"/>
                      </a:lnTo>
                      <a:lnTo>
                        <a:pt x="196" y="1086"/>
                      </a:lnTo>
                      <a:lnTo>
                        <a:pt x="145" y="1138"/>
                      </a:lnTo>
                      <a:lnTo>
                        <a:pt x="152" y="1167"/>
                      </a:lnTo>
                      <a:lnTo>
                        <a:pt x="152" y="1188"/>
                      </a:lnTo>
                      <a:lnTo>
                        <a:pt x="210" y="1233"/>
                      </a:lnTo>
                      <a:lnTo>
                        <a:pt x="298" y="1276"/>
                      </a:lnTo>
                      <a:lnTo>
                        <a:pt x="363" y="1349"/>
                      </a:lnTo>
                      <a:lnTo>
                        <a:pt x="363" y="1378"/>
                      </a:lnTo>
                      <a:lnTo>
                        <a:pt x="312" y="1400"/>
                      </a:lnTo>
                      <a:lnTo>
                        <a:pt x="253" y="1400"/>
                      </a:lnTo>
                      <a:lnTo>
                        <a:pt x="232" y="1364"/>
                      </a:lnTo>
                      <a:lnTo>
                        <a:pt x="203" y="1312"/>
                      </a:lnTo>
                      <a:lnTo>
                        <a:pt x="145" y="1269"/>
                      </a:lnTo>
                      <a:lnTo>
                        <a:pt x="79" y="1225"/>
                      </a:lnTo>
                      <a:lnTo>
                        <a:pt x="36" y="1203"/>
                      </a:lnTo>
                      <a:lnTo>
                        <a:pt x="0" y="1181"/>
                      </a:lnTo>
                      <a:lnTo>
                        <a:pt x="0" y="1145"/>
                      </a:lnTo>
                      <a:lnTo>
                        <a:pt x="36" y="1109"/>
                      </a:lnTo>
                      <a:lnTo>
                        <a:pt x="108" y="1079"/>
                      </a:lnTo>
                      <a:lnTo>
                        <a:pt x="152" y="1021"/>
                      </a:lnTo>
                      <a:lnTo>
                        <a:pt x="196" y="912"/>
                      </a:lnTo>
                      <a:lnTo>
                        <a:pt x="239" y="795"/>
                      </a:lnTo>
                      <a:lnTo>
                        <a:pt x="269" y="693"/>
                      </a:lnTo>
                      <a:lnTo>
                        <a:pt x="283" y="533"/>
                      </a:lnTo>
                      <a:lnTo>
                        <a:pt x="276" y="365"/>
                      </a:lnTo>
                      <a:lnTo>
                        <a:pt x="269" y="226"/>
                      </a:lnTo>
                      <a:lnTo>
                        <a:pt x="246" y="110"/>
                      </a:lnTo>
                      <a:lnTo>
                        <a:pt x="253" y="36"/>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s-ES"/>
                </a:p>
              </p:txBody>
            </p:sp>
            <p:sp>
              <p:nvSpPr>
                <p:cNvPr id="8222" name="Freeform 61"/>
                <p:cNvSpPr>
                  <a:spLocks/>
                </p:cNvSpPr>
                <p:nvPr/>
              </p:nvSpPr>
              <p:spPr bwMode="auto">
                <a:xfrm>
                  <a:off x="2322" y="2219"/>
                  <a:ext cx="489" cy="416"/>
                </a:xfrm>
                <a:custGeom>
                  <a:avLst/>
                  <a:gdLst>
                    <a:gd name="T0" fmla="*/ 12 w 978"/>
                    <a:gd name="T1" fmla="*/ 0 h 831"/>
                    <a:gd name="T2" fmla="*/ 0 w 978"/>
                    <a:gd name="T3" fmla="*/ 18 h 831"/>
                    <a:gd name="T4" fmla="*/ 0 w 978"/>
                    <a:gd name="T5" fmla="*/ 51 h 831"/>
                    <a:gd name="T6" fmla="*/ 12 w 978"/>
                    <a:gd name="T7" fmla="*/ 105 h 831"/>
                    <a:gd name="T8" fmla="*/ 70 w 978"/>
                    <a:gd name="T9" fmla="*/ 179 h 831"/>
                    <a:gd name="T10" fmla="*/ 121 w 978"/>
                    <a:gd name="T11" fmla="*/ 248 h 831"/>
                    <a:gd name="T12" fmla="*/ 161 w 978"/>
                    <a:gd name="T13" fmla="*/ 280 h 831"/>
                    <a:gd name="T14" fmla="*/ 194 w 978"/>
                    <a:gd name="T15" fmla="*/ 303 h 831"/>
                    <a:gd name="T16" fmla="*/ 293 w 978"/>
                    <a:gd name="T17" fmla="*/ 335 h 831"/>
                    <a:gd name="T18" fmla="*/ 387 w 978"/>
                    <a:gd name="T19" fmla="*/ 346 h 831"/>
                    <a:gd name="T20" fmla="*/ 416 w 978"/>
                    <a:gd name="T21" fmla="*/ 365 h 831"/>
                    <a:gd name="T22" fmla="*/ 434 w 978"/>
                    <a:gd name="T23" fmla="*/ 416 h 831"/>
                    <a:gd name="T24" fmla="*/ 446 w 978"/>
                    <a:gd name="T25" fmla="*/ 416 h 831"/>
                    <a:gd name="T26" fmla="*/ 434 w 978"/>
                    <a:gd name="T27" fmla="*/ 365 h 831"/>
                    <a:gd name="T28" fmla="*/ 439 w 978"/>
                    <a:gd name="T29" fmla="*/ 357 h 831"/>
                    <a:gd name="T30" fmla="*/ 471 w 978"/>
                    <a:gd name="T31" fmla="*/ 390 h 831"/>
                    <a:gd name="T32" fmla="*/ 475 w 978"/>
                    <a:gd name="T33" fmla="*/ 386 h 831"/>
                    <a:gd name="T34" fmla="*/ 449 w 978"/>
                    <a:gd name="T35" fmla="*/ 349 h 831"/>
                    <a:gd name="T36" fmla="*/ 457 w 978"/>
                    <a:gd name="T37" fmla="*/ 346 h 831"/>
                    <a:gd name="T38" fmla="*/ 485 w 978"/>
                    <a:gd name="T39" fmla="*/ 353 h 831"/>
                    <a:gd name="T40" fmla="*/ 489 w 978"/>
                    <a:gd name="T41" fmla="*/ 346 h 831"/>
                    <a:gd name="T42" fmla="*/ 489 w 978"/>
                    <a:gd name="T43" fmla="*/ 342 h 831"/>
                    <a:gd name="T44" fmla="*/ 439 w 978"/>
                    <a:gd name="T45" fmla="*/ 339 h 831"/>
                    <a:gd name="T46" fmla="*/ 439 w 978"/>
                    <a:gd name="T47" fmla="*/ 335 h 831"/>
                    <a:gd name="T48" fmla="*/ 460 w 978"/>
                    <a:gd name="T49" fmla="*/ 306 h 831"/>
                    <a:gd name="T50" fmla="*/ 457 w 978"/>
                    <a:gd name="T51" fmla="*/ 299 h 831"/>
                    <a:gd name="T52" fmla="*/ 446 w 978"/>
                    <a:gd name="T53" fmla="*/ 299 h 831"/>
                    <a:gd name="T54" fmla="*/ 427 w 978"/>
                    <a:gd name="T55" fmla="*/ 328 h 831"/>
                    <a:gd name="T56" fmla="*/ 398 w 978"/>
                    <a:gd name="T57" fmla="*/ 328 h 831"/>
                    <a:gd name="T58" fmla="*/ 307 w 978"/>
                    <a:gd name="T59" fmla="*/ 313 h 831"/>
                    <a:gd name="T60" fmla="*/ 234 w 978"/>
                    <a:gd name="T61" fmla="*/ 288 h 831"/>
                    <a:gd name="T62" fmla="*/ 183 w 978"/>
                    <a:gd name="T63" fmla="*/ 251 h 831"/>
                    <a:gd name="T64" fmla="*/ 125 w 978"/>
                    <a:gd name="T65" fmla="*/ 179 h 831"/>
                    <a:gd name="T66" fmla="*/ 77 w 978"/>
                    <a:gd name="T67" fmla="*/ 102 h 831"/>
                    <a:gd name="T68" fmla="*/ 59 w 978"/>
                    <a:gd name="T69" fmla="*/ 29 h 831"/>
                    <a:gd name="T70" fmla="*/ 33 w 978"/>
                    <a:gd name="T71" fmla="*/ 4 h 831"/>
                    <a:gd name="T72" fmla="*/ 12 w 978"/>
                    <a:gd name="T73" fmla="*/ 0 h 8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78" h="831">
                      <a:moveTo>
                        <a:pt x="23" y="0"/>
                      </a:moveTo>
                      <a:lnTo>
                        <a:pt x="0" y="36"/>
                      </a:lnTo>
                      <a:lnTo>
                        <a:pt x="0" y="101"/>
                      </a:lnTo>
                      <a:lnTo>
                        <a:pt x="23" y="210"/>
                      </a:lnTo>
                      <a:lnTo>
                        <a:pt x="140" y="357"/>
                      </a:lnTo>
                      <a:lnTo>
                        <a:pt x="242" y="495"/>
                      </a:lnTo>
                      <a:lnTo>
                        <a:pt x="321" y="560"/>
                      </a:lnTo>
                      <a:lnTo>
                        <a:pt x="387" y="605"/>
                      </a:lnTo>
                      <a:lnTo>
                        <a:pt x="585" y="670"/>
                      </a:lnTo>
                      <a:lnTo>
                        <a:pt x="774" y="691"/>
                      </a:lnTo>
                      <a:lnTo>
                        <a:pt x="832" y="729"/>
                      </a:lnTo>
                      <a:lnTo>
                        <a:pt x="868" y="831"/>
                      </a:lnTo>
                      <a:lnTo>
                        <a:pt x="891" y="831"/>
                      </a:lnTo>
                      <a:lnTo>
                        <a:pt x="868" y="729"/>
                      </a:lnTo>
                      <a:lnTo>
                        <a:pt x="877" y="714"/>
                      </a:lnTo>
                      <a:lnTo>
                        <a:pt x="942" y="779"/>
                      </a:lnTo>
                      <a:lnTo>
                        <a:pt x="949" y="772"/>
                      </a:lnTo>
                      <a:lnTo>
                        <a:pt x="898" y="698"/>
                      </a:lnTo>
                      <a:lnTo>
                        <a:pt x="913" y="691"/>
                      </a:lnTo>
                      <a:lnTo>
                        <a:pt x="970" y="706"/>
                      </a:lnTo>
                      <a:lnTo>
                        <a:pt x="978" y="691"/>
                      </a:lnTo>
                      <a:lnTo>
                        <a:pt x="978" y="684"/>
                      </a:lnTo>
                      <a:lnTo>
                        <a:pt x="877" y="677"/>
                      </a:lnTo>
                      <a:lnTo>
                        <a:pt x="877" y="670"/>
                      </a:lnTo>
                      <a:lnTo>
                        <a:pt x="920" y="612"/>
                      </a:lnTo>
                      <a:lnTo>
                        <a:pt x="913" y="597"/>
                      </a:lnTo>
                      <a:lnTo>
                        <a:pt x="891" y="597"/>
                      </a:lnTo>
                      <a:lnTo>
                        <a:pt x="854" y="655"/>
                      </a:lnTo>
                      <a:lnTo>
                        <a:pt x="796" y="655"/>
                      </a:lnTo>
                      <a:lnTo>
                        <a:pt x="613" y="626"/>
                      </a:lnTo>
                      <a:lnTo>
                        <a:pt x="468" y="575"/>
                      </a:lnTo>
                      <a:lnTo>
                        <a:pt x="366" y="502"/>
                      </a:lnTo>
                      <a:lnTo>
                        <a:pt x="249" y="357"/>
                      </a:lnTo>
                      <a:lnTo>
                        <a:pt x="154" y="203"/>
                      </a:lnTo>
                      <a:lnTo>
                        <a:pt x="118" y="58"/>
                      </a:lnTo>
                      <a:lnTo>
                        <a:pt x="66" y="7"/>
                      </a:lnTo>
                      <a:lnTo>
                        <a:pt x="23" y="0"/>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s-ES"/>
                </a:p>
              </p:txBody>
            </p:sp>
            <p:sp>
              <p:nvSpPr>
                <p:cNvPr id="8223" name="Freeform 62"/>
                <p:cNvSpPr>
                  <a:spLocks/>
                </p:cNvSpPr>
                <p:nvPr/>
              </p:nvSpPr>
              <p:spPr bwMode="auto">
                <a:xfrm rot="1337270">
                  <a:off x="1947" y="2171"/>
                  <a:ext cx="265" cy="365"/>
                </a:xfrm>
                <a:custGeom>
                  <a:avLst/>
                  <a:gdLst>
                    <a:gd name="T0" fmla="*/ 178 w 532"/>
                    <a:gd name="T1" fmla="*/ 37 h 730"/>
                    <a:gd name="T2" fmla="*/ 207 w 532"/>
                    <a:gd name="T3" fmla="*/ 15 h 730"/>
                    <a:gd name="T4" fmla="*/ 236 w 532"/>
                    <a:gd name="T5" fmla="*/ 0 h 730"/>
                    <a:gd name="T6" fmla="*/ 254 w 532"/>
                    <a:gd name="T7" fmla="*/ 0 h 730"/>
                    <a:gd name="T8" fmla="*/ 265 w 532"/>
                    <a:gd name="T9" fmla="*/ 37 h 730"/>
                    <a:gd name="T10" fmla="*/ 247 w 532"/>
                    <a:gd name="T11" fmla="*/ 81 h 730"/>
                    <a:gd name="T12" fmla="*/ 228 w 532"/>
                    <a:gd name="T13" fmla="*/ 102 h 730"/>
                    <a:gd name="T14" fmla="*/ 178 w 532"/>
                    <a:gd name="T15" fmla="*/ 114 h 730"/>
                    <a:gd name="T16" fmla="*/ 134 w 532"/>
                    <a:gd name="T17" fmla="*/ 146 h 730"/>
                    <a:gd name="T18" fmla="*/ 83 w 532"/>
                    <a:gd name="T19" fmla="*/ 176 h 730"/>
                    <a:gd name="T20" fmla="*/ 55 w 532"/>
                    <a:gd name="T21" fmla="*/ 201 h 730"/>
                    <a:gd name="T22" fmla="*/ 73 w 532"/>
                    <a:gd name="T23" fmla="*/ 220 h 730"/>
                    <a:gd name="T24" fmla="*/ 127 w 532"/>
                    <a:gd name="T25" fmla="*/ 259 h 730"/>
                    <a:gd name="T26" fmla="*/ 178 w 532"/>
                    <a:gd name="T27" fmla="*/ 278 h 730"/>
                    <a:gd name="T28" fmla="*/ 225 w 532"/>
                    <a:gd name="T29" fmla="*/ 303 h 730"/>
                    <a:gd name="T30" fmla="*/ 261 w 532"/>
                    <a:gd name="T31" fmla="*/ 336 h 730"/>
                    <a:gd name="T32" fmla="*/ 258 w 532"/>
                    <a:gd name="T33" fmla="*/ 351 h 730"/>
                    <a:gd name="T34" fmla="*/ 247 w 532"/>
                    <a:gd name="T35" fmla="*/ 365 h 730"/>
                    <a:gd name="T36" fmla="*/ 207 w 532"/>
                    <a:gd name="T37" fmla="*/ 365 h 730"/>
                    <a:gd name="T38" fmla="*/ 171 w 532"/>
                    <a:gd name="T39" fmla="*/ 365 h 730"/>
                    <a:gd name="T40" fmla="*/ 159 w 532"/>
                    <a:gd name="T41" fmla="*/ 340 h 730"/>
                    <a:gd name="T42" fmla="*/ 167 w 532"/>
                    <a:gd name="T43" fmla="*/ 325 h 730"/>
                    <a:gd name="T44" fmla="*/ 167 w 532"/>
                    <a:gd name="T45" fmla="*/ 307 h 730"/>
                    <a:gd name="T46" fmla="*/ 131 w 532"/>
                    <a:gd name="T47" fmla="*/ 289 h 730"/>
                    <a:gd name="T48" fmla="*/ 80 w 532"/>
                    <a:gd name="T49" fmla="*/ 267 h 730"/>
                    <a:gd name="T50" fmla="*/ 29 w 532"/>
                    <a:gd name="T51" fmla="*/ 230 h 730"/>
                    <a:gd name="T52" fmla="*/ 0 w 532"/>
                    <a:gd name="T53" fmla="*/ 201 h 730"/>
                    <a:gd name="T54" fmla="*/ 0 w 532"/>
                    <a:gd name="T55" fmla="*/ 179 h 730"/>
                    <a:gd name="T56" fmla="*/ 25 w 532"/>
                    <a:gd name="T57" fmla="*/ 158 h 730"/>
                    <a:gd name="T58" fmla="*/ 91 w 532"/>
                    <a:gd name="T59" fmla="*/ 107 h 730"/>
                    <a:gd name="T60" fmla="*/ 138 w 532"/>
                    <a:gd name="T61" fmla="*/ 74 h 730"/>
                    <a:gd name="T62" fmla="*/ 178 w 532"/>
                    <a:gd name="T63" fmla="*/ 37 h 7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2" h="730">
                      <a:moveTo>
                        <a:pt x="357" y="73"/>
                      </a:moveTo>
                      <a:lnTo>
                        <a:pt x="415" y="30"/>
                      </a:lnTo>
                      <a:lnTo>
                        <a:pt x="474" y="0"/>
                      </a:lnTo>
                      <a:lnTo>
                        <a:pt x="510" y="0"/>
                      </a:lnTo>
                      <a:lnTo>
                        <a:pt x="532" y="73"/>
                      </a:lnTo>
                      <a:lnTo>
                        <a:pt x="496" y="161"/>
                      </a:lnTo>
                      <a:lnTo>
                        <a:pt x="458" y="204"/>
                      </a:lnTo>
                      <a:lnTo>
                        <a:pt x="357" y="227"/>
                      </a:lnTo>
                      <a:lnTo>
                        <a:pt x="270" y="292"/>
                      </a:lnTo>
                      <a:lnTo>
                        <a:pt x="167" y="351"/>
                      </a:lnTo>
                      <a:lnTo>
                        <a:pt x="110" y="401"/>
                      </a:lnTo>
                      <a:lnTo>
                        <a:pt x="146" y="439"/>
                      </a:lnTo>
                      <a:lnTo>
                        <a:pt x="255" y="518"/>
                      </a:lnTo>
                      <a:lnTo>
                        <a:pt x="357" y="555"/>
                      </a:lnTo>
                      <a:lnTo>
                        <a:pt x="451" y="606"/>
                      </a:lnTo>
                      <a:lnTo>
                        <a:pt x="524" y="672"/>
                      </a:lnTo>
                      <a:lnTo>
                        <a:pt x="517" y="701"/>
                      </a:lnTo>
                      <a:lnTo>
                        <a:pt x="496" y="730"/>
                      </a:lnTo>
                      <a:lnTo>
                        <a:pt x="415" y="730"/>
                      </a:lnTo>
                      <a:lnTo>
                        <a:pt x="343" y="730"/>
                      </a:lnTo>
                      <a:lnTo>
                        <a:pt x="320" y="679"/>
                      </a:lnTo>
                      <a:lnTo>
                        <a:pt x="336" y="650"/>
                      </a:lnTo>
                      <a:lnTo>
                        <a:pt x="336" y="613"/>
                      </a:lnTo>
                      <a:lnTo>
                        <a:pt x="262" y="577"/>
                      </a:lnTo>
                      <a:lnTo>
                        <a:pt x="160" y="534"/>
                      </a:lnTo>
                      <a:lnTo>
                        <a:pt x="58" y="460"/>
                      </a:lnTo>
                      <a:lnTo>
                        <a:pt x="0" y="401"/>
                      </a:lnTo>
                      <a:lnTo>
                        <a:pt x="0" y="358"/>
                      </a:lnTo>
                      <a:lnTo>
                        <a:pt x="51" y="315"/>
                      </a:lnTo>
                      <a:lnTo>
                        <a:pt x="182" y="213"/>
                      </a:lnTo>
                      <a:lnTo>
                        <a:pt x="277" y="147"/>
                      </a:lnTo>
                      <a:lnTo>
                        <a:pt x="357" y="73"/>
                      </a:lnTo>
                      <a:close/>
                    </a:path>
                  </a:pathLst>
                </a:custGeom>
                <a:solidFill>
                  <a:srgbClr val="008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s-ES"/>
                </a:p>
              </p:txBody>
            </p:sp>
          </p:grpSp>
        </p:grpSp>
      </p:grpSp>
      <p:grpSp>
        <p:nvGrpSpPr>
          <p:cNvPr id="8197" name="Group 63"/>
          <p:cNvGrpSpPr>
            <a:grpSpLocks/>
          </p:cNvGrpSpPr>
          <p:nvPr/>
        </p:nvGrpSpPr>
        <p:grpSpPr bwMode="auto">
          <a:xfrm>
            <a:off x="250825" y="4292600"/>
            <a:ext cx="8281988" cy="2008188"/>
            <a:chOff x="158" y="2704"/>
            <a:chExt cx="5217" cy="1265"/>
          </a:xfrm>
        </p:grpSpPr>
        <p:sp>
          <p:nvSpPr>
            <p:cNvPr id="8198" name="Text Box 64"/>
            <p:cNvSpPr txBox="1">
              <a:spLocks noChangeArrowheads="1"/>
            </p:cNvSpPr>
            <p:nvPr/>
          </p:nvSpPr>
          <p:spPr bwMode="auto">
            <a:xfrm>
              <a:off x="158" y="2704"/>
              <a:ext cx="2177" cy="2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spcBef>
                  <a:spcPct val="50000"/>
                </a:spcBef>
              </a:pPr>
              <a:r>
                <a:rPr lang="en-GB" sz="1800" u="sng">
                  <a:latin typeface="Verdana" pitchFamily="34" charset="0"/>
                </a:rPr>
                <a:t>Type of activity</a:t>
              </a:r>
            </a:p>
          </p:txBody>
        </p:sp>
        <p:sp>
          <p:nvSpPr>
            <p:cNvPr id="8199" name="Text Box 65"/>
            <p:cNvSpPr txBox="1">
              <a:spLocks noChangeArrowheads="1"/>
            </p:cNvSpPr>
            <p:nvPr/>
          </p:nvSpPr>
          <p:spPr bwMode="auto">
            <a:xfrm>
              <a:off x="204" y="3738"/>
              <a:ext cx="7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spcBef>
                  <a:spcPct val="50000"/>
                </a:spcBef>
              </a:pPr>
              <a:r>
                <a:rPr lang="en-GB" sz="1800" b="0">
                  <a:latin typeface="Verdana" pitchFamily="34" charset="0"/>
                </a:rPr>
                <a:t>Aerobic</a:t>
              </a:r>
            </a:p>
          </p:txBody>
        </p:sp>
        <p:sp>
          <p:nvSpPr>
            <p:cNvPr id="8200" name="Text Box 66"/>
            <p:cNvSpPr txBox="1">
              <a:spLocks noChangeArrowheads="1"/>
            </p:cNvSpPr>
            <p:nvPr/>
          </p:nvSpPr>
          <p:spPr bwMode="auto">
            <a:xfrm>
              <a:off x="1610" y="3734"/>
              <a:ext cx="99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spcBef>
                  <a:spcPct val="50000"/>
                </a:spcBef>
              </a:pPr>
              <a:r>
                <a:rPr lang="en-GB" sz="1800" b="0">
                  <a:latin typeface="Verdana" pitchFamily="34" charset="0"/>
                </a:rPr>
                <a:t>Strength</a:t>
              </a:r>
            </a:p>
          </p:txBody>
        </p:sp>
        <p:sp>
          <p:nvSpPr>
            <p:cNvPr id="8201" name="Text Box 67"/>
            <p:cNvSpPr txBox="1">
              <a:spLocks noChangeArrowheads="1"/>
            </p:cNvSpPr>
            <p:nvPr/>
          </p:nvSpPr>
          <p:spPr bwMode="auto">
            <a:xfrm>
              <a:off x="3171" y="3738"/>
              <a:ext cx="7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spcBef>
                  <a:spcPct val="50000"/>
                </a:spcBef>
              </a:pPr>
              <a:r>
                <a:rPr lang="en-GB" sz="1800" b="0">
                  <a:latin typeface="Verdana" pitchFamily="34" charset="0"/>
                </a:rPr>
                <a:t>Balance</a:t>
              </a:r>
            </a:p>
          </p:txBody>
        </p:sp>
        <p:pic>
          <p:nvPicPr>
            <p:cNvPr id="8202" name="Picture 6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 y="2999"/>
              <a:ext cx="411" cy="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69" descr="MC900127714[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80" y="3067"/>
              <a:ext cx="840"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4" name="Group 70"/>
            <p:cNvGrpSpPr>
              <a:grpSpLocks/>
            </p:cNvGrpSpPr>
            <p:nvPr/>
          </p:nvGrpSpPr>
          <p:grpSpPr bwMode="auto">
            <a:xfrm>
              <a:off x="4559" y="3424"/>
              <a:ext cx="816" cy="540"/>
              <a:chOff x="4559" y="3424"/>
              <a:chExt cx="816" cy="540"/>
            </a:xfrm>
          </p:grpSpPr>
          <p:sp>
            <p:nvSpPr>
              <p:cNvPr id="8206" name="Text Box 71"/>
              <p:cNvSpPr txBox="1">
                <a:spLocks noChangeArrowheads="1"/>
              </p:cNvSpPr>
              <p:nvPr/>
            </p:nvSpPr>
            <p:spPr bwMode="auto">
              <a:xfrm>
                <a:off x="4559" y="3733"/>
                <a:ext cx="8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spcBef>
                    <a:spcPct val="50000"/>
                  </a:spcBef>
                </a:pPr>
                <a:r>
                  <a:rPr lang="en-GB" sz="1800" b="0">
                    <a:latin typeface="Verdana" pitchFamily="34" charset="0"/>
                  </a:rPr>
                  <a:t>Flexibility</a:t>
                </a:r>
              </a:p>
            </p:txBody>
          </p:sp>
          <p:pic>
            <p:nvPicPr>
              <p:cNvPr id="8207" name="Picture 72" descr="MC900334960[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58" y="3424"/>
                <a:ext cx="404"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05" name="Picture 73" descr="MC900370448[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79" y="3009"/>
              <a:ext cx="32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24201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7"/>
          <p:cNvSpPr>
            <a:spLocks noGrp="1"/>
          </p:cNvSpPr>
          <p:nvPr>
            <p:ph type="title" idx="4294967295"/>
          </p:nvPr>
        </p:nvSpPr>
        <p:spPr/>
        <p:txBody>
          <a:bodyPr lIns="91440" tIns="45720" rIns="91440" bIns="45720"/>
          <a:lstStyle/>
          <a:p>
            <a:pPr eaLnBrk="1" hangingPunct="1"/>
            <a:r>
              <a:rPr lang="en-GB" b="0" dirty="0" smtClean="0"/>
              <a:t>Children and youth - aged 5-17</a:t>
            </a:r>
            <a:endParaRPr lang="en-US" dirty="0" smtClean="0"/>
          </a:p>
        </p:txBody>
      </p:sp>
      <p:sp>
        <p:nvSpPr>
          <p:cNvPr id="10243" name="Content Placeholder 8"/>
          <p:cNvSpPr>
            <a:spLocks noGrp="1"/>
          </p:cNvSpPr>
          <p:nvPr>
            <p:ph idx="4294967295"/>
          </p:nvPr>
        </p:nvSpPr>
        <p:spPr>
          <a:xfrm>
            <a:off x="304800" y="838200"/>
            <a:ext cx="8229600" cy="4319588"/>
          </a:xfrm>
        </p:spPr>
        <p:txBody>
          <a:bodyPr lIns="91440" tIns="45720" rIns="91440" bIns="45720"/>
          <a:lstStyle/>
          <a:p>
            <a:pPr eaLnBrk="1" hangingPunct="1">
              <a:spcBef>
                <a:spcPct val="100000"/>
              </a:spcBef>
            </a:pPr>
            <a:r>
              <a:rPr lang="en-GB" sz="2100" b="1" u="sng" dirty="0" smtClean="0">
                <a:solidFill>
                  <a:srgbClr val="A50021"/>
                </a:solidFill>
              </a:rPr>
              <a:t>at least 60 minutes</a:t>
            </a:r>
            <a:r>
              <a:rPr lang="en-GB" sz="2100" dirty="0" smtClean="0"/>
              <a:t> of moderate to vigorous intensity physical activity daily</a:t>
            </a:r>
            <a:endParaRPr lang="en-US" sz="2100" dirty="0" smtClean="0"/>
          </a:p>
          <a:p>
            <a:pPr eaLnBrk="1" hangingPunct="1">
              <a:spcBef>
                <a:spcPct val="100000"/>
              </a:spcBef>
            </a:pPr>
            <a:r>
              <a:rPr lang="en-GB" sz="2100" dirty="0" smtClean="0"/>
              <a:t>&gt; 60 minutes provide additional health benefits</a:t>
            </a:r>
            <a:endParaRPr lang="en-US" sz="2100" dirty="0" smtClean="0"/>
          </a:p>
          <a:p>
            <a:pPr eaLnBrk="1" hangingPunct="1">
              <a:spcBef>
                <a:spcPct val="100000"/>
              </a:spcBef>
            </a:pPr>
            <a:r>
              <a:rPr lang="en-GB" sz="2100" dirty="0" smtClean="0"/>
              <a:t>Should:</a:t>
            </a:r>
          </a:p>
          <a:p>
            <a:pPr lvl="1" eaLnBrk="1" hangingPunct="1">
              <a:spcBef>
                <a:spcPct val="0"/>
              </a:spcBef>
            </a:pPr>
            <a:r>
              <a:rPr lang="en-GB" sz="1700" dirty="0" smtClean="0"/>
              <a:t>be </a:t>
            </a:r>
            <a:r>
              <a:rPr lang="en-GB" sz="1700" b="1" u="sng" dirty="0" smtClean="0">
                <a:solidFill>
                  <a:srgbClr val="A50021"/>
                </a:solidFill>
              </a:rPr>
              <a:t>mostly aerobic </a:t>
            </a:r>
            <a:r>
              <a:rPr lang="en-GB" sz="1700" dirty="0" smtClean="0"/>
              <a:t>activity</a:t>
            </a:r>
          </a:p>
          <a:p>
            <a:pPr lvl="1" eaLnBrk="1" hangingPunct="1">
              <a:spcBef>
                <a:spcPct val="0"/>
              </a:spcBef>
            </a:pPr>
            <a:r>
              <a:rPr lang="en-GB" sz="1700" b="1" u="sng" dirty="0" smtClean="0">
                <a:solidFill>
                  <a:srgbClr val="A50021"/>
                </a:solidFill>
              </a:rPr>
              <a:t>include vigorous </a:t>
            </a:r>
            <a:r>
              <a:rPr lang="en-GB" sz="1700" dirty="0" smtClean="0"/>
              <a:t>intensity activities </a:t>
            </a:r>
          </a:p>
          <a:p>
            <a:pPr lvl="1" eaLnBrk="1" hangingPunct="1">
              <a:spcBef>
                <a:spcPct val="0"/>
              </a:spcBef>
            </a:pPr>
            <a:r>
              <a:rPr lang="en-GB" sz="1700" dirty="0" smtClean="0"/>
              <a:t>including </a:t>
            </a:r>
            <a:r>
              <a:rPr lang="en-GB" sz="1700" b="1" u="sng" dirty="0" smtClean="0">
                <a:solidFill>
                  <a:srgbClr val="A50021"/>
                </a:solidFill>
              </a:rPr>
              <a:t>muscle</a:t>
            </a:r>
            <a:r>
              <a:rPr lang="en-GB" sz="1700" dirty="0" smtClean="0"/>
              <a:t> strengthening and </a:t>
            </a:r>
            <a:r>
              <a:rPr lang="en-GB" sz="1700" b="1" u="sng" dirty="0" smtClean="0">
                <a:solidFill>
                  <a:srgbClr val="A50021"/>
                </a:solidFill>
              </a:rPr>
              <a:t>bone</a:t>
            </a:r>
            <a:r>
              <a:rPr lang="en-GB" sz="1700" dirty="0" smtClean="0"/>
              <a:t> health activities at least 3 times per week. </a:t>
            </a:r>
          </a:p>
        </p:txBody>
      </p:sp>
      <p:pic>
        <p:nvPicPr>
          <p:cNvPr id="10244" name="Picture 9" descr="WHO-virot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7200"/>
            <a:ext cx="2282825" cy="1547813"/>
          </a:xfrm>
          <a:prstGeom prst="rect">
            <a:avLst/>
          </a:prstGeom>
          <a:noFill/>
          <a:ln w="9525">
            <a:solidFill>
              <a:srgbClr val="666633"/>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Wendy's soccer .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191000"/>
            <a:ext cx="231457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4" descr="Photo showing girl crossing a safe 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962400"/>
            <a:ext cx="13827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2328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lIns="91440" tIns="45720" rIns="91440" bIns="45720"/>
          <a:lstStyle/>
          <a:p>
            <a:pPr eaLnBrk="1" hangingPunct="1"/>
            <a:r>
              <a:rPr lang="en-GB" b="0" dirty="0" smtClean="0"/>
              <a:t>Adults aged 18-64</a:t>
            </a:r>
          </a:p>
        </p:txBody>
      </p:sp>
      <p:sp>
        <p:nvSpPr>
          <p:cNvPr id="12291" name="Rectangle 9"/>
          <p:cNvSpPr>
            <a:spLocks noGrp="1" noChangeArrowheads="1"/>
          </p:cNvSpPr>
          <p:nvPr>
            <p:ph type="body" idx="1"/>
          </p:nvPr>
        </p:nvSpPr>
        <p:spPr>
          <a:xfrm>
            <a:off x="304800" y="838200"/>
            <a:ext cx="8534400" cy="4926013"/>
          </a:xfrm>
        </p:spPr>
        <p:txBody>
          <a:bodyPr/>
          <a:lstStyle/>
          <a:p>
            <a:pPr eaLnBrk="1" hangingPunct="1"/>
            <a:r>
              <a:rPr lang="en-GB" sz="2200" b="1" u="sng" smtClean="0">
                <a:solidFill>
                  <a:srgbClr val="990000"/>
                </a:solidFill>
              </a:rPr>
              <a:t>At least 150 minutes</a:t>
            </a:r>
            <a:r>
              <a:rPr lang="en-GB" sz="2200" smtClean="0"/>
              <a:t> of Moderate intensity PA spread throughout the week </a:t>
            </a:r>
            <a:r>
              <a:rPr lang="en-GB" sz="2200" b="1" u="sng" smtClean="0"/>
              <a:t>OR</a:t>
            </a:r>
            <a:endParaRPr lang="en-GB" sz="2200" smtClean="0"/>
          </a:p>
          <a:p>
            <a:pPr eaLnBrk="1" hangingPunct="1"/>
            <a:r>
              <a:rPr lang="en-GB" sz="2200" b="1" u="sng" smtClean="0">
                <a:solidFill>
                  <a:srgbClr val="990000"/>
                </a:solidFill>
              </a:rPr>
              <a:t>at least 75 minutes</a:t>
            </a:r>
            <a:r>
              <a:rPr lang="en-GB" sz="2200" smtClean="0"/>
              <a:t> of Vigorous PA spread throughout the week </a:t>
            </a:r>
            <a:r>
              <a:rPr lang="en-GB" sz="2200" b="1" u="sng" smtClean="0"/>
              <a:t>OR</a:t>
            </a:r>
            <a:endParaRPr lang="en-GB" sz="2200" smtClean="0"/>
          </a:p>
          <a:p>
            <a:pPr eaLnBrk="1" hangingPunct="1"/>
            <a:r>
              <a:rPr lang="en-GB" sz="2200" b="1" u="sng" smtClean="0">
                <a:solidFill>
                  <a:srgbClr val="990000"/>
                </a:solidFill>
              </a:rPr>
              <a:t>an equivalent combination</a:t>
            </a:r>
            <a:r>
              <a:rPr lang="en-GB" sz="2200" smtClean="0"/>
              <a:t> of those two</a:t>
            </a:r>
            <a:endParaRPr lang="en-US" sz="2200" smtClean="0"/>
          </a:p>
          <a:p>
            <a:pPr eaLnBrk="1" hangingPunct="1"/>
            <a:r>
              <a:rPr lang="en-GB" sz="2200" smtClean="0"/>
              <a:t>Bouts of at least </a:t>
            </a:r>
            <a:r>
              <a:rPr lang="en-GB" sz="2200" b="1" u="sng" smtClean="0"/>
              <a:t>10 minutes</a:t>
            </a:r>
            <a:r>
              <a:rPr lang="en-GB" sz="2200" smtClean="0"/>
              <a:t>.</a:t>
            </a:r>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9600"/>
            <a:ext cx="23050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230346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descr="Commuters walking to 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962400"/>
            <a:ext cx="21494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484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4294967295"/>
          </p:nvPr>
        </p:nvSpPr>
        <p:spPr>
          <a:xfrm>
            <a:off x="179388" y="838200"/>
            <a:ext cx="8583612" cy="3595688"/>
          </a:xfrm>
        </p:spPr>
        <p:txBody>
          <a:bodyPr lIns="91440" tIns="45720" rIns="91440" bIns="45720"/>
          <a:lstStyle/>
          <a:p>
            <a:pPr eaLnBrk="1" hangingPunct="1">
              <a:spcBef>
                <a:spcPts val="938"/>
              </a:spcBef>
            </a:pPr>
            <a:r>
              <a:rPr lang="en-GB" sz="2200" u="sng" smtClean="0">
                <a:solidFill>
                  <a:srgbClr val="A50021"/>
                </a:solidFill>
              </a:rPr>
              <a:t>Same recommendations as for adults</a:t>
            </a:r>
          </a:p>
          <a:p>
            <a:pPr eaLnBrk="1" hangingPunct="1">
              <a:spcBef>
                <a:spcPct val="0"/>
              </a:spcBef>
              <a:buFont typeface="Wingdings" pitchFamily="2" charset="2"/>
              <a:buNone/>
            </a:pPr>
            <a:endParaRPr lang="en-GB" sz="2200" i="1" smtClean="0"/>
          </a:p>
          <a:p>
            <a:pPr eaLnBrk="1" hangingPunct="1">
              <a:spcBef>
                <a:spcPts val="938"/>
              </a:spcBef>
              <a:buFont typeface="Wingdings" pitchFamily="2" charset="2"/>
              <a:buNone/>
            </a:pPr>
            <a:r>
              <a:rPr lang="en-GB" sz="2200" smtClean="0"/>
              <a:t>Specific recommendations: </a:t>
            </a:r>
          </a:p>
          <a:p>
            <a:pPr eaLnBrk="1" hangingPunct="1">
              <a:spcBef>
                <a:spcPts val="938"/>
              </a:spcBef>
            </a:pPr>
            <a:r>
              <a:rPr lang="en-GB" sz="2200" smtClean="0"/>
              <a:t>perform PA to </a:t>
            </a:r>
            <a:r>
              <a:rPr lang="en-GB" sz="2200" u="sng" smtClean="0">
                <a:solidFill>
                  <a:srgbClr val="A50021"/>
                </a:solidFill>
              </a:rPr>
              <a:t>enhance balance and prevent falls </a:t>
            </a:r>
            <a:r>
              <a:rPr lang="en-GB" sz="2200" smtClean="0"/>
              <a:t>on 3 or more days/ week. </a:t>
            </a:r>
            <a:endParaRPr lang="en-US" sz="2200" smtClean="0"/>
          </a:p>
          <a:p>
            <a:pPr eaLnBrk="1" hangingPunct="1">
              <a:spcBef>
                <a:spcPts val="938"/>
              </a:spcBef>
            </a:pPr>
            <a:r>
              <a:rPr lang="en-GB" sz="2200" u="sng" smtClean="0">
                <a:solidFill>
                  <a:srgbClr val="A50021"/>
                </a:solidFill>
              </a:rPr>
              <a:t>Muscle-strengthening</a:t>
            </a:r>
            <a:r>
              <a:rPr lang="en-GB" sz="2200" smtClean="0"/>
              <a:t> activities on 2 or more days a week. </a:t>
            </a:r>
            <a:endParaRPr lang="en-US" sz="2200" smtClean="0"/>
          </a:p>
          <a:p>
            <a:pPr eaLnBrk="1" hangingPunct="1">
              <a:spcBef>
                <a:spcPts val="938"/>
              </a:spcBef>
            </a:pPr>
            <a:r>
              <a:rPr lang="en-GB" sz="2200" u="sng" smtClean="0">
                <a:solidFill>
                  <a:srgbClr val="A50021"/>
                </a:solidFill>
              </a:rPr>
              <a:t>be as physically active as their abilities and conditions allow</a:t>
            </a:r>
            <a:r>
              <a:rPr lang="en-GB" sz="2200" smtClean="0"/>
              <a:t>. </a:t>
            </a:r>
            <a:endParaRPr lang="en-US" sz="2200" smtClean="0"/>
          </a:p>
          <a:p>
            <a:pPr eaLnBrk="1" hangingPunct="1">
              <a:buFont typeface="Wingdings" pitchFamily="2" charset="2"/>
              <a:buNone/>
            </a:pPr>
            <a:endParaRPr lang="en-GB" sz="2200" smtClean="0"/>
          </a:p>
        </p:txBody>
      </p:sp>
      <p:sp>
        <p:nvSpPr>
          <p:cNvPr id="13315" name="Title 1"/>
          <p:cNvSpPr>
            <a:spLocks/>
          </p:cNvSpPr>
          <p:nvPr/>
        </p:nvSpPr>
        <p:spPr bwMode="auto">
          <a:xfrm>
            <a:off x="228600" y="0"/>
            <a:ext cx="6084888" cy="83820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rtl="0"/>
            <a:r>
              <a:rPr lang="en-GB" sz="2800" b="0" dirty="0">
                <a:solidFill>
                  <a:srgbClr val="003366"/>
                </a:solidFill>
                <a:latin typeface="+mj-lt"/>
                <a:ea typeface="MS PGothic" pitchFamily="34" charset="-128"/>
              </a:rPr>
              <a:t>+65</a:t>
            </a:r>
            <a:r>
              <a:rPr lang="en-US" sz="2800" b="0" dirty="0">
                <a:solidFill>
                  <a:srgbClr val="003366"/>
                </a:solidFill>
                <a:latin typeface="+mj-lt"/>
                <a:ea typeface="MS PGothic" pitchFamily="34" charset="-128"/>
              </a:rPr>
              <a:t> years old </a:t>
            </a:r>
            <a:r>
              <a:rPr lang="en-GB" sz="2800" b="0" dirty="0">
                <a:solidFill>
                  <a:srgbClr val="003366"/>
                </a:solidFill>
                <a:latin typeface="+mj-lt"/>
                <a:ea typeface="MS PGothic" pitchFamily="34" charset="-128"/>
              </a:rPr>
              <a:t>:</a:t>
            </a:r>
            <a:endParaRPr lang="en-US" sz="2800" b="0" dirty="0">
              <a:solidFill>
                <a:srgbClr val="003366"/>
              </a:solidFill>
              <a:latin typeface="+mj-lt"/>
              <a:ea typeface="MS PGothic" pitchFamily="34" charset="-128"/>
            </a:endParaRPr>
          </a:p>
        </p:txBody>
      </p:sp>
      <p:pic>
        <p:nvPicPr>
          <p:cNvPr id="13317" name="Picture 4" descr="INO_eld man on bike sm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191000"/>
            <a:ext cx="25908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Waak-oldladiessw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191000"/>
            <a:ext cx="2514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190998"/>
            <a:ext cx="2399834" cy="179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595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251520" y="44624"/>
            <a:ext cx="9144000" cy="908050"/>
          </a:xfrm>
        </p:spPr>
        <p:txBody>
          <a:bodyPr/>
          <a:lstStyle/>
          <a:p>
            <a:r>
              <a:rPr lang="en-GB" b="0" dirty="0">
                <a:solidFill>
                  <a:srgbClr val="003366"/>
                </a:solidFill>
                <a:ea typeface="MS PGothic" pitchFamily="34" charset="-128"/>
              </a:rPr>
              <a:t>+65</a:t>
            </a:r>
            <a:r>
              <a:rPr lang="en-US" b="0" dirty="0">
                <a:solidFill>
                  <a:srgbClr val="003366"/>
                </a:solidFill>
                <a:ea typeface="MS PGothic" pitchFamily="34" charset="-128"/>
              </a:rPr>
              <a:t> years old </a:t>
            </a:r>
            <a:r>
              <a:rPr lang="en-GB" b="0" dirty="0">
                <a:solidFill>
                  <a:srgbClr val="003366"/>
                </a:solidFill>
                <a:ea typeface="MS PGothic" pitchFamily="34" charset="-128"/>
              </a:rPr>
              <a:t>:</a:t>
            </a:r>
            <a:endParaRPr lang="en-US" b="0" dirty="0">
              <a:solidFill>
                <a:srgbClr val="003366"/>
              </a:solidFill>
              <a:ea typeface="MS PGothic" pitchFamily="34" charset="-128"/>
            </a:endParaRPr>
          </a:p>
        </p:txBody>
      </p:sp>
      <p:pic>
        <p:nvPicPr>
          <p:cNvPr id="38915"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13" y="1341438"/>
            <a:ext cx="430212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2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427288"/>
            <a:ext cx="4684712"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411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228600" y="76200"/>
            <a:ext cx="8763000" cy="685800"/>
          </a:xfrm>
        </p:spPr>
        <p:txBody>
          <a:bodyPr/>
          <a:lstStyle/>
          <a:p>
            <a:pPr algn="ctr" eaLnBrk="1" hangingPunct="1">
              <a:spcBef>
                <a:spcPct val="0"/>
              </a:spcBef>
              <a:buFont typeface="Wingdings" pitchFamily="2" charset="2"/>
              <a:buNone/>
            </a:pPr>
            <a:r>
              <a:rPr lang="en-GB" sz="4000" b="1" smtClean="0"/>
              <a:t>Summarizing</a:t>
            </a:r>
          </a:p>
        </p:txBody>
      </p:sp>
      <p:pic>
        <p:nvPicPr>
          <p:cNvPr id="23555"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35706"/>
            <a:ext cx="6220544" cy="506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870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s-ES" dirty="0"/>
          </a:p>
        </p:txBody>
      </p:sp>
      <p:sp>
        <p:nvSpPr>
          <p:cNvPr id="3" name="Content Placeholder 2"/>
          <p:cNvSpPr>
            <a:spLocks noGrp="1"/>
          </p:cNvSpPr>
          <p:nvPr>
            <p:ph idx="1"/>
          </p:nvPr>
        </p:nvSpPr>
        <p:spPr/>
        <p:txBody>
          <a:bodyPr/>
          <a:lstStyle/>
          <a:p>
            <a:r>
              <a:rPr lang="en-US" sz="3200" dirty="0" smtClean="0"/>
              <a:t>Health benefits of physical activity</a:t>
            </a:r>
          </a:p>
          <a:p>
            <a:r>
              <a:rPr lang="en-US" sz="3200" dirty="0" smtClean="0"/>
              <a:t>Global recommendations on physical activity for health</a:t>
            </a:r>
          </a:p>
          <a:p>
            <a:r>
              <a:rPr lang="en-US" sz="3200" dirty="0" smtClean="0"/>
              <a:t>Effective interventions in physical activity promotion</a:t>
            </a:r>
          </a:p>
          <a:p>
            <a:r>
              <a:rPr lang="en-US" sz="3200" dirty="0" smtClean="0"/>
              <a:t>From </a:t>
            </a:r>
            <a:r>
              <a:rPr lang="en-US" sz="3200" dirty="0" smtClean="0"/>
              <a:t>data to action</a:t>
            </a:r>
            <a:endParaRPr lang="es-ES" sz="3200" dirty="0"/>
          </a:p>
        </p:txBody>
      </p:sp>
    </p:spTree>
    <p:extLst>
      <p:ext uri="{BB962C8B-B14F-4D97-AF65-F5344CB8AC3E}">
        <p14:creationId xmlns:p14="http://schemas.microsoft.com/office/powerpoint/2010/main" val="4269466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348880"/>
            <a:ext cx="8785225" cy="692150"/>
          </a:xfrm>
        </p:spPr>
        <p:txBody>
          <a:bodyPr/>
          <a:lstStyle/>
          <a:p>
            <a:r>
              <a:rPr lang="en-US" sz="4000" b="0" dirty="0" smtClean="0">
                <a:solidFill>
                  <a:srgbClr val="0282D0"/>
                </a:solidFill>
                <a:latin typeface="Calibri" pitchFamily="34" charset="0"/>
                <a:cs typeface="Calibri" pitchFamily="34" charset="0"/>
              </a:rPr>
              <a:t>Effective interventions in physical activity promotion</a:t>
            </a:r>
            <a:endParaRPr lang="en-US" sz="4000" b="0" dirty="0">
              <a:solidFill>
                <a:srgbClr val="0282D0"/>
              </a:solidFill>
              <a:latin typeface="Calibri" pitchFamily="34" charset="0"/>
              <a:cs typeface="Calibri" pitchFamily="34" charset="0"/>
            </a:endParaRPr>
          </a:p>
        </p:txBody>
      </p:sp>
      <p:sp>
        <p:nvSpPr>
          <p:cNvPr id="5" name="Oval 22"/>
          <p:cNvSpPr>
            <a:spLocks noChangeArrowheads="1"/>
          </p:cNvSpPr>
          <p:nvPr/>
        </p:nvSpPr>
        <p:spPr bwMode="auto">
          <a:xfrm>
            <a:off x="315496" y="984698"/>
            <a:ext cx="1022585" cy="1004142"/>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dirty="0" smtClean="0">
                <a:solidFill>
                  <a:srgbClr val="003366"/>
                </a:solidFill>
                <a:latin typeface="Calibri" pitchFamily="34" charset="0"/>
                <a:cs typeface="Calibri" pitchFamily="34" charset="0"/>
              </a:rPr>
              <a:t>3</a:t>
            </a:r>
            <a:endParaRPr lang="en-GB" sz="4800" b="1" dirty="0">
              <a:solidFill>
                <a:srgbClr val="003366"/>
              </a:solidFill>
              <a:latin typeface="Calibri" pitchFamily="34" charset="0"/>
              <a:cs typeface="Calibri" pitchFamily="34" charset="0"/>
            </a:endParaRPr>
          </a:p>
        </p:txBody>
      </p:sp>
    </p:spTree>
    <p:extLst>
      <p:ext uri="{BB962C8B-B14F-4D97-AF65-F5344CB8AC3E}">
        <p14:creationId xmlns:p14="http://schemas.microsoft.com/office/powerpoint/2010/main" val="2295312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28" name="Text Box 20"/>
          <p:cNvSpPr txBox="1">
            <a:spLocks noChangeArrowheads="1"/>
          </p:cNvSpPr>
          <p:nvPr/>
        </p:nvSpPr>
        <p:spPr bwMode="auto">
          <a:xfrm>
            <a:off x="360363" y="116632"/>
            <a:ext cx="8328025" cy="6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60" tIns="45680" rIns="91360" bIns="45680">
            <a:spAutoFit/>
          </a:bodyPr>
          <a:lstStyle/>
          <a:p>
            <a:r>
              <a:rPr lang="en-GB" sz="3600" b="1" dirty="0" smtClean="0">
                <a:solidFill>
                  <a:srgbClr val="0070C0"/>
                </a:solidFill>
                <a:latin typeface="Calibri" pitchFamily="34" charset="0"/>
                <a:cs typeface="Arial" charset="0"/>
              </a:rPr>
              <a:t>"</a:t>
            </a:r>
            <a:r>
              <a:rPr lang="en-GB" sz="3600" b="1" dirty="0">
                <a:solidFill>
                  <a:srgbClr val="0070C0"/>
                </a:solidFill>
                <a:latin typeface="Calibri" pitchFamily="34" charset="0"/>
                <a:cs typeface="Arial" charset="0"/>
              </a:rPr>
              <a:t>Best buys" interventions to address NCDs</a:t>
            </a:r>
            <a:endParaRPr lang="en-US" sz="3600" b="1" dirty="0">
              <a:solidFill>
                <a:srgbClr val="0070C0"/>
              </a:solidFill>
              <a:latin typeface="Calibri" pitchFamily="34"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70662105"/>
              </p:ext>
            </p:extLst>
          </p:nvPr>
        </p:nvGraphicFramePr>
        <p:xfrm>
          <a:off x="436460" y="1340768"/>
          <a:ext cx="8384012" cy="4480372"/>
        </p:xfrm>
        <a:graphic>
          <a:graphicData uri="http://schemas.openxmlformats.org/drawingml/2006/table">
            <a:tbl>
              <a:tblPr firstRow="1" firstCol="1" bandRow="1" bandCol="1">
                <a:tableStyleId>{5C22544A-7EE6-4342-B048-85BDC9FD1C3A}</a:tableStyleId>
              </a:tblPr>
              <a:tblGrid>
                <a:gridCol w="1170071"/>
                <a:gridCol w="2854154"/>
                <a:gridCol w="4359787"/>
              </a:tblGrid>
              <a:tr h="670513">
                <a:tc rowSpan="3">
                  <a:txBody>
                    <a:bodyPr/>
                    <a:lstStyle/>
                    <a:p>
                      <a:pPr algn="just">
                        <a:spcAft>
                          <a:spcPts val="0"/>
                        </a:spcAft>
                      </a:pPr>
                      <a:r>
                        <a:rPr lang="en-GB" sz="1200" dirty="0">
                          <a:solidFill>
                            <a:schemeClr val="tx1"/>
                          </a:solidFill>
                          <a:effectLst/>
                          <a:latin typeface="Calibri" pitchFamily="34" charset="0"/>
                          <a:cs typeface="Calibri" pitchFamily="34" charset="0"/>
                        </a:rPr>
                        <a:t>Population-based interventions </a:t>
                      </a:r>
                      <a:endParaRPr lang="en-US" sz="1200" dirty="0">
                        <a:solidFill>
                          <a:schemeClr val="tx1"/>
                        </a:solidFill>
                        <a:effectLst/>
                        <a:latin typeface="Calibri" pitchFamily="34" charset="0"/>
                        <a:cs typeface="Calibri" pitchFamily="34" charset="0"/>
                      </a:endParaRPr>
                    </a:p>
                    <a:p>
                      <a:pPr algn="just">
                        <a:spcAft>
                          <a:spcPts val="0"/>
                        </a:spcAft>
                      </a:pPr>
                      <a:r>
                        <a:rPr lang="en-GB" sz="1200" dirty="0">
                          <a:solidFill>
                            <a:schemeClr val="tx1"/>
                          </a:solidFill>
                          <a:effectLst/>
                          <a:latin typeface="Calibri" pitchFamily="34" charset="0"/>
                          <a:cs typeface="Calibri" pitchFamily="34" charset="0"/>
                        </a:rPr>
                        <a:t>addressing NCD </a:t>
                      </a:r>
                      <a:endParaRPr lang="en-US" sz="1200" dirty="0">
                        <a:solidFill>
                          <a:schemeClr val="tx1"/>
                        </a:solidFill>
                        <a:effectLst/>
                        <a:latin typeface="Calibri" pitchFamily="34" charset="0"/>
                        <a:cs typeface="Calibri" pitchFamily="34" charset="0"/>
                      </a:endParaRPr>
                    </a:p>
                    <a:p>
                      <a:pPr algn="just">
                        <a:spcAft>
                          <a:spcPts val="0"/>
                        </a:spcAft>
                      </a:pPr>
                      <a:r>
                        <a:rPr lang="en-GB" sz="1200" dirty="0">
                          <a:solidFill>
                            <a:schemeClr val="tx1"/>
                          </a:solidFill>
                          <a:effectLst/>
                          <a:latin typeface="Calibri" pitchFamily="34" charset="0"/>
                          <a:cs typeface="Calibri" pitchFamily="34" charset="0"/>
                        </a:rPr>
                        <a:t>risk factors</a:t>
                      </a:r>
                      <a:endParaRPr lang="en-US" sz="1200" dirty="0">
                        <a:solidFill>
                          <a:schemeClr val="tx1"/>
                        </a:solidFill>
                        <a:effectLst/>
                        <a:latin typeface="Calibri" pitchFamily="34" charset="0"/>
                        <a:cs typeface="Calibri" pitchFamily="34" charset="0"/>
                      </a:endParaRPr>
                    </a:p>
                    <a:p>
                      <a:pPr algn="just">
                        <a:spcAft>
                          <a:spcPts val="0"/>
                        </a:spcAft>
                      </a:pPr>
                      <a:r>
                        <a:rPr lang="en-GB" sz="1200" dirty="0">
                          <a:solidFill>
                            <a:schemeClr val="tx1"/>
                          </a:solidFill>
                          <a:effectLst/>
                          <a:latin typeface="Calibri" pitchFamily="34" charset="0"/>
                          <a:cs typeface="Calibri" pitchFamily="34" charset="0"/>
                        </a:rPr>
                        <a:t> </a:t>
                      </a:r>
                      <a:endParaRPr lang="en-US" sz="1200" dirty="0">
                        <a:solidFill>
                          <a:schemeClr val="tx1"/>
                        </a:solidFill>
                        <a:effectLst/>
                        <a:latin typeface="Calibri" pitchFamily="34" charset="0"/>
                        <a:ea typeface="SimSun"/>
                        <a:cs typeface="Calibri" pitchFamily="34" charset="0"/>
                      </a:endParaRPr>
                    </a:p>
                  </a:txBody>
                  <a:tcPr marL="62861" marR="62861" marT="0" marB="0">
                    <a:solidFill>
                      <a:srgbClr val="8BD3FF"/>
                    </a:solidFill>
                  </a:tcPr>
                </a:tc>
                <a:tc>
                  <a:txBody>
                    <a:bodyPr/>
                    <a:lstStyle/>
                    <a:p>
                      <a:pPr>
                        <a:spcAft>
                          <a:spcPts val="0"/>
                        </a:spcAft>
                      </a:pPr>
                      <a:r>
                        <a:rPr lang="en-GB" sz="1200" b="0" dirty="0">
                          <a:solidFill>
                            <a:schemeClr val="tx1"/>
                          </a:solidFill>
                          <a:effectLst/>
                          <a:latin typeface="Calibri" pitchFamily="34" charset="0"/>
                          <a:cs typeface="Calibri" pitchFamily="34" charset="0"/>
                        </a:rPr>
                        <a:t>Tobacco use </a:t>
                      </a:r>
                      <a:endParaRPr lang="en-US" sz="1200" b="0" dirty="0">
                        <a:solidFill>
                          <a:schemeClr val="tx1"/>
                        </a:solidFill>
                        <a:effectLst/>
                        <a:latin typeface="Calibri" pitchFamily="34" charset="0"/>
                        <a:cs typeface="Calibri" pitchFamily="34" charset="0"/>
                      </a:endParaRPr>
                    </a:p>
                    <a:p>
                      <a:pPr>
                        <a:spcAft>
                          <a:spcPts val="0"/>
                        </a:spcAft>
                      </a:pPr>
                      <a:r>
                        <a:rPr lang="en-GB" sz="1200" b="0" dirty="0">
                          <a:solidFill>
                            <a:schemeClr val="tx1"/>
                          </a:solidFill>
                          <a:effectLst/>
                          <a:latin typeface="Calibri" pitchFamily="34" charset="0"/>
                          <a:cs typeface="Calibri" pitchFamily="34" charset="0"/>
                        </a:rPr>
                        <a:t> </a:t>
                      </a:r>
                      <a:endParaRPr lang="en-US" sz="1200" b="0" dirty="0">
                        <a:solidFill>
                          <a:schemeClr val="tx1"/>
                        </a:solidFill>
                        <a:effectLst/>
                        <a:latin typeface="Calibri" pitchFamily="34" charset="0"/>
                        <a:ea typeface="SimSun"/>
                        <a:cs typeface="Calibri" pitchFamily="34" charset="0"/>
                      </a:endParaRPr>
                    </a:p>
                  </a:txBody>
                  <a:tcPr marL="62861" marR="62861" marT="0" marB="0">
                    <a:solidFill>
                      <a:srgbClr val="8BD3FF"/>
                    </a:solidFill>
                  </a:tcPr>
                </a:tc>
                <a:tc>
                  <a:txBody>
                    <a:bodyPr/>
                    <a:lstStyle/>
                    <a:p>
                      <a:pPr marL="342900" lvl="0" indent="-342900" algn="just" rtl="0">
                        <a:spcAft>
                          <a:spcPts val="0"/>
                        </a:spcAft>
                        <a:buFont typeface="Times New Roman"/>
                        <a:buChar char="-"/>
                      </a:pPr>
                      <a:r>
                        <a:rPr lang="en-GB" sz="1200" b="0" dirty="0">
                          <a:solidFill>
                            <a:schemeClr val="tx1"/>
                          </a:solidFill>
                          <a:effectLst/>
                          <a:latin typeface="Calibri" pitchFamily="34" charset="0"/>
                          <a:cs typeface="Calibri" pitchFamily="34" charset="0"/>
                        </a:rPr>
                        <a:t>Excise tax increases </a:t>
                      </a:r>
                      <a:endParaRPr lang="en-US" sz="1200" b="0" dirty="0">
                        <a:solidFill>
                          <a:schemeClr val="tx1"/>
                        </a:solidFill>
                        <a:effectLst/>
                        <a:latin typeface="Calibri" pitchFamily="34" charset="0"/>
                        <a:cs typeface="Calibri" pitchFamily="34" charset="0"/>
                      </a:endParaRPr>
                    </a:p>
                    <a:p>
                      <a:pPr marL="342900" lvl="0" indent="-342900" algn="just">
                        <a:spcAft>
                          <a:spcPts val="0"/>
                        </a:spcAft>
                        <a:buFont typeface="Times New Roman"/>
                        <a:buChar char="-"/>
                      </a:pPr>
                      <a:r>
                        <a:rPr lang="en-GB" sz="1200" b="0" dirty="0">
                          <a:solidFill>
                            <a:schemeClr val="tx1"/>
                          </a:solidFill>
                          <a:effectLst/>
                          <a:latin typeface="Calibri" pitchFamily="34" charset="0"/>
                          <a:cs typeface="Calibri" pitchFamily="34" charset="0"/>
                        </a:rPr>
                        <a:t>Smoke-free indoor workplaces and public places</a:t>
                      </a:r>
                      <a:endParaRPr lang="en-US" sz="1200" b="0" dirty="0">
                        <a:solidFill>
                          <a:schemeClr val="tx1"/>
                        </a:solidFill>
                        <a:effectLst/>
                        <a:latin typeface="Calibri" pitchFamily="34" charset="0"/>
                        <a:cs typeface="Calibri" pitchFamily="34" charset="0"/>
                      </a:endParaRPr>
                    </a:p>
                    <a:p>
                      <a:pPr marL="342900" lvl="0" indent="-342900" algn="just">
                        <a:spcAft>
                          <a:spcPts val="0"/>
                        </a:spcAft>
                        <a:buFont typeface="Times New Roman"/>
                        <a:buChar char="-"/>
                      </a:pPr>
                      <a:r>
                        <a:rPr lang="en-GB" sz="1200" b="0" dirty="0">
                          <a:solidFill>
                            <a:schemeClr val="tx1"/>
                          </a:solidFill>
                          <a:effectLst/>
                          <a:latin typeface="Calibri" pitchFamily="34" charset="0"/>
                          <a:cs typeface="Calibri" pitchFamily="34" charset="0"/>
                        </a:rPr>
                        <a:t>Health information and warnings about tobacco </a:t>
                      </a:r>
                      <a:endParaRPr lang="en-US" sz="1200" b="0" dirty="0">
                        <a:solidFill>
                          <a:schemeClr val="tx1"/>
                        </a:solidFill>
                        <a:effectLst/>
                        <a:latin typeface="Calibri" pitchFamily="34" charset="0"/>
                        <a:cs typeface="Calibri" pitchFamily="34" charset="0"/>
                      </a:endParaRPr>
                    </a:p>
                    <a:p>
                      <a:pPr marL="342900" lvl="0" indent="-342900" algn="just">
                        <a:spcAft>
                          <a:spcPts val="0"/>
                        </a:spcAft>
                        <a:buFont typeface="Times New Roman"/>
                        <a:buChar char="-"/>
                      </a:pPr>
                      <a:r>
                        <a:rPr lang="en-GB" sz="1200" b="0" dirty="0">
                          <a:solidFill>
                            <a:schemeClr val="tx1"/>
                          </a:solidFill>
                          <a:effectLst/>
                          <a:latin typeface="Calibri" pitchFamily="34" charset="0"/>
                          <a:cs typeface="Calibri" pitchFamily="34" charset="0"/>
                        </a:rPr>
                        <a:t>Bans on advertising and promotion</a:t>
                      </a:r>
                      <a:endParaRPr lang="en-US" sz="1200" b="0" dirty="0">
                        <a:solidFill>
                          <a:schemeClr val="tx1"/>
                        </a:solidFill>
                        <a:effectLst/>
                        <a:latin typeface="Calibri" pitchFamily="34" charset="0"/>
                        <a:ea typeface="SimSun"/>
                        <a:cs typeface="Calibri" pitchFamily="34" charset="0"/>
                      </a:endParaRPr>
                    </a:p>
                  </a:txBody>
                  <a:tcPr marL="62861" marR="62861" marT="0" marB="0">
                    <a:solidFill>
                      <a:srgbClr val="8BD3FF"/>
                    </a:solidFill>
                  </a:tcPr>
                </a:tc>
              </a:tr>
              <a:tr h="670513">
                <a:tc vMerge="1">
                  <a:txBody>
                    <a:bodyPr/>
                    <a:lstStyle/>
                    <a:p>
                      <a:endParaRPr lang="en-US"/>
                    </a:p>
                  </a:txBody>
                  <a:tcPr/>
                </a:tc>
                <a:tc>
                  <a:txBody>
                    <a:bodyPr/>
                    <a:lstStyle/>
                    <a:p>
                      <a:pPr>
                        <a:spcAft>
                          <a:spcPts val="0"/>
                        </a:spcAft>
                      </a:pPr>
                      <a:r>
                        <a:rPr lang="en-GB" sz="1200">
                          <a:effectLst/>
                          <a:latin typeface="Calibri" pitchFamily="34" charset="0"/>
                          <a:cs typeface="Calibri" pitchFamily="34" charset="0"/>
                        </a:rPr>
                        <a:t>Harmful use of alcohol</a:t>
                      </a:r>
                      <a:endParaRPr lang="en-US" sz="1200">
                        <a:effectLst/>
                        <a:latin typeface="Calibri" pitchFamily="34" charset="0"/>
                        <a:ea typeface="SimSun"/>
                        <a:cs typeface="Calibri" pitchFamily="34" charset="0"/>
                      </a:endParaRPr>
                    </a:p>
                  </a:txBody>
                  <a:tcPr marL="62861" marR="62861" marT="0" marB="0">
                    <a:solidFill>
                      <a:srgbClr val="8BD3FF"/>
                    </a:solidFill>
                  </a:tcPr>
                </a:tc>
                <a:tc>
                  <a:txBody>
                    <a:bodyPr/>
                    <a:lstStyle/>
                    <a:p>
                      <a:pPr marL="342900" lvl="0" indent="-342900" algn="just" rtl="0">
                        <a:spcAft>
                          <a:spcPts val="0"/>
                        </a:spcAft>
                        <a:buFont typeface="Times New Roman"/>
                        <a:buChar char="-"/>
                      </a:pPr>
                      <a:r>
                        <a:rPr lang="en-GB" sz="1200">
                          <a:effectLst/>
                          <a:latin typeface="Calibri" pitchFamily="34" charset="0"/>
                          <a:cs typeface="Calibri" pitchFamily="34" charset="0"/>
                        </a:rPr>
                        <a:t>Excise tax increases on alcoholic beverages </a:t>
                      </a:r>
                      <a:endParaRPr lang="en-US" sz="1200">
                        <a:effectLst/>
                        <a:latin typeface="Calibri" pitchFamily="34" charset="0"/>
                        <a:cs typeface="Calibri" pitchFamily="34" charset="0"/>
                      </a:endParaRPr>
                    </a:p>
                    <a:p>
                      <a:pPr marL="342900" lvl="0" indent="-342900" algn="just">
                        <a:spcAft>
                          <a:spcPts val="0"/>
                        </a:spcAft>
                        <a:buFont typeface="Times New Roman"/>
                        <a:buChar char="-"/>
                      </a:pPr>
                      <a:r>
                        <a:rPr lang="en-GB" sz="1200">
                          <a:effectLst/>
                          <a:latin typeface="Calibri" pitchFamily="34" charset="0"/>
                          <a:cs typeface="Calibri" pitchFamily="34" charset="0"/>
                        </a:rPr>
                        <a:t>Comprehensive restrictions and bans on alcohol marketing</a:t>
                      </a:r>
                      <a:endParaRPr lang="en-US" sz="1200">
                        <a:effectLst/>
                        <a:latin typeface="Calibri" pitchFamily="34" charset="0"/>
                        <a:cs typeface="Calibri" pitchFamily="34" charset="0"/>
                      </a:endParaRPr>
                    </a:p>
                    <a:p>
                      <a:pPr marL="342900" lvl="0" indent="-342900" algn="just">
                        <a:spcAft>
                          <a:spcPts val="0"/>
                        </a:spcAft>
                        <a:buFont typeface="Times New Roman"/>
                        <a:buChar char="-"/>
                      </a:pPr>
                      <a:r>
                        <a:rPr lang="en-GB" sz="1200">
                          <a:effectLst/>
                          <a:latin typeface="Calibri" pitchFamily="34" charset="0"/>
                          <a:cs typeface="Calibri" pitchFamily="34" charset="0"/>
                        </a:rPr>
                        <a:t>Restrictions on the availability of retailed alcohol </a:t>
                      </a:r>
                      <a:endParaRPr lang="en-US" sz="1200">
                        <a:effectLst/>
                        <a:latin typeface="Calibri" pitchFamily="34" charset="0"/>
                        <a:ea typeface="SimSun"/>
                        <a:cs typeface="Calibri" pitchFamily="34" charset="0"/>
                      </a:endParaRPr>
                    </a:p>
                  </a:txBody>
                  <a:tcPr marL="62861" marR="62861" marT="0" marB="0">
                    <a:solidFill>
                      <a:srgbClr val="8BD3FF"/>
                    </a:solidFill>
                  </a:tcPr>
                </a:tc>
              </a:tr>
              <a:tr h="1005769">
                <a:tc vMerge="1">
                  <a:txBody>
                    <a:bodyPr/>
                    <a:lstStyle/>
                    <a:p>
                      <a:endParaRPr lang="en-US"/>
                    </a:p>
                  </a:txBody>
                  <a:tcPr/>
                </a:tc>
                <a:tc>
                  <a:txBody>
                    <a:bodyPr/>
                    <a:lstStyle/>
                    <a:p>
                      <a:pPr>
                        <a:spcAft>
                          <a:spcPts val="0"/>
                        </a:spcAft>
                      </a:pPr>
                      <a:r>
                        <a:rPr lang="en-GB" sz="1600" u="sng" dirty="0">
                          <a:effectLst/>
                          <a:latin typeface="Calibri" pitchFamily="34" charset="0"/>
                          <a:cs typeface="Calibri" pitchFamily="34" charset="0"/>
                        </a:rPr>
                        <a:t>Unhealthy diet and physical inactivity</a:t>
                      </a:r>
                      <a:endParaRPr lang="en-US" sz="1600" u="sng" dirty="0">
                        <a:effectLst/>
                        <a:latin typeface="Calibri" pitchFamily="34" charset="0"/>
                        <a:ea typeface="SimSun"/>
                        <a:cs typeface="Calibri" pitchFamily="34" charset="0"/>
                      </a:endParaRPr>
                    </a:p>
                  </a:txBody>
                  <a:tcPr marL="62861" marR="62861" marT="0" marB="0">
                    <a:solidFill>
                      <a:srgbClr val="8BD3FF"/>
                    </a:solidFill>
                  </a:tcPr>
                </a:tc>
                <a:tc>
                  <a:txBody>
                    <a:bodyPr/>
                    <a:lstStyle/>
                    <a:p>
                      <a:pPr marL="342900" lvl="0" indent="-342900" algn="just" rtl="0">
                        <a:spcAft>
                          <a:spcPts val="0"/>
                        </a:spcAft>
                        <a:buFont typeface="Wingdings" pitchFamily="2" charset="2"/>
                        <a:buChar char="v"/>
                      </a:pPr>
                      <a:r>
                        <a:rPr lang="en-GB" sz="1400" b="0" dirty="0">
                          <a:solidFill>
                            <a:schemeClr val="tx1"/>
                          </a:solidFill>
                          <a:effectLst/>
                          <a:latin typeface="Calibri" pitchFamily="34" charset="0"/>
                          <a:cs typeface="Calibri" pitchFamily="34" charset="0"/>
                        </a:rPr>
                        <a:t>Salt reduction through mass media campaigns and reduced salt content in processed </a:t>
                      </a:r>
                      <a:r>
                        <a:rPr lang="en-GB" sz="1400" b="0" dirty="0" smtClean="0">
                          <a:solidFill>
                            <a:schemeClr val="tx1"/>
                          </a:solidFill>
                          <a:effectLst/>
                          <a:latin typeface="Calibri" pitchFamily="34" charset="0"/>
                          <a:cs typeface="Calibri" pitchFamily="34" charset="0"/>
                        </a:rPr>
                        <a:t>foods</a:t>
                      </a:r>
                      <a:endParaRPr lang="en-US" sz="1400" b="0" dirty="0" smtClean="0">
                        <a:solidFill>
                          <a:schemeClr val="tx1"/>
                        </a:solidFill>
                        <a:effectLst/>
                        <a:latin typeface="Calibri" pitchFamily="34" charset="0"/>
                        <a:cs typeface="Calibri" pitchFamily="34" charset="0"/>
                      </a:endParaRPr>
                    </a:p>
                    <a:p>
                      <a:pPr marL="342900" lvl="0" indent="-342900" algn="just" rtl="0">
                        <a:spcAft>
                          <a:spcPts val="0"/>
                        </a:spcAft>
                        <a:buFont typeface="Wingdings" pitchFamily="2" charset="2"/>
                        <a:buChar char="v"/>
                      </a:pPr>
                      <a:r>
                        <a:rPr lang="en-GB" sz="1400" b="0" dirty="0" smtClean="0">
                          <a:solidFill>
                            <a:srgbClr val="7030A0"/>
                          </a:solidFill>
                          <a:effectLst/>
                          <a:latin typeface="Calibri" pitchFamily="34" charset="0"/>
                          <a:cs typeface="Calibri" pitchFamily="34" charset="0"/>
                        </a:rPr>
                        <a:t>Replacement </a:t>
                      </a:r>
                      <a:r>
                        <a:rPr lang="en-GB" sz="1400" b="0" dirty="0">
                          <a:solidFill>
                            <a:srgbClr val="7030A0"/>
                          </a:solidFill>
                          <a:effectLst/>
                          <a:latin typeface="Calibri" pitchFamily="34" charset="0"/>
                          <a:cs typeface="Calibri" pitchFamily="34" charset="0"/>
                        </a:rPr>
                        <a:t>of trans-fats with polyunsaturated </a:t>
                      </a:r>
                      <a:r>
                        <a:rPr lang="en-GB" sz="1400" b="0" dirty="0" smtClean="0">
                          <a:solidFill>
                            <a:srgbClr val="7030A0"/>
                          </a:solidFill>
                          <a:effectLst/>
                          <a:latin typeface="Calibri" pitchFamily="34" charset="0"/>
                          <a:cs typeface="Calibri" pitchFamily="34" charset="0"/>
                        </a:rPr>
                        <a:t>fats</a:t>
                      </a:r>
                      <a:endParaRPr lang="en-US" sz="1400" b="0" dirty="0" smtClean="0">
                        <a:solidFill>
                          <a:srgbClr val="7030A0"/>
                        </a:solidFill>
                        <a:effectLst/>
                        <a:latin typeface="Calibri" pitchFamily="34" charset="0"/>
                        <a:cs typeface="Calibri" pitchFamily="34" charset="0"/>
                      </a:endParaRPr>
                    </a:p>
                    <a:p>
                      <a:pPr marL="342900" lvl="0" indent="-342900" algn="just" rtl="0">
                        <a:spcAft>
                          <a:spcPts val="0"/>
                        </a:spcAft>
                        <a:buFont typeface="Wingdings" pitchFamily="2" charset="2"/>
                        <a:buChar char="v"/>
                      </a:pPr>
                      <a:r>
                        <a:rPr lang="en-GB" sz="1400" b="0" dirty="0" smtClean="0">
                          <a:solidFill>
                            <a:schemeClr val="tx1"/>
                          </a:solidFill>
                          <a:effectLst/>
                          <a:latin typeface="Calibri" pitchFamily="34" charset="0"/>
                          <a:cs typeface="Calibri" pitchFamily="34" charset="0"/>
                        </a:rPr>
                        <a:t>Public </a:t>
                      </a:r>
                      <a:r>
                        <a:rPr lang="en-GB" sz="1400" b="0" dirty="0">
                          <a:solidFill>
                            <a:schemeClr val="tx1"/>
                          </a:solidFill>
                          <a:effectLst/>
                          <a:latin typeface="Calibri" pitchFamily="34" charset="0"/>
                          <a:cs typeface="Calibri" pitchFamily="34" charset="0"/>
                        </a:rPr>
                        <a:t>awareness programme about diet and physical activity</a:t>
                      </a:r>
                      <a:endParaRPr lang="en-US" sz="1400" b="0" dirty="0">
                        <a:solidFill>
                          <a:schemeClr val="tx1"/>
                        </a:solidFill>
                        <a:effectLst/>
                        <a:latin typeface="Calibri" pitchFamily="34" charset="0"/>
                        <a:ea typeface="SimSun"/>
                        <a:cs typeface="Calibri" pitchFamily="34" charset="0"/>
                      </a:endParaRPr>
                    </a:p>
                  </a:txBody>
                  <a:tcPr marL="62861" marR="62861" marT="0" marB="0">
                    <a:solidFill>
                      <a:srgbClr val="8BD3FF"/>
                    </a:solidFill>
                  </a:tcPr>
                </a:tc>
              </a:tr>
              <a:tr h="838141">
                <a:tc rowSpan="2">
                  <a:txBody>
                    <a:bodyPr/>
                    <a:lstStyle/>
                    <a:p>
                      <a:pPr>
                        <a:spcAft>
                          <a:spcPts val="0"/>
                        </a:spcAft>
                      </a:pPr>
                      <a:r>
                        <a:rPr lang="en-GB" sz="1200" dirty="0">
                          <a:solidFill>
                            <a:schemeClr val="bg1"/>
                          </a:solidFill>
                          <a:effectLst/>
                          <a:latin typeface="Calibri" pitchFamily="34" charset="0"/>
                          <a:cs typeface="Calibri" pitchFamily="34" charset="0"/>
                        </a:rPr>
                        <a:t>Individual-based interventions</a:t>
                      </a:r>
                      <a:endParaRPr lang="en-US" sz="1200" dirty="0">
                        <a:solidFill>
                          <a:schemeClr val="bg1"/>
                        </a:solidFill>
                        <a:effectLst/>
                        <a:latin typeface="Calibri" pitchFamily="34" charset="0"/>
                        <a:cs typeface="Calibri" pitchFamily="34" charset="0"/>
                      </a:endParaRPr>
                    </a:p>
                    <a:p>
                      <a:pPr>
                        <a:spcAft>
                          <a:spcPts val="0"/>
                        </a:spcAft>
                      </a:pPr>
                      <a:r>
                        <a:rPr lang="en-GB" sz="1200" dirty="0">
                          <a:solidFill>
                            <a:schemeClr val="bg1"/>
                          </a:solidFill>
                          <a:effectLst/>
                          <a:latin typeface="Calibri" pitchFamily="34" charset="0"/>
                          <a:cs typeface="Calibri" pitchFamily="34" charset="0"/>
                        </a:rPr>
                        <a:t>addressing NCDs in primary care</a:t>
                      </a:r>
                      <a:endParaRPr lang="en-US" sz="1200" dirty="0">
                        <a:solidFill>
                          <a:schemeClr val="bg1"/>
                        </a:solidFill>
                        <a:effectLst/>
                        <a:latin typeface="Calibri" pitchFamily="34" charset="0"/>
                        <a:cs typeface="Calibri" pitchFamily="34" charset="0"/>
                      </a:endParaRPr>
                    </a:p>
                    <a:p>
                      <a:pPr algn="just">
                        <a:spcAft>
                          <a:spcPts val="0"/>
                        </a:spcAft>
                      </a:pPr>
                      <a:r>
                        <a:rPr lang="en-GB" sz="1200" dirty="0">
                          <a:solidFill>
                            <a:schemeClr val="bg1"/>
                          </a:solidFill>
                          <a:effectLst/>
                          <a:latin typeface="Calibri" pitchFamily="34" charset="0"/>
                          <a:cs typeface="Calibri" pitchFamily="34" charset="0"/>
                        </a:rPr>
                        <a:t> </a:t>
                      </a:r>
                      <a:endParaRPr lang="en-US" sz="1200" dirty="0">
                        <a:solidFill>
                          <a:schemeClr val="bg1"/>
                        </a:solidFill>
                        <a:effectLst/>
                        <a:latin typeface="Calibri" pitchFamily="34" charset="0"/>
                        <a:ea typeface="SimSun"/>
                        <a:cs typeface="Calibri" pitchFamily="34" charset="0"/>
                      </a:endParaRPr>
                    </a:p>
                  </a:txBody>
                  <a:tcPr marL="62861" marR="62861" marT="0" marB="0">
                    <a:solidFill>
                      <a:srgbClr val="4E75B9"/>
                    </a:solidFill>
                  </a:tcPr>
                </a:tc>
                <a:tc>
                  <a:txBody>
                    <a:bodyPr/>
                    <a:lstStyle/>
                    <a:p>
                      <a:pPr>
                        <a:spcAft>
                          <a:spcPts val="0"/>
                        </a:spcAft>
                      </a:pPr>
                      <a:r>
                        <a:rPr lang="en-GB" sz="1200" dirty="0">
                          <a:solidFill>
                            <a:schemeClr val="bg1"/>
                          </a:solidFill>
                          <a:effectLst/>
                          <a:latin typeface="Calibri" pitchFamily="34" charset="0"/>
                          <a:cs typeface="Calibri" pitchFamily="34" charset="0"/>
                        </a:rPr>
                        <a:t>Cancer</a:t>
                      </a:r>
                      <a:endParaRPr lang="en-US" sz="1200" dirty="0">
                        <a:solidFill>
                          <a:schemeClr val="bg1"/>
                        </a:solidFill>
                        <a:effectLst/>
                        <a:latin typeface="Calibri" pitchFamily="34" charset="0"/>
                        <a:ea typeface="SimSun"/>
                        <a:cs typeface="Calibri" pitchFamily="34" charset="0"/>
                      </a:endParaRPr>
                    </a:p>
                  </a:txBody>
                  <a:tcPr marL="62861" marR="62861" marT="0" marB="0">
                    <a:solidFill>
                      <a:srgbClr val="4E75B9"/>
                    </a:solidFill>
                  </a:tcPr>
                </a:tc>
                <a:tc>
                  <a:txBody>
                    <a:bodyPr/>
                    <a:lstStyle/>
                    <a:p>
                      <a:pPr marL="342900" lvl="0" indent="-342900" algn="just" rtl="0">
                        <a:spcAft>
                          <a:spcPts val="0"/>
                        </a:spcAft>
                        <a:buFont typeface="Times New Roman"/>
                        <a:buChar char="-"/>
                      </a:pPr>
                      <a:r>
                        <a:rPr lang="en-GB" sz="1200" dirty="0">
                          <a:solidFill>
                            <a:schemeClr val="bg1"/>
                          </a:solidFill>
                          <a:effectLst/>
                          <a:latin typeface="Calibri" pitchFamily="34" charset="0"/>
                          <a:cs typeface="Calibri" pitchFamily="34" charset="0"/>
                        </a:rPr>
                        <a:t>Prevention of liver cancer through hepatitis B immunization</a:t>
                      </a:r>
                      <a:endParaRPr lang="en-US" sz="1200" dirty="0">
                        <a:solidFill>
                          <a:schemeClr val="bg1"/>
                        </a:solidFill>
                        <a:effectLst/>
                        <a:latin typeface="Calibri" pitchFamily="34" charset="0"/>
                        <a:cs typeface="Calibri" pitchFamily="34" charset="0"/>
                      </a:endParaRPr>
                    </a:p>
                    <a:p>
                      <a:pPr marL="342900" lvl="0" indent="-342900" algn="just">
                        <a:spcAft>
                          <a:spcPts val="0"/>
                        </a:spcAft>
                        <a:buFont typeface="Times New Roman"/>
                        <a:buChar char="-"/>
                      </a:pPr>
                      <a:r>
                        <a:rPr lang="en-GB" sz="1200" dirty="0">
                          <a:solidFill>
                            <a:schemeClr val="bg1"/>
                          </a:solidFill>
                          <a:effectLst/>
                          <a:latin typeface="Calibri" pitchFamily="34" charset="0"/>
                          <a:cs typeface="Calibri" pitchFamily="34" charset="0"/>
                        </a:rPr>
                        <a:t>Prevention of cervical cancer through screening (visual inspection with acetic acid [VIA]) and treatment of pre-cancerous lesions</a:t>
                      </a:r>
                      <a:endParaRPr lang="en-US" sz="1200" dirty="0">
                        <a:solidFill>
                          <a:schemeClr val="bg1"/>
                        </a:solidFill>
                        <a:effectLst/>
                        <a:latin typeface="Calibri" pitchFamily="34" charset="0"/>
                        <a:ea typeface="SimSun"/>
                        <a:cs typeface="Calibri" pitchFamily="34" charset="0"/>
                      </a:endParaRPr>
                    </a:p>
                  </a:txBody>
                  <a:tcPr marL="62861" marR="62861" marT="0" marB="0">
                    <a:solidFill>
                      <a:srgbClr val="4E75B9"/>
                    </a:solidFill>
                  </a:tcPr>
                </a:tc>
              </a:tr>
              <a:tr h="1173398">
                <a:tc vMerge="1">
                  <a:txBody>
                    <a:bodyPr/>
                    <a:lstStyle/>
                    <a:p>
                      <a:endParaRPr lang="en-US"/>
                    </a:p>
                  </a:txBody>
                  <a:tcPr/>
                </a:tc>
                <a:tc>
                  <a:txBody>
                    <a:bodyPr/>
                    <a:lstStyle/>
                    <a:p>
                      <a:pPr>
                        <a:spcAft>
                          <a:spcPts val="0"/>
                        </a:spcAft>
                      </a:pPr>
                      <a:r>
                        <a:rPr lang="en-GB" sz="1200" dirty="0">
                          <a:solidFill>
                            <a:schemeClr val="bg1"/>
                          </a:solidFill>
                          <a:effectLst/>
                          <a:latin typeface="Calibri" pitchFamily="34" charset="0"/>
                          <a:cs typeface="Calibri" pitchFamily="34" charset="0"/>
                        </a:rPr>
                        <a:t>Cardiovascular disease and diabetes</a:t>
                      </a:r>
                      <a:endParaRPr lang="en-US" sz="1200" dirty="0">
                        <a:solidFill>
                          <a:schemeClr val="bg1"/>
                        </a:solidFill>
                        <a:effectLst/>
                        <a:latin typeface="Calibri" pitchFamily="34" charset="0"/>
                        <a:ea typeface="SimSun"/>
                        <a:cs typeface="Calibri" pitchFamily="34" charset="0"/>
                      </a:endParaRPr>
                    </a:p>
                  </a:txBody>
                  <a:tcPr marL="62861" marR="62861" marT="0" marB="0">
                    <a:solidFill>
                      <a:srgbClr val="4E75B9"/>
                    </a:solidFill>
                  </a:tcPr>
                </a:tc>
                <a:tc>
                  <a:txBody>
                    <a:bodyPr/>
                    <a:lstStyle/>
                    <a:p>
                      <a:pPr marL="342900" lvl="0" indent="-342900" algn="just" rtl="0">
                        <a:spcAft>
                          <a:spcPts val="0"/>
                        </a:spcAft>
                        <a:buFont typeface="Times New Roman"/>
                        <a:buChar char="-"/>
                      </a:pPr>
                      <a:r>
                        <a:rPr lang="en-GB" sz="1200" dirty="0">
                          <a:solidFill>
                            <a:schemeClr val="bg1"/>
                          </a:solidFill>
                          <a:effectLst/>
                          <a:latin typeface="Calibri" pitchFamily="34" charset="0"/>
                          <a:cs typeface="Calibri" pitchFamily="34" charset="0"/>
                        </a:rPr>
                        <a:t>Multi-drug therapy (including glycaemic control for diabetes mellitus) for individuals who have had a heart attack or stroke, and to persons at high risk (&gt; 30%) of a cardiovascular event within 10 years</a:t>
                      </a:r>
                      <a:endParaRPr lang="en-US" sz="1200" dirty="0">
                        <a:solidFill>
                          <a:schemeClr val="bg1"/>
                        </a:solidFill>
                        <a:effectLst/>
                        <a:latin typeface="Calibri" pitchFamily="34" charset="0"/>
                        <a:cs typeface="Calibri" pitchFamily="34" charset="0"/>
                      </a:endParaRPr>
                    </a:p>
                    <a:p>
                      <a:pPr marL="342900" lvl="0" indent="-342900" algn="just">
                        <a:spcAft>
                          <a:spcPts val="0"/>
                        </a:spcAft>
                        <a:buFont typeface="Times New Roman"/>
                        <a:buChar char="-"/>
                      </a:pPr>
                      <a:r>
                        <a:rPr lang="en-GB" sz="1200" dirty="0">
                          <a:solidFill>
                            <a:schemeClr val="bg1"/>
                          </a:solidFill>
                          <a:effectLst/>
                          <a:latin typeface="Calibri" pitchFamily="34" charset="0"/>
                          <a:cs typeface="Calibri" pitchFamily="34" charset="0"/>
                        </a:rPr>
                        <a:t>Providing aspirin to people having an acute heart attack</a:t>
                      </a:r>
                      <a:endParaRPr lang="en-US" sz="1200" dirty="0">
                        <a:solidFill>
                          <a:schemeClr val="bg1"/>
                        </a:solidFill>
                        <a:effectLst/>
                        <a:latin typeface="Calibri" pitchFamily="34" charset="0"/>
                        <a:ea typeface="SimSun"/>
                        <a:cs typeface="Calibri" pitchFamily="34" charset="0"/>
                      </a:endParaRPr>
                    </a:p>
                  </a:txBody>
                  <a:tcPr marL="62861" marR="62861" marT="0" marB="0">
                    <a:solidFill>
                      <a:srgbClr val="4E75B9"/>
                    </a:solidFill>
                  </a:tcPr>
                </a:tc>
              </a:tr>
            </a:tbl>
          </a:graphicData>
        </a:graphic>
      </p:graphicFrame>
      <p:sp>
        <p:nvSpPr>
          <p:cNvPr id="4" name="Oval 3"/>
          <p:cNvSpPr/>
          <p:nvPr/>
        </p:nvSpPr>
        <p:spPr bwMode="auto">
          <a:xfrm>
            <a:off x="4355976" y="3375360"/>
            <a:ext cx="4680520" cy="557695"/>
          </a:xfrm>
          <a:prstGeom prst="ellipse">
            <a:avLst/>
          </a:prstGeom>
          <a:noFill/>
          <a:ln w="28575" cap="flat" cmpd="sng" algn="ctr">
            <a:solidFill>
              <a:schemeClr val="accent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s-ES" sz="3900" b="1" i="0" u="none" strike="noStrike" cap="none" normalizeH="0" baseline="0" smtClean="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994691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 y="76200"/>
            <a:ext cx="9067800" cy="609600"/>
          </a:xfrm>
          <a:noFill/>
        </p:spPr>
        <p:txBody>
          <a:bodyPr/>
          <a:lstStyle/>
          <a:p>
            <a:pPr eaLnBrk="1" hangingPunct="1"/>
            <a:r>
              <a:rPr lang="en-GB" sz="2400" dirty="0" smtClean="0"/>
              <a:t>Opportunities for multisectoral and </a:t>
            </a:r>
            <a:r>
              <a:rPr lang="en-GB" sz="2400" dirty="0" err="1" smtClean="0"/>
              <a:t>multistakeholder</a:t>
            </a:r>
            <a:r>
              <a:rPr lang="en-GB" sz="2400" dirty="0" smtClean="0"/>
              <a:t> activities</a:t>
            </a:r>
          </a:p>
        </p:txBody>
      </p:sp>
      <p:grpSp>
        <p:nvGrpSpPr>
          <p:cNvPr id="18435" name="Group 3"/>
          <p:cNvGrpSpPr>
            <a:grpSpLocks/>
          </p:cNvGrpSpPr>
          <p:nvPr/>
        </p:nvGrpSpPr>
        <p:grpSpPr bwMode="auto">
          <a:xfrm>
            <a:off x="-180528" y="1143000"/>
            <a:ext cx="9433048" cy="4230216"/>
            <a:chOff x="239" y="1294"/>
            <a:chExt cx="6311" cy="2417"/>
          </a:xfrm>
        </p:grpSpPr>
        <p:sp>
          <p:nvSpPr>
            <p:cNvPr id="18436" name="Text Box 4"/>
            <p:cNvSpPr txBox="1">
              <a:spLocks noChangeArrowheads="1"/>
            </p:cNvSpPr>
            <p:nvPr/>
          </p:nvSpPr>
          <p:spPr bwMode="auto">
            <a:xfrm>
              <a:off x="4377" y="1645"/>
              <a:ext cx="1910" cy="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eaLnBrk="1" hangingPunct="1">
                <a:spcBef>
                  <a:spcPct val="50000"/>
                </a:spcBef>
              </a:pPr>
              <a:r>
                <a:rPr lang="en-GB" sz="2400"/>
                <a:t>Sustainable transport </a:t>
              </a:r>
            </a:p>
          </p:txBody>
        </p:sp>
        <p:sp>
          <p:nvSpPr>
            <p:cNvPr id="18437" name="Text Box 5"/>
            <p:cNvSpPr txBox="1">
              <a:spLocks noChangeArrowheads="1"/>
            </p:cNvSpPr>
            <p:nvPr/>
          </p:nvSpPr>
          <p:spPr bwMode="auto">
            <a:xfrm>
              <a:off x="4163" y="2495"/>
              <a:ext cx="2387"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eaLnBrk="1" hangingPunct="1">
                <a:spcBef>
                  <a:spcPct val="50000"/>
                </a:spcBef>
              </a:pPr>
              <a:r>
                <a:rPr lang="en-GB" sz="2400"/>
                <a:t>Sustainable environment; climate change</a:t>
              </a:r>
            </a:p>
          </p:txBody>
        </p:sp>
        <p:sp>
          <p:nvSpPr>
            <p:cNvPr id="18438" name="Text Box 6"/>
            <p:cNvSpPr txBox="1">
              <a:spLocks noChangeArrowheads="1"/>
            </p:cNvSpPr>
            <p:nvPr/>
          </p:nvSpPr>
          <p:spPr bwMode="auto">
            <a:xfrm>
              <a:off x="1616" y="1294"/>
              <a:ext cx="3185"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eaLnBrk="1" hangingPunct="1">
                <a:spcBef>
                  <a:spcPct val="50000"/>
                </a:spcBef>
              </a:pPr>
              <a:r>
                <a:rPr lang="en-GB" sz="2400"/>
                <a:t>Urban planning and design</a:t>
              </a:r>
            </a:p>
          </p:txBody>
        </p:sp>
        <p:sp>
          <p:nvSpPr>
            <p:cNvPr id="18439" name="Text Box 7"/>
            <p:cNvSpPr txBox="1">
              <a:spLocks noChangeArrowheads="1"/>
            </p:cNvSpPr>
            <p:nvPr/>
          </p:nvSpPr>
          <p:spPr bwMode="auto">
            <a:xfrm>
              <a:off x="239" y="1844"/>
              <a:ext cx="2016" cy="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eaLnBrk="1" hangingPunct="1">
                <a:spcBef>
                  <a:spcPct val="50000"/>
                </a:spcBef>
              </a:pPr>
              <a:r>
                <a:rPr lang="en-GB" sz="2200"/>
                <a:t>Safety and Injury prevention </a:t>
              </a:r>
            </a:p>
          </p:txBody>
        </p:sp>
        <p:sp>
          <p:nvSpPr>
            <p:cNvPr id="18440" name="Text Box 8"/>
            <p:cNvSpPr txBox="1">
              <a:spLocks noChangeArrowheads="1"/>
            </p:cNvSpPr>
            <p:nvPr/>
          </p:nvSpPr>
          <p:spPr bwMode="auto">
            <a:xfrm>
              <a:off x="875" y="3345"/>
              <a:ext cx="2253"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eaLnBrk="1" hangingPunct="1">
                <a:spcBef>
                  <a:spcPct val="50000"/>
                </a:spcBef>
              </a:pPr>
              <a:r>
                <a:rPr lang="en-GB" sz="2400"/>
                <a:t>Workplace</a:t>
              </a:r>
            </a:p>
          </p:txBody>
        </p:sp>
        <p:sp>
          <p:nvSpPr>
            <p:cNvPr id="18441" name="Text Box 9"/>
            <p:cNvSpPr txBox="1">
              <a:spLocks noChangeArrowheads="1"/>
            </p:cNvSpPr>
            <p:nvPr/>
          </p:nvSpPr>
          <p:spPr bwMode="auto">
            <a:xfrm>
              <a:off x="290" y="2694"/>
              <a:ext cx="1434"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eaLnBrk="1" hangingPunct="1">
                <a:spcBef>
                  <a:spcPct val="50000"/>
                </a:spcBef>
              </a:pPr>
              <a:r>
                <a:rPr lang="en-GB" sz="2400"/>
                <a:t>Sports </a:t>
              </a:r>
            </a:p>
          </p:txBody>
        </p:sp>
        <p:sp>
          <p:nvSpPr>
            <p:cNvPr id="18442" name="Text Box 10"/>
            <p:cNvSpPr txBox="1">
              <a:spLocks noChangeArrowheads="1"/>
            </p:cNvSpPr>
            <p:nvPr/>
          </p:nvSpPr>
          <p:spPr bwMode="auto">
            <a:xfrm>
              <a:off x="2891" y="3394"/>
              <a:ext cx="2121"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4" tIns="45712" rIns="91424" bIns="45712">
              <a:spAutoFit/>
            </a:bodyPr>
            <a:lstStyle>
              <a:lvl1pPr defTabSz="1041400" eaLnBrk="0" hangingPunct="0">
                <a:defRPr sz="3900" b="1">
                  <a:solidFill>
                    <a:srgbClr val="000066"/>
                  </a:solidFill>
                  <a:latin typeface="Arial" pitchFamily="34" charset="0"/>
                  <a:cs typeface="Arial" pitchFamily="34" charset="0"/>
                </a:defRPr>
              </a:lvl1pPr>
              <a:lvl2pPr marL="742950" indent="-285750" defTabSz="1041400" eaLnBrk="0" hangingPunct="0">
                <a:defRPr sz="3900" b="1">
                  <a:solidFill>
                    <a:srgbClr val="000066"/>
                  </a:solidFill>
                  <a:latin typeface="Arial" pitchFamily="34" charset="0"/>
                  <a:cs typeface="Arial" pitchFamily="34" charset="0"/>
                </a:defRPr>
              </a:lvl2pPr>
              <a:lvl3pPr marL="1143000" indent="-228600" defTabSz="1041400" eaLnBrk="0" hangingPunct="0">
                <a:defRPr sz="3900" b="1">
                  <a:solidFill>
                    <a:srgbClr val="000066"/>
                  </a:solidFill>
                  <a:latin typeface="Arial" pitchFamily="34" charset="0"/>
                  <a:cs typeface="Arial" pitchFamily="34" charset="0"/>
                </a:defRPr>
              </a:lvl3pPr>
              <a:lvl4pPr marL="1600200" indent="-228600" defTabSz="1041400" eaLnBrk="0" hangingPunct="0">
                <a:defRPr sz="3900" b="1">
                  <a:solidFill>
                    <a:srgbClr val="000066"/>
                  </a:solidFill>
                  <a:latin typeface="Arial" pitchFamily="34" charset="0"/>
                  <a:cs typeface="Arial" pitchFamily="34" charset="0"/>
                </a:defRPr>
              </a:lvl4pPr>
              <a:lvl5pPr marL="2057400" indent="-228600" defTabSz="1041400" eaLnBrk="0" hangingPunct="0">
                <a:defRPr sz="3900" b="1">
                  <a:solidFill>
                    <a:srgbClr val="000066"/>
                  </a:solidFill>
                  <a:latin typeface="Arial" pitchFamily="34" charset="0"/>
                  <a:cs typeface="Arial" pitchFamily="34" charset="0"/>
                </a:defRPr>
              </a:lvl5pPr>
              <a:lvl6pPr marL="25146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14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eaLnBrk="1" hangingPunct="1">
                <a:spcBef>
                  <a:spcPct val="50000"/>
                </a:spcBef>
              </a:pPr>
              <a:r>
                <a:rPr lang="en-GB" sz="2400"/>
                <a:t>Education </a:t>
              </a:r>
            </a:p>
          </p:txBody>
        </p:sp>
        <p:sp>
          <p:nvSpPr>
            <p:cNvPr id="18443" name="Oval 11"/>
            <p:cNvSpPr>
              <a:spLocks noChangeArrowheads="1"/>
            </p:cNvSpPr>
            <p:nvPr/>
          </p:nvSpPr>
          <p:spPr bwMode="auto">
            <a:xfrm>
              <a:off x="609" y="1593"/>
              <a:ext cx="5146" cy="2000"/>
            </a:xfrm>
            <a:prstGeom prst="ellipse">
              <a:avLst/>
            </a:prstGeom>
            <a:noFill/>
            <a:ln w="76200" cmpd="tri">
              <a:solidFill>
                <a:srgbClr val="969696"/>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44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1" y="2045"/>
              <a:ext cx="748" cy="950"/>
            </a:xfrm>
            <a:prstGeom prst="rect">
              <a:avLst/>
            </a:prstGeom>
            <a:noFill/>
            <a:ln w="9525">
              <a:solidFill>
                <a:srgbClr val="0033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5" name="Line 13"/>
            <p:cNvSpPr>
              <a:spLocks noChangeShapeType="1"/>
            </p:cNvSpPr>
            <p:nvPr/>
          </p:nvSpPr>
          <p:spPr bwMode="auto">
            <a:xfrm flipV="1">
              <a:off x="3740" y="1944"/>
              <a:ext cx="1061" cy="251"/>
            </a:xfrm>
            <a:prstGeom prst="line">
              <a:avLst/>
            </a:prstGeom>
            <a:noFill/>
            <a:ln w="34925">
              <a:solidFill>
                <a:srgbClr val="969696"/>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46" name="Line 14"/>
            <p:cNvSpPr>
              <a:spLocks noChangeShapeType="1"/>
            </p:cNvSpPr>
            <p:nvPr/>
          </p:nvSpPr>
          <p:spPr bwMode="auto">
            <a:xfrm>
              <a:off x="3845" y="2495"/>
              <a:ext cx="743" cy="199"/>
            </a:xfrm>
            <a:prstGeom prst="line">
              <a:avLst/>
            </a:prstGeom>
            <a:noFill/>
            <a:ln w="34925">
              <a:solidFill>
                <a:srgbClr val="969696"/>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47" name="Line 15"/>
            <p:cNvSpPr>
              <a:spLocks noChangeShapeType="1"/>
            </p:cNvSpPr>
            <p:nvPr/>
          </p:nvSpPr>
          <p:spPr bwMode="auto">
            <a:xfrm flipV="1">
              <a:off x="3209" y="1694"/>
              <a:ext cx="0" cy="301"/>
            </a:xfrm>
            <a:prstGeom prst="line">
              <a:avLst/>
            </a:prstGeom>
            <a:noFill/>
            <a:ln w="34925">
              <a:solidFill>
                <a:srgbClr val="969696"/>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48" name="Line 16"/>
            <p:cNvSpPr>
              <a:spLocks noChangeShapeType="1"/>
            </p:cNvSpPr>
            <p:nvPr/>
          </p:nvSpPr>
          <p:spPr bwMode="auto">
            <a:xfrm>
              <a:off x="2094" y="2094"/>
              <a:ext cx="690" cy="101"/>
            </a:xfrm>
            <a:prstGeom prst="line">
              <a:avLst/>
            </a:prstGeom>
            <a:noFill/>
            <a:ln w="34925">
              <a:solidFill>
                <a:srgbClr val="969696"/>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49" name="Line 17"/>
            <p:cNvSpPr>
              <a:spLocks noChangeShapeType="1"/>
            </p:cNvSpPr>
            <p:nvPr/>
          </p:nvSpPr>
          <p:spPr bwMode="auto">
            <a:xfrm flipV="1">
              <a:off x="1617" y="2544"/>
              <a:ext cx="1167" cy="251"/>
            </a:xfrm>
            <a:prstGeom prst="line">
              <a:avLst/>
            </a:prstGeom>
            <a:noFill/>
            <a:ln w="34925">
              <a:solidFill>
                <a:srgbClr val="969696"/>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50" name="Line 18"/>
            <p:cNvSpPr>
              <a:spLocks noChangeShapeType="1"/>
            </p:cNvSpPr>
            <p:nvPr/>
          </p:nvSpPr>
          <p:spPr bwMode="auto">
            <a:xfrm flipV="1">
              <a:off x="2094" y="2944"/>
              <a:ext cx="743" cy="401"/>
            </a:xfrm>
            <a:prstGeom prst="line">
              <a:avLst/>
            </a:prstGeom>
            <a:noFill/>
            <a:ln w="34925">
              <a:solidFill>
                <a:srgbClr val="969696"/>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51" name="Line 19"/>
            <p:cNvSpPr>
              <a:spLocks noChangeShapeType="1"/>
            </p:cNvSpPr>
            <p:nvPr/>
          </p:nvSpPr>
          <p:spPr bwMode="auto">
            <a:xfrm>
              <a:off x="3527" y="3094"/>
              <a:ext cx="213" cy="300"/>
            </a:xfrm>
            <a:prstGeom prst="line">
              <a:avLst/>
            </a:prstGeom>
            <a:noFill/>
            <a:ln w="34925">
              <a:solidFill>
                <a:srgbClr val="969696"/>
              </a:solidFill>
              <a:prstDash val="sysDot"/>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spTree>
    <p:extLst>
      <p:ext uri="{BB962C8B-B14F-4D97-AF65-F5344CB8AC3E}">
        <p14:creationId xmlns:p14="http://schemas.microsoft.com/office/powerpoint/2010/main" val="2988783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9513" y="0"/>
            <a:ext cx="8820026" cy="908050"/>
          </a:xfrm>
        </p:spPr>
        <p:txBody>
          <a:bodyPr/>
          <a:lstStyle/>
          <a:p>
            <a:pPr eaLnBrk="1" hangingPunct="1"/>
            <a:r>
              <a:rPr lang="en-GB" dirty="0" smtClean="0"/>
              <a:t>Urban Planning</a:t>
            </a:r>
            <a:endParaRPr lang="en-US" dirty="0" smtClean="0"/>
          </a:p>
        </p:txBody>
      </p:sp>
      <p:pic>
        <p:nvPicPr>
          <p:cNvPr id="32771" name="Picture 5" descr="Cyclocity%2Bplatform%2Bst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981075"/>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9" descr="fre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08275"/>
            <a:ext cx="460851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AutoShape 11"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2774" name="AutoShape 13"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2775" name="AutoShape 15"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2776" name="AutoShape 1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pic>
        <p:nvPicPr>
          <p:cNvPr id="32777" name="Picture 19" descr="McD-school-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908050"/>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1" descr="White House vegetable gar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4149725"/>
            <a:ext cx="2808288"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4534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228600" y="1052513"/>
            <a:ext cx="8664575" cy="4146550"/>
          </a:xfrm>
        </p:spPr>
        <p:txBody>
          <a:bodyPr/>
          <a:lstStyle/>
          <a:p>
            <a:pPr>
              <a:buFont typeface="Wingdings" pitchFamily="2" charset="2"/>
              <a:buChar char="Ø"/>
            </a:pPr>
            <a:r>
              <a:rPr lang="en-GB" dirty="0" smtClean="0">
                <a:solidFill>
                  <a:srgbClr val="0282D0"/>
                </a:solidFill>
              </a:rPr>
              <a:t>Introduce transport policies that promote active and safe methods of travelling to and from schools and workplaces, such as walking or cycling;</a:t>
            </a:r>
          </a:p>
          <a:p>
            <a:pPr>
              <a:buFont typeface="Wingdings" pitchFamily="2" charset="2"/>
              <a:buChar char="Ø"/>
            </a:pPr>
            <a:r>
              <a:rPr lang="en-GB" dirty="0" smtClean="0">
                <a:solidFill>
                  <a:srgbClr val="0282D0"/>
                </a:solidFill>
              </a:rPr>
              <a:t>Ensure that walking, cycling and other forms of physical activity are accessible to and safe for all;</a:t>
            </a:r>
          </a:p>
        </p:txBody>
      </p:sp>
      <p:pic>
        <p:nvPicPr>
          <p:cNvPr id="10243" name="Picture 4" descr="Ciclovia cars"/>
          <p:cNvPicPr>
            <a:picLocks noChangeAspect="1" noChangeArrowheads="1"/>
          </p:cNvPicPr>
          <p:nvPr/>
        </p:nvPicPr>
        <p:blipFill>
          <a:blip r:embed="rId3">
            <a:extLst>
              <a:ext uri="{28A0092B-C50C-407E-A947-70E740481C1C}">
                <a14:useLocalDpi xmlns:a14="http://schemas.microsoft.com/office/drawing/2010/main" val="0"/>
              </a:ext>
            </a:extLst>
          </a:blip>
          <a:srcRect l="50203"/>
          <a:stretch>
            <a:fillRect/>
          </a:stretch>
        </p:blipFill>
        <p:spPr bwMode="auto">
          <a:xfrm>
            <a:off x="5580063" y="3860800"/>
            <a:ext cx="3384550" cy="208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5" descr="fiona-bull-India Women walking 2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860800"/>
            <a:ext cx="2305050" cy="2178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6" descr="V COLLAZOS 04 (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876675"/>
            <a:ext cx="2376488" cy="211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4" name="Rectangle 8"/>
          <p:cNvSpPr>
            <a:spLocks noChangeArrowheads="1"/>
          </p:cNvSpPr>
          <p:nvPr/>
        </p:nvSpPr>
        <p:spPr bwMode="auto">
          <a:xfrm>
            <a:off x="179388" y="-100013"/>
            <a:ext cx="8893175" cy="1049338"/>
          </a:xfrm>
          <a:prstGeom prst="rect">
            <a:avLst/>
          </a:prstGeom>
          <a:noFill/>
          <a:ln w="9525">
            <a:noFill/>
            <a:miter lim="800000"/>
            <a:headEnd/>
            <a:tailEnd/>
          </a:ln>
          <a:effectLst>
            <a:outerShdw dist="17961" dir="2700000" algn="ctr" rotWithShape="0">
              <a:srgbClr val="96CCEE"/>
            </a:outerShdw>
          </a:effectLst>
        </p:spPr>
        <p:txBody>
          <a:bodyPr lIns="0" tIns="0" rIns="0" bIns="0" anchor="ctr"/>
          <a:lstStyle/>
          <a:p>
            <a:pPr rtl="0">
              <a:lnSpc>
                <a:spcPct val="85000"/>
              </a:lnSpc>
            </a:pPr>
            <a:r>
              <a:rPr lang="en-US" sz="2400" dirty="0">
                <a:latin typeface="+mj-lt"/>
                <a:ea typeface="+mj-ea"/>
                <a:cs typeface="+mj-cs"/>
              </a:rPr>
              <a:t>Transport policies</a:t>
            </a:r>
            <a:endParaRPr lang="en-US" sz="2400" dirty="0">
              <a:latin typeface="+mj-lt"/>
              <a:ea typeface="+mj-ea"/>
              <a:cs typeface="+mj-cs"/>
            </a:endParaRPr>
          </a:p>
        </p:txBody>
      </p:sp>
    </p:spTree>
    <p:extLst>
      <p:ext uri="{BB962C8B-B14F-4D97-AF65-F5344CB8AC3E}">
        <p14:creationId xmlns:p14="http://schemas.microsoft.com/office/powerpoint/2010/main" val="3002097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28600" y="1219200"/>
            <a:ext cx="8664575" cy="2681288"/>
          </a:xfrm>
        </p:spPr>
        <p:txBody>
          <a:bodyPr/>
          <a:lstStyle/>
          <a:p>
            <a:pPr eaLnBrk="1" hangingPunct="1">
              <a:buFont typeface="Wingdings" pitchFamily="2" charset="2"/>
              <a:buChar char="Ø"/>
            </a:pPr>
            <a:r>
              <a:rPr lang="en-GB" sz="2400" dirty="0" smtClean="0">
                <a:solidFill>
                  <a:srgbClr val="0282D0"/>
                </a:solidFill>
                <a:latin typeface="Calibri" pitchFamily="34" charset="0"/>
                <a:cs typeface="Calibri" pitchFamily="34" charset="0"/>
              </a:rPr>
              <a:t>Improve sports, recreation and leisure facilities</a:t>
            </a:r>
          </a:p>
          <a:p>
            <a:pPr eaLnBrk="1" hangingPunct="1">
              <a:buFont typeface="Wingdings" pitchFamily="2" charset="2"/>
              <a:buChar char="Ø"/>
            </a:pPr>
            <a:r>
              <a:rPr lang="en-GB" sz="2400" dirty="0" smtClean="0">
                <a:solidFill>
                  <a:srgbClr val="0282D0"/>
                </a:solidFill>
                <a:latin typeface="Calibri" pitchFamily="34" charset="0"/>
                <a:cs typeface="Calibri" pitchFamily="34" charset="0"/>
              </a:rPr>
              <a:t>Increase the number of safe spaces available for active play</a:t>
            </a:r>
          </a:p>
          <a:p>
            <a:pPr eaLnBrk="1" hangingPunct="1">
              <a:buFont typeface="Wingdings" pitchFamily="2" charset="2"/>
              <a:buChar char="Ø"/>
            </a:pPr>
            <a:r>
              <a:rPr lang="en-GB" sz="2400" dirty="0" smtClean="0">
                <a:solidFill>
                  <a:srgbClr val="0282D0"/>
                </a:solidFill>
                <a:latin typeface="Calibri" pitchFamily="34" charset="0"/>
                <a:cs typeface="Calibri" pitchFamily="34" charset="0"/>
              </a:rPr>
              <a:t>Implement school-based programmes</a:t>
            </a:r>
          </a:p>
          <a:p>
            <a:pPr eaLnBrk="1" hangingPunct="1">
              <a:buFont typeface="Wingdings" pitchFamily="2" charset="2"/>
              <a:buChar char="Ø"/>
            </a:pPr>
            <a:r>
              <a:rPr lang="en-GB" sz="2400" dirty="0" smtClean="0">
                <a:solidFill>
                  <a:srgbClr val="0282D0"/>
                </a:solidFill>
                <a:latin typeface="Calibri" pitchFamily="34" charset="0"/>
                <a:cs typeface="Calibri" pitchFamily="34" charset="0"/>
              </a:rPr>
              <a:t>Develop and implement national guidelines on PA for health</a:t>
            </a:r>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4076700"/>
            <a:ext cx="2808287"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Bee 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076700"/>
            <a:ext cx="266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4076700"/>
            <a:ext cx="2160588"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8"/>
          <p:cNvSpPr>
            <a:spLocks noChangeArrowheads="1"/>
          </p:cNvSpPr>
          <p:nvPr/>
        </p:nvSpPr>
        <p:spPr bwMode="auto">
          <a:xfrm>
            <a:off x="179388" y="-100013"/>
            <a:ext cx="8893175" cy="1049338"/>
          </a:xfrm>
          <a:prstGeom prst="rect">
            <a:avLst/>
          </a:prstGeom>
          <a:noFill/>
          <a:ln w="9525">
            <a:noFill/>
            <a:miter lim="800000"/>
            <a:headEnd/>
            <a:tailEnd/>
          </a:ln>
          <a:effectLst>
            <a:outerShdw dist="17961" dir="2700000" algn="ctr" rotWithShape="0">
              <a:srgbClr val="96CCEE"/>
            </a:outerShdw>
          </a:effectLst>
        </p:spPr>
        <p:txBody>
          <a:bodyPr lIns="0" tIns="0" rIns="0" bIns="0" anchor="ctr"/>
          <a:lstStyle/>
          <a:p>
            <a:pPr rtl="0" eaLnBrk="0" hangingPunct="0">
              <a:lnSpc>
                <a:spcPct val="85000"/>
              </a:lnSpc>
            </a:pPr>
            <a:r>
              <a:rPr lang="en-GB" sz="2800" dirty="0">
                <a:latin typeface="+mj-lt"/>
                <a:ea typeface="+mj-ea"/>
                <a:cs typeface="+mj-cs"/>
              </a:rPr>
              <a:t>Physical </a:t>
            </a:r>
            <a:r>
              <a:rPr lang="en-GB" sz="2800" dirty="0" smtClean="0">
                <a:latin typeface="+mj-lt"/>
                <a:ea typeface="+mj-ea"/>
                <a:cs typeface="+mj-cs"/>
              </a:rPr>
              <a:t>environment</a:t>
            </a:r>
            <a:endParaRPr lang="en-US" sz="2800" dirty="0">
              <a:latin typeface="+mj-lt"/>
              <a:ea typeface="+mj-ea"/>
              <a:cs typeface="+mj-cs"/>
            </a:endParaRPr>
          </a:p>
        </p:txBody>
      </p:sp>
    </p:spTree>
    <p:extLst>
      <p:ext uri="{BB962C8B-B14F-4D97-AF65-F5344CB8AC3E}">
        <p14:creationId xmlns:p14="http://schemas.microsoft.com/office/powerpoint/2010/main" val="2553849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70272" y="73025"/>
            <a:ext cx="8298656" cy="908050"/>
          </a:xfrm>
        </p:spPr>
        <p:txBody>
          <a:bodyPr/>
          <a:lstStyle/>
          <a:p>
            <a:pPr eaLnBrk="1" hangingPunct="1">
              <a:defRPr/>
            </a:pPr>
            <a:r>
              <a:rPr lang="en-GB" dirty="0" smtClean="0">
                <a:solidFill>
                  <a:srgbClr val="003399"/>
                </a:solidFill>
                <a:effectLst>
                  <a:outerShdw blurRad="38100" dist="38100" dir="2700000" algn="tl">
                    <a:srgbClr val="C0C0C0"/>
                  </a:outerShdw>
                </a:effectLst>
              </a:rPr>
              <a:t>Physical environment</a:t>
            </a:r>
            <a:endParaRPr lang="en-US" dirty="0" smtClean="0">
              <a:solidFill>
                <a:srgbClr val="003399"/>
              </a:solidFill>
              <a:effectLst>
                <a:outerShdw blurRad="38100" dist="38100" dir="2700000" algn="tl">
                  <a:srgbClr val="C0C0C0"/>
                </a:outerShdw>
              </a:effectLst>
            </a:endParaRPr>
          </a:p>
        </p:txBody>
      </p:sp>
      <p:pic>
        <p:nvPicPr>
          <p:cNvPr id="33795" name="Picture 5" descr="singapore-footp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96975"/>
            <a:ext cx="2808288"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descr="ANd9GcTo2CmezZOqCZCgGWvsNoXTFAA42HxRAI9MuNY-bksToL8TsC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052513"/>
            <a:ext cx="23749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descr="sectionpic-landscape_archite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981075"/>
            <a:ext cx="16668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1" descr="Image of a bicycle on a bike path built in and around the c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2781300"/>
            <a:ext cx="18716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13" descr="Image of children playing in a park built within the c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2276475"/>
            <a:ext cx="2087563"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AutoShape 15"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3801" name="AutoShape 1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3802" name="AutoShape 19"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3803" name="AutoShape 21"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pic>
        <p:nvPicPr>
          <p:cNvPr id="33804" name="Picture 25" descr="1de46_Safe_Neighborhood_3677541715_615e0200b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3933825"/>
            <a:ext cx="3173412"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27" descr="01_Lunchti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4221163"/>
            <a:ext cx="27368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29" descr="lunchti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3573463"/>
            <a:ext cx="17129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804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a:spLocks noGrp="1"/>
          </p:cNvSpPr>
          <p:nvPr>
            <p:ph type="title"/>
          </p:nvPr>
        </p:nvSpPr>
        <p:spPr/>
        <p:txBody>
          <a:bodyPr/>
          <a:lstStyle/>
          <a:p>
            <a:r>
              <a:rPr lang="en-US" dirty="0" smtClean="0"/>
              <a:t>Population-wide initiatives</a:t>
            </a:r>
            <a:endParaRPr lang="es-ES" dirty="0" smtClean="0"/>
          </a:p>
        </p:txBody>
      </p:sp>
      <p:sp>
        <p:nvSpPr>
          <p:cNvPr id="30723" name="2 Marcador de contenido"/>
          <p:cNvSpPr>
            <a:spLocks noGrp="1"/>
          </p:cNvSpPr>
          <p:nvPr>
            <p:ph idx="1"/>
          </p:nvPr>
        </p:nvSpPr>
        <p:spPr>
          <a:xfrm>
            <a:off x="33879" y="1036638"/>
            <a:ext cx="6078537" cy="4943475"/>
          </a:xfrm>
        </p:spPr>
        <p:txBody>
          <a:bodyPr/>
          <a:lstStyle/>
          <a:p>
            <a:r>
              <a:rPr lang="en-US" dirty="0" smtClean="0"/>
              <a:t>Physical activity policies</a:t>
            </a:r>
          </a:p>
          <a:p>
            <a:pPr lvl="1" eaLnBrk="1" hangingPunct="1">
              <a:lnSpc>
                <a:spcPct val="85000"/>
              </a:lnSpc>
              <a:spcBef>
                <a:spcPct val="60000"/>
              </a:spcBef>
            </a:pPr>
            <a:r>
              <a:rPr lang="en-GB" sz="2200" dirty="0" smtClean="0"/>
              <a:t>Reducing barriers to physical activity </a:t>
            </a:r>
          </a:p>
          <a:p>
            <a:pPr lvl="1" eaLnBrk="1" hangingPunct="1">
              <a:lnSpc>
                <a:spcPct val="85000"/>
              </a:lnSpc>
              <a:spcBef>
                <a:spcPct val="60000"/>
              </a:spcBef>
            </a:pPr>
            <a:r>
              <a:rPr lang="en-GB" sz="2200" dirty="0" smtClean="0"/>
              <a:t>Supportive transport policies and </a:t>
            </a:r>
          </a:p>
          <a:p>
            <a:pPr lvl="1" eaLnBrk="1" hangingPunct="1">
              <a:lnSpc>
                <a:spcPct val="85000"/>
              </a:lnSpc>
              <a:spcBef>
                <a:spcPct val="60000"/>
              </a:spcBef>
            </a:pPr>
            <a:r>
              <a:rPr lang="en-GB" sz="2200" dirty="0" smtClean="0"/>
              <a:t>Policies to increase space for </a:t>
            </a:r>
          </a:p>
          <a:p>
            <a:pPr lvl="1" eaLnBrk="1" hangingPunct="1">
              <a:lnSpc>
                <a:spcPct val="85000"/>
              </a:lnSpc>
              <a:spcBef>
                <a:spcPct val="60000"/>
              </a:spcBef>
              <a:buFont typeface="Arial" pitchFamily="34" charset="0"/>
              <a:buNone/>
            </a:pPr>
            <a:r>
              <a:rPr lang="en-GB" sz="2200" dirty="0" smtClean="0"/>
              <a:t>	recreational activity.</a:t>
            </a:r>
            <a:endParaRPr lang="en-US" sz="2200" dirty="0" smtClean="0"/>
          </a:p>
          <a:p>
            <a:r>
              <a:rPr lang="en-US" dirty="0" smtClean="0"/>
              <a:t>Social marketing campaigns</a:t>
            </a:r>
          </a:p>
          <a:p>
            <a:pPr lvl="1"/>
            <a:r>
              <a:rPr lang="en-US" sz="2200" dirty="0" smtClean="0"/>
              <a:t>Cost-effective for physical activity</a:t>
            </a:r>
          </a:p>
          <a:p>
            <a:pPr lvl="1" eaLnBrk="1" hangingPunct="1">
              <a:lnSpc>
                <a:spcPct val="90000"/>
              </a:lnSpc>
            </a:pPr>
            <a:r>
              <a:rPr lang="en-US" sz="2200" dirty="0" smtClean="0"/>
              <a:t>Simple message with frequent exposure</a:t>
            </a:r>
            <a:r>
              <a:rPr lang="en-GB" sz="2200" dirty="0" smtClean="0"/>
              <a:t> </a:t>
            </a:r>
          </a:p>
          <a:p>
            <a:pPr lvl="1" eaLnBrk="1" hangingPunct="1">
              <a:lnSpc>
                <a:spcPct val="90000"/>
              </a:lnSpc>
            </a:pPr>
            <a:r>
              <a:rPr lang="en-GB" sz="2200" dirty="0" smtClean="0"/>
              <a:t>Combine with policies and community- based activities to address local environmental barriers to participation</a:t>
            </a:r>
            <a:endParaRPr lang="es-ES" sz="2200" dirty="0"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0850" y="1036638"/>
            <a:ext cx="3576638" cy="232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594100"/>
            <a:ext cx="17557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022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5250" y="0"/>
            <a:ext cx="8820150" cy="579438"/>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rtl="0">
              <a:lnSpc>
                <a:spcPct val="90000"/>
              </a:lnSpc>
            </a:pPr>
            <a:r>
              <a:rPr lang="en-NZ" sz="3000"/>
              <a:t>Success: Ciclovías, Bogotá, Colombia</a:t>
            </a:r>
            <a:endParaRPr lang="en-GB" sz="3000"/>
          </a:p>
        </p:txBody>
      </p:sp>
      <p:sp>
        <p:nvSpPr>
          <p:cNvPr id="31747" name="Rectangle 3"/>
          <p:cNvSpPr>
            <a:spLocks noChangeArrowheads="1"/>
          </p:cNvSpPr>
          <p:nvPr/>
        </p:nvSpPr>
        <p:spPr bwMode="auto">
          <a:xfrm>
            <a:off x="174625" y="836712"/>
            <a:ext cx="88614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0"/>
            <a:r>
              <a:rPr lang="en-GB" sz="2000" b="0" dirty="0"/>
              <a:t>A cross between a street party and a marathon, Bogota's </a:t>
            </a:r>
            <a:r>
              <a:rPr lang="en-GB" sz="2000" b="0" dirty="0" err="1"/>
              <a:t>Ciclovías</a:t>
            </a:r>
            <a:r>
              <a:rPr lang="en-GB" sz="2000" b="0" dirty="0"/>
              <a:t> manages</a:t>
            </a:r>
          </a:p>
          <a:p>
            <a:pPr rtl="0"/>
            <a:r>
              <a:rPr lang="en-GB" sz="2000" b="0" dirty="0"/>
              <a:t>to combine sport, recreation, health, commerce and culture in one package.</a:t>
            </a:r>
            <a:r>
              <a:rPr lang="en-GB" sz="2000" dirty="0"/>
              <a:t> </a:t>
            </a:r>
          </a:p>
        </p:txBody>
      </p:sp>
      <p:pic>
        <p:nvPicPr>
          <p:cNvPr id="31748" name="Picture 5" descr="Ciclovia c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571500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6"/>
          <p:cNvSpPr>
            <a:spLocks noGrp="1" noChangeArrowheads="1"/>
          </p:cNvSpPr>
          <p:nvPr>
            <p:ph type="body" idx="1"/>
          </p:nvPr>
        </p:nvSpPr>
        <p:spPr>
          <a:xfrm>
            <a:off x="152400" y="3733800"/>
            <a:ext cx="9144000" cy="2743200"/>
          </a:xfrm>
          <a:noFill/>
        </p:spPr>
        <p:txBody>
          <a:bodyPr/>
          <a:lstStyle/>
          <a:p>
            <a:pPr eaLnBrk="1" hangingPunct="1">
              <a:spcBef>
                <a:spcPct val="40000"/>
              </a:spcBef>
            </a:pPr>
            <a:r>
              <a:rPr lang="en-NZ" sz="2000" dirty="0" smtClean="0"/>
              <a:t>Improvements in public transport at the city level.</a:t>
            </a:r>
          </a:p>
          <a:p>
            <a:pPr eaLnBrk="1" hangingPunct="1">
              <a:spcBef>
                <a:spcPct val="40000"/>
              </a:spcBef>
            </a:pPr>
            <a:r>
              <a:rPr lang="en-NZ" sz="2000" dirty="0" smtClean="0"/>
              <a:t>% persons travelling by car has dropped from 17% to 12% at peak times. </a:t>
            </a:r>
          </a:p>
          <a:p>
            <a:pPr eaLnBrk="1" hangingPunct="1">
              <a:spcBef>
                <a:spcPct val="40000"/>
              </a:spcBef>
            </a:pPr>
            <a:r>
              <a:rPr lang="en-NZ" sz="2000" dirty="0" smtClean="0"/>
              <a:t>55% of programmes provide economic opportunities (temporary businesses) </a:t>
            </a:r>
          </a:p>
          <a:p>
            <a:pPr eaLnBrk="1" hangingPunct="1">
              <a:spcBef>
                <a:spcPct val="40000"/>
              </a:spcBef>
            </a:pPr>
            <a:r>
              <a:rPr lang="en-NZ" sz="2000" dirty="0" smtClean="0"/>
              <a:t>63% of programs reported engaging the community (</a:t>
            </a:r>
            <a:r>
              <a:rPr lang="en-NZ" sz="2000" dirty="0" err="1" smtClean="0"/>
              <a:t>eg</a:t>
            </a:r>
            <a:r>
              <a:rPr lang="en-NZ" sz="2000" dirty="0" smtClean="0"/>
              <a:t>: volunteerism</a:t>
            </a:r>
            <a:r>
              <a:rPr lang="en-NZ" sz="2000" dirty="0" smtClean="0"/>
              <a:t>)</a:t>
            </a:r>
          </a:p>
          <a:p>
            <a:pPr eaLnBrk="1" hangingPunct="1">
              <a:spcBef>
                <a:spcPct val="40000"/>
              </a:spcBef>
            </a:pPr>
            <a:r>
              <a:rPr lang="en-GB" sz="2000" dirty="0" err="1" smtClean="0"/>
              <a:t>Ciclovía</a:t>
            </a:r>
            <a:r>
              <a:rPr lang="en-GB" sz="2000" dirty="0" smtClean="0"/>
              <a:t> </a:t>
            </a:r>
            <a:r>
              <a:rPr lang="en-GB" sz="2000" dirty="0" smtClean="0"/>
              <a:t>has now extended to more than 38 cities in at least </a:t>
            </a:r>
            <a:r>
              <a:rPr lang="en-GB" sz="2000" dirty="0" smtClean="0"/>
              <a:t>11 </a:t>
            </a:r>
            <a:r>
              <a:rPr lang="en-GB" sz="2000" dirty="0" smtClean="0"/>
              <a:t>countries in the Americas.</a:t>
            </a:r>
            <a:r>
              <a:rPr lang="en-US" sz="2000" dirty="0" smtClean="0"/>
              <a:t> </a:t>
            </a:r>
            <a:endParaRPr lang="en-GB" sz="2000" dirty="0" smtClean="0"/>
          </a:p>
        </p:txBody>
      </p:sp>
    </p:spTree>
    <p:extLst>
      <p:ext uri="{BB962C8B-B14F-4D97-AF65-F5344CB8AC3E}">
        <p14:creationId xmlns:p14="http://schemas.microsoft.com/office/powerpoint/2010/main" val="4059659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915400" cy="838200"/>
          </a:xfrm>
        </p:spPr>
        <p:txBody>
          <a:bodyPr/>
          <a:lstStyle/>
          <a:p>
            <a:r>
              <a:rPr lang="en-GB" dirty="0" smtClean="0"/>
              <a:t>Workplace-based interventions</a:t>
            </a:r>
            <a:endParaRPr lang="en-GB" dirty="0"/>
          </a:p>
        </p:txBody>
      </p:sp>
      <p:sp>
        <p:nvSpPr>
          <p:cNvPr id="3" name="Content Placeholder 2"/>
          <p:cNvSpPr>
            <a:spLocks noGrp="1"/>
          </p:cNvSpPr>
          <p:nvPr>
            <p:ph idx="1"/>
          </p:nvPr>
        </p:nvSpPr>
        <p:spPr>
          <a:xfrm>
            <a:off x="323528" y="980728"/>
            <a:ext cx="8534400" cy="4926013"/>
          </a:xfrm>
        </p:spPr>
        <p:txBody>
          <a:bodyPr/>
          <a:lstStyle/>
          <a:p>
            <a:r>
              <a:rPr lang="en-GB" dirty="0" smtClean="0"/>
              <a:t>Workplace health promotion programmes, targeting physical inactivity and unhealthy dietary habits are effective in improving health, enhancing employee productivity, improving corporate image and moderating medical care costs.</a:t>
            </a:r>
          </a:p>
          <a:p>
            <a:r>
              <a:rPr lang="en-GB" dirty="0" smtClean="0"/>
              <a:t>Key elements of successful programmes include: </a:t>
            </a:r>
          </a:p>
          <a:p>
            <a:pPr lvl="1"/>
            <a:r>
              <a:rPr lang="en-GB" dirty="0" smtClean="0"/>
              <a:t>clear goals and objectives;</a:t>
            </a:r>
          </a:p>
          <a:p>
            <a:pPr lvl="1"/>
            <a:r>
              <a:rPr lang="en-GB" dirty="0" smtClean="0"/>
              <a:t>links with programmes to business objectives; </a:t>
            </a:r>
          </a:p>
          <a:p>
            <a:pPr lvl="1"/>
            <a:r>
              <a:rPr lang="en-GB" dirty="0" smtClean="0"/>
              <a:t>strong management support; </a:t>
            </a:r>
          </a:p>
          <a:p>
            <a:pPr lvl="1"/>
            <a:r>
              <a:rPr lang="en-GB" dirty="0" smtClean="0"/>
              <a:t>effective communication, and; </a:t>
            </a:r>
          </a:p>
          <a:p>
            <a:pPr lvl="1"/>
            <a:r>
              <a:rPr lang="en-GB" dirty="0" smtClean="0"/>
              <a:t>supportive environments.</a:t>
            </a:r>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3573016"/>
            <a:ext cx="1961220" cy="27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238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348880"/>
            <a:ext cx="8785225" cy="692150"/>
          </a:xfrm>
        </p:spPr>
        <p:txBody>
          <a:bodyPr/>
          <a:lstStyle/>
          <a:p>
            <a:r>
              <a:rPr lang="en-US" sz="4000" b="0" dirty="0" smtClean="0">
                <a:solidFill>
                  <a:srgbClr val="0282D0"/>
                </a:solidFill>
                <a:latin typeface="Calibri" pitchFamily="34" charset="0"/>
                <a:cs typeface="Calibri" pitchFamily="34" charset="0"/>
              </a:rPr>
              <a:t>Health benefits of physical activity</a:t>
            </a:r>
            <a:endParaRPr lang="en-US" sz="4000" b="0" dirty="0">
              <a:solidFill>
                <a:srgbClr val="0282D0"/>
              </a:solidFill>
              <a:latin typeface="Calibri" pitchFamily="34" charset="0"/>
              <a:cs typeface="Calibri" pitchFamily="34" charset="0"/>
            </a:endParaRPr>
          </a:p>
        </p:txBody>
      </p:sp>
      <p:sp>
        <p:nvSpPr>
          <p:cNvPr id="5" name="Oval 22"/>
          <p:cNvSpPr>
            <a:spLocks noChangeArrowheads="1"/>
          </p:cNvSpPr>
          <p:nvPr/>
        </p:nvSpPr>
        <p:spPr bwMode="auto">
          <a:xfrm>
            <a:off x="315496" y="984698"/>
            <a:ext cx="1022585" cy="1004142"/>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dirty="0" smtClean="0">
                <a:solidFill>
                  <a:srgbClr val="003366"/>
                </a:solidFill>
                <a:latin typeface="Calibri" pitchFamily="34" charset="0"/>
                <a:cs typeface="Calibri" pitchFamily="34" charset="0"/>
              </a:rPr>
              <a:t>1</a:t>
            </a:r>
            <a:endParaRPr lang="en-GB" sz="4800" b="1" dirty="0">
              <a:solidFill>
                <a:srgbClr val="003366"/>
              </a:solidFill>
              <a:latin typeface="Calibri" pitchFamily="34" charset="0"/>
              <a:cs typeface="Calibri" pitchFamily="34" charset="0"/>
            </a:endParaRPr>
          </a:p>
        </p:txBody>
      </p:sp>
    </p:spTree>
    <p:extLst>
      <p:ext uri="{BB962C8B-B14F-4D97-AF65-F5344CB8AC3E}">
        <p14:creationId xmlns:p14="http://schemas.microsoft.com/office/powerpoint/2010/main" val="2295312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73063" y="0"/>
            <a:ext cx="8618537" cy="657225"/>
          </a:xfrm>
        </p:spPr>
        <p:txBody>
          <a:bodyPr/>
          <a:lstStyle/>
          <a:p>
            <a:pPr eaLnBrk="1" hangingPunct="1">
              <a:lnSpc>
                <a:spcPct val="80000"/>
              </a:lnSpc>
            </a:pPr>
            <a:r>
              <a:rPr lang="en-GB" dirty="0" smtClean="0"/>
              <a:t>School-based interventions</a:t>
            </a:r>
            <a:endParaRPr lang="en-GB" sz="2600" dirty="0" smtClean="0"/>
          </a:p>
        </p:txBody>
      </p:sp>
      <p:sp>
        <p:nvSpPr>
          <p:cNvPr id="30723" name="Rectangle 3"/>
          <p:cNvSpPr>
            <a:spLocks noGrp="1" noChangeArrowheads="1"/>
          </p:cNvSpPr>
          <p:nvPr>
            <p:ph type="body" idx="1"/>
          </p:nvPr>
        </p:nvSpPr>
        <p:spPr>
          <a:xfrm>
            <a:off x="0" y="1052736"/>
            <a:ext cx="8763000" cy="4495800"/>
          </a:xfrm>
        </p:spPr>
        <p:txBody>
          <a:bodyPr/>
          <a:lstStyle/>
          <a:p>
            <a:pPr eaLnBrk="1" hangingPunct="1">
              <a:spcBef>
                <a:spcPct val="40000"/>
              </a:spcBef>
            </a:pPr>
            <a:r>
              <a:rPr lang="en-GB" dirty="0" smtClean="0"/>
              <a:t>High-intensity interventions that are comprehensive, multi-component and include:</a:t>
            </a:r>
          </a:p>
          <a:p>
            <a:pPr lvl="1" eaLnBrk="1" hangingPunct="1">
              <a:spcBef>
                <a:spcPct val="40000"/>
              </a:spcBef>
            </a:pPr>
            <a:r>
              <a:rPr lang="en-GB" dirty="0" smtClean="0"/>
              <a:t>School recognition</a:t>
            </a:r>
          </a:p>
          <a:p>
            <a:pPr lvl="1" eaLnBrk="1" hangingPunct="1">
              <a:spcBef>
                <a:spcPct val="40000"/>
              </a:spcBef>
            </a:pPr>
            <a:r>
              <a:rPr lang="en-GB" dirty="0" smtClean="0"/>
              <a:t>Curriculum on diet and physical activity taught by trained teachers</a:t>
            </a:r>
          </a:p>
          <a:p>
            <a:pPr lvl="1" eaLnBrk="1" hangingPunct="1">
              <a:spcBef>
                <a:spcPct val="40000"/>
              </a:spcBef>
            </a:pPr>
            <a:r>
              <a:rPr lang="en-GB" dirty="0" smtClean="0"/>
              <a:t>Food service environment</a:t>
            </a:r>
          </a:p>
          <a:p>
            <a:pPr lvl="1" eaLnBrk="1" hangingPunct="1">
              <a:spcBef>
                <a:spcPct val="40000"/>
              </a:spcBef>
            </a:pPr>
            <a:r>
              <a:rPr lang="en-GB" dirty="0" smtClean="0"/>
              <a:t>Physical activity environment</a:t>
            </a:r>
          </a:p>
          <a:p>
            <a:pPr lvl="1" eaLnBrk="1" hangingPunct="1">
              <a:spcBef>
                <a:spcPct val="40000"/>
              </a:spcBef>
            </a:pPr>
            <a:r>
              <a:rPr lang="en-GB" dirty="0" smtClean="0"/>
              <a:t>Health promotion for school staff</a:t>
            </a:r>
          </a:p>
          <a:p>
            <a:pPr lvl="1" eaLnBrk="1" hangingPunct="1">
              <a:spcBef>
                <a:spcPct val="40000"/>
              </a:spcBef>
            </a:pPr>
            <a:r>
              <a:rPr lang="en-GB" dirty="0" smtClean="0"/>
              <a:t>School health services</a:t>
            </a:r>
          </a:p>
          <a:p>
            <a:pPr lvl="1" eaLnBrk="1" hangingPunct="1">
              <a:spcBef>
                <a:spcPct val="40000"/>
              </a:spcBef>
            </a:pPr>
            <a:r>
              <a:rPr lang="en-GB" dirty="0" smtClean="0"/>
              <a:t>Reach out to parents and communities</a:t>
            </a:r>
            <a:endParaRPr lang="en-GB" i="1" dirty="0" smtClean="0"/>
          </a:p>
          <a:p>
            <a:pPr lvl="1" eaLnBrk="1" hangingPunct="1">
              <a:spcBef>
                <a:spcPct val="40000"/>
              </a:spcBef>
              <a:buFont typeface="Arial" charset="0"/>
              <a:buNone/>
            </a:pPr>
            <a:endParaRPr lang="en-US" altLang="zh-CN" dirty="0" smtClean="0">
              <a:ea typeface="SimSun" pitchFamily="2" charset="-122"/>
            </a:endParaRPr>
          </a:p>
        </p:txBody>
      </p:sp>
      <p:pic>
        <p:nvPicPr>
          <p:cNvPr id="307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924944"/>
            <a:ext cx="2355875" cy="3203443"/>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99962"/>
                    </a:schemeClr>
                  </a:outerShdw>
                </a:effectLst>
              </a14:hiddenEffects>
            </a:ext>
          </a:extLst>
        </p:spPr>
      </p:pic>
      <p:sp>
        <p:nvSpPr>
          <p:cNvPr id="2" name="Oval 1"/>
          <p:cNvSpPr/>
          <p:nvPr/>
        </p:nvSpPr>
        <p:spPr bwMode="auto">
          <a:xfrm>
            <a:off x="107504" y="3212976"/>
            <a:ext cx="5184576" cy="504056"/>
          </a:xfrm>
          <a:prstGeom prst="ellipse">
            <a:avLst/>
          </a:prstGeom>
          <a:noFill/>
          <a:ln w="28575" cap="flat" cmpd="sng" algn="ctr">
            <a:solidFill>
              <a:schemeClr val="accent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s-ES" sz="3900" b="1" i="0" u="none" strike="noStrike" cap="none" normalizeH="0" baseline="0" smtClean="0">
              <a:ln>
                <a:noFill/>
              </a:ln>
              <a:solidFill>
                <a:srgbClr val="000066"/>
              </a:solidFill>
              <a:effectLst/>
              <a:latin typeface="Arial" charset="0"/>
              <a:cs typeface="Arial" charset="0"/>
            </a:endParaRPr>
          </a:p>
        </p:txBody>
      </p:sp>
      <p:sp>
        <p:nvSpPr>
          <p:cNvPr id="6" name="Oval 5"/>
          <p:cNvSpPr/>
          <p:nvPr/>
        </p:nvSpPr>
        <p:spPr bwMode="auto">
          <a:xfrm>
            <a:off x="467544" y="2276872"/>
            <a:ext cx="5184576" cy="576064"/>
          </a:xfrm>
          <a:prstGeom prst="ellipse">
            <a:avLst/>
          </a:prstGeom>
          <a:noFill/>
          <a:ln w="28575" cap="flat" cmpd="sng" algn="ctr">
            <a:solidFill>
              <a:schemeClr val="accent2">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s-ES" sz="3900" b="1" i="0" u="none" strike="noStrike" cap="none" normalizeH="0" baseline="0" smtClean="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1089204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lnSpc>
                <a:spcPct val="80000"/>
              </a:lnSpc>
            </a:pPr>
            <a:r>
              <a:rPr lang="en-GB" dirty="0"/>
              <a:t>School curriculum</a:t>
            </a:r>
            <a:endParaRPr lang="en-US" dirty="0"/>
          </a:p>
        </p:txBody>
      </p:sp>
      <p:sp>
        <p:nvSpPr>
          <p:cNvPr id="9219" name="Rectangle 3"/>
          <p:cNvSpPr>
            <a:spLocks noGrp="1" noChangeArrowheads="1"/>
          </p:cNvSpPr>
          <p:nvPr>
            <p:ph type="body" idx="1"/>
          </p:nvPr>
        </p:nvSpPr>
        <p:spPr>
          <a:xfrm>
            <a:off x="29114" y="980728"/>
            <a:ext cx="6624736" cy="4895850"/>
          </a:xfrm>
        </p:spPr>
        <p:txBody>
          <a:bodyPr/>
          <a:lstStyle/>
          <a:p>
            <a:pPr marL="457200" lvl="1" indent="0" eaLnBrk="1" hangingPunct="1">
              <a:buFontTx/>
              <a:buNone/>
              <a:defRPr/>
            </a:pPr>
            <a:r>
              <a:rPr lang="en-GB" sz="2800" dirty="0" smtClean="0"/>
              <a:t>Physical activity:</a:t>
            </a:r>
          </a:p>
          <a:p>
            <a:pPr marL="457200" lvl="1" indent="0" eaLnBrk="1" hangingPunct="1">
              <a:buFontTx/>
              <a:buNone/>
              <a:defRPr/>
            </a:pPr>
            <a:endParaRPr lang="en-GB" sz="2800" dirty="0" smtClean="0"/>
          </a:p>
          <a:p>
            <a:pPr marL="914400" lvl="1" indent="-457200" eaLnBrk="1" hangingPunct="1">
              <a:buFontTx/>
              <a:buChar char="-"/>
              <a:defRPr/>
            </a:pPr>
            <a:r>
              <a:rPr lang="en-GB" sz="2800" dirty="0" smtClean="0"/>
              <a:t>improves health and fitness;</a:t>
            </a:r>
          </a:p>
          <a:p>
            <a:pPr marL="914400" lvl="1" indent="-457200" eaLnBrk="1" hangingPunct="1">
              <a:buFontTx/>
              <a:buChar char="-"/>
              <a:defRPr/>
            </a:pPr>
            <a:r>
              <a:rPr lang="en-GB" sz="2800" dirty="0" smtClean="0"/>
              <a:t>enhances cognitive performance;</a:t>
            </a:r>
          </a:p>
          <a:p>
            <a:pPr marL="914400" lvl="1" indent="-457200" eaLnBrk="1" hangingPunct="1">
              <a:buFontTx/>
              <a:buChar char="-"/>
              <a:defRPr/>
            </a:pPr>
            <a:r>
              <a:rPr lang="en-GB" sz="2800" dirty="0" smtClean="0"/>
              <a:t>has a positive influence on children’s psychological well-being and can counteract risk behaviour;</a:t>
            </a:r>
          </a:p>
          <a:p>
            <a:pPr marL="914400" lvl="1" indent="-457200" eaLnBrk="1" hangingPunct="1">
              <a:buFontTx/>
              <a:buChar char="-"/>
              <a:defRPr/>
            </a:pPr>
            <a:r>
              <a:rPr lang="en-GB" sz="2800" dirty="0" smtClean="0"/>
              <a:t>decreases risk factors for future chronic diseases.</a:t>
            </a:r>
          </a:p>
          <a:p>
            <a:pPr lvl="1" eaLnBrk="1" hangingPunct="1">
              <a:defRPr/>
            </a:pPr>
            <a:endParaRPr lang="en-GB" sz="2800" dirty="0" smtClean="0"/>
          </a:p>
          <a:p>
            <a:pPr marL="523875" lvl="1" indent="0" eaLnBrk="1" hangingPunct="1">
              <a:buNone/>
              <a:defRPr/>
            </a:pPr>
            <a:endParaRPr lang="en-GB" sz="2800" dirty="0" smtClean="0"/>
          </a:p>
          <a:p>
            <a:pPr lvl="1" eaLnBrk="1" hangingPunct="1">
              <a:defRPr/>
            </a:pPr>
            <a:endParaRPr lang="en-GB" dirty="0" smtClean="0"/>
          </a:p>
        </p:txBody>
      </p:sp>
      <p:pic>
        <p:nvPicPr>
          <p:cNvPr id="2" name="Picture 1" descr="FINAL%20Final[1].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35116" t="17171" r="33837" b="11044"/>
          <a:stretch/>
        </p:blipFill>
        <p:spPr>
          <a:xfrm>
            <a:off x="6588224" y="764703"/>
            <a:ext cx="2441088" cy="3428496"/>
          </a:xfrm>
          <a:prstGeom prst="rect">
            <a:avLst/>
          </a:prstGeom>
        </p:spPr>
      </p:pic>
    </p:spTree>
    <p:extLst>
      <p:ext uri="{BB962C8B-B14F-4D97-AF65-F5344CB8AC3E}">
        <p14:creationId xmlns:p14="http://schemas.microsoft.com/office/powerpoint/2010/main" val="116430192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lnSpc>
                <a:spcPct val="80000"/>
              </a:lnSpc>
            </a:pPr>
            <a:r>
              <a:rPr lang="en-GB" dirty="0"/>
              <a:t>School curriculum</a:t>
            </a:r>
            <a:endParaRPr lang="en-US" dirty="0"/>
          </a:p>
        </p:txBody>
      </p:sp>
      <p:sp>
        <p:nvSpPr>
          <p:cNvPr id="9219" name="Rectangle 3"/>
          <p:cNvSpPr>
            <a:spLocks noGrp="1" noChangeArrowheads="1"/>
          </p:cNvSpPr>
          <p:nvPr>
            <p:ph type="body" idx="1"/>
          </p:nvPr>
        </p:nvSpPr>
        <p:spPr>
          <a:xfrm>
            <a:off x="-180528" y="908720"/>
            <a:ext cx="9324528" cy="4895850"/>
          </a:xfrm>
        </p:spPr>
        <p:txBody>
          <a:bodyPr/>
          <a:lstStyle/>
          <a:p>
            <a:pPr marL="914400" lvl="1" indent="-457200" eaLnBrk="1" hangingPunct="1">
              <a:defRPr/>
            </a:pPr>
            <a:r>
              <a:rPr lang="en-GB" sz="3000" dirty="0" smtClean="0"/>
              <a:t>Schools have the mandate and responsibility for enhancing all aspects of development of children</a:t>
            </a:r>
          </a:p>
          <a:p>
            <a:pPr marL="914400" lvl="1" indent="-457200" eaLnBrk="1" hangingPunct="1">
              <a:defRPr/>
            </a:pPr>
            <a:r>
              <a:rPr lang="en-GB" sz="3000" dirty="0" smtClean="0"/>
              <a:t>Through </a:t>
            </a:r>
            <a:r>
              <a:rPr lang="en-GB" sz="3000" dirty="0"/>
              <a:t>schools all children can have access to physical </a:t>
            </a:r>
            <a:r>
              <a:rPr lang="en-GB" sz="3000" dirty="0" smtClean="0"/>
              <a:t>education and sports facilities</a:t>
            </a:r>
            <a:endParaRPr lang="en-GB" sz="3000" dirty="0"/>
          </a:p>
          <a:p>
            <a:pPr marL="914400" lvl="1" indent="-457200" eaLnBrk="1" hangingPunct="1">
              <a:defRPr/>
            </a:pPr>
            <a:r>
              <a:rPr lang="en-GB" sz="3000" dirty="0" smtClean="0"/>
              <a:t>Schools should offer a variety and choice of physical education classes, covering needs and interests of students</a:t>
            </a:r>
          </a:p>
          <a:p>
            <a:pPr lvl="1" eaLnBrk="1" hangingPunct="1">
              <a:defRPr/>
            </a:pPr>
            <a:r>
              <a:rPr lang="en-GB" sz="3000" dirty="0" smtClean="0"/>
              <a:t> Physical education should be enjoyable,  appropriate, promote fair play and encourage participation</a:t>
            </a:r>
          </a:p>
          <a:p>
            <a:pPr lvl="1" eaLnBrk="1" hangingPunct="1">
              <a:defRPr/>
            </a:pPr>
            <a:endParaRPr lang="en-GB" dirty="0" smtClean="0"/>
          </a:p>
        </p:txBody>
      </p:sp>
    </p:spTree>
    <p:extLst>
      <p:ext uri="{BB962C8B-B14F-4D97-AF65-F5344CB8AC3E}">
        <p14:creationId xmlns:p14="http://schemas.microsoft.com/office/powerpoint/2010/main" val="9081998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lnSpc>
                <a:spcPct val="80000"/>
              </a:lnSpc>
            </a:pPr>
            <a:r>
              <a:rPr lang="en-GB" dirty="0"/>
              <a:t>School curriculum</a:t>
            </a:r>
            <a:endParaRPr lang="en-US" dirty="0"/>
          </a:p>
        </p:txBody>
      </p:sp>
      <p:sp>
        <p:nvSpPr>
          <p:cNvPr id="9219" name="Rectangle 3"/>
          <p:cNvSpPr>
            <a:spLocks noGrp="1" noChangeArrowheads="1"/>
          </p:cNvSpPr>
          <p:nvPr>
            <p:ph type="body" idx="1"/>
          </p:nvPr>
        </p:nvSpPr>
        <p:spPr>
          <a:xfrm>
            <a:off x="0" y="908720"/>
            <a:ext cx="8856662" cy="4895850"/>
          </a:xfrm>
        </p:spPr>
        <p:txBody>
          <a:bodyPr/>
          <a:lstStyle/>
          <a:p>
            <a:pPr lvl="1" eaLnBrk="1" hangingPunct="1">
              <a:defRPr/>
            </a:pPr>
            <a:r>
              <a:rPr lang="en-GB" sz="3200" dirty="0" smtClean="0"/>
              <a:t>Use physical education as a learning opportunity, developing confidence and skills for life long participation</a:t>
            </a:r>
          </a:p>
          <a:p>
            <a:pPr lvl="1" eaLnBrk="1" hangingPunct="1">
              <a:defRPr/>
            </a:pPr>
            <a:r>
              <a:rPr lang="en-GB" sz="3200" dirty="0" smtClean="0"/>
              <a:t>Establish adequate safety precautions</a:t>
            </a:r>
          </a:p>
          <a:p>
            <a:pPr lvl="1" eaLnBrk="1" hangingPunct="1">
              <a:defRPr/>
            </a:pPr>
            <a:r>
              <a:rPr lang="en-GB" sz="3200" dirty="0" smtClean="0"/>
              <a:t>Physical education </a:t>
            </a:r>
          </a:p>
          <a:p>
            <a:pPr marL="523875" lvl="1" indent="0" eaLnBrk="1" hangingPunct="1">
              <a:buNone/>
              <a:defRPr/>
            </a:pPr>
            <a:r>
              <a:rPr lang="en-GB" sz="3200" dirty="0"/>
              <a:t>	</a:t>
            </a:r>
            <a:r>
              <a:rPr lang="en-GB" sz="3200" dirty="0" smtClean="0"/>
              <a:t>teachers should be </a:t>
            </a:r>
          </a:p>
          <a:p>
            <a:pPr marL="523875" lvl="1" indent="0" eaLnBrk="1" hangingPunct="1">
              <a:buNone/>
              <a:defRPr/>
            </a:pPr>
            <a:r>
              <a:rPr lang="en-GB" sz="3200" dirty="0"/>
              <a:t>	</a:t>
            </a:r>
            <a:r>
              <a:rPr lang="en-GB" sz="3200" dirty="0" smtClean="0"/>
              <a:t>well qualified and trained</a:t>
            </a:r>
          </a:p>
          <a:p>
            <a:pPr lvl="1" eaLnBrk="1" hangingPunct="1">
              <a:defRPr/>
            </a:pPr>
            <a:endParaRPr lang="en-GB"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725" y="3356992"/>
            <a:ext cx="3597275"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40959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564264" y="-53163"/>
            <a:ext cx="8352730" cy="908050"/>
          </a:xfrm>
        </p:spPr>
        <p:txBody>
          <a:bodyPr/>
          <a:lstStyle/>
          <a:p>
            <a:pPr eaLnBrk="1" hangingPunct="1">
              <a:defRPr/>
            </a:pPr>
            <a:r>
              <a:rPr lang="en-US" dirty="0" smtClean="0"/>
              <a:t>Whole of school approach</a:t>
            </a:r>
            <a:endParaRPr lang="en-US" dirty="0"/>
          </a:p>
        </p:txBody>
      </p:sp>
      <p:pic>
        <p:nvPicPr>
          <p:cNvPr id="37891" name="Picture 5" descr="spotjan13phys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81075"/>
            <a:ext cx="266382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descr="school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644900"/>
            <a:ext cx="3810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Active-Schools-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981075"/>
            <a:ext cx="49688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1" descr="dv2002051_X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3573463"/>
            <a:ext cx="3810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2369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GB" dirty="0" smtClean="0"/>
              <a:t>Extracurricular opportunities</a:t>
            </a:r>
            <a:endParaRPr lang="en-US" dirty="0"/>
          </a:p>
        </p:txBody>
      </p:sp>
      <p:sp>
        <p:nvSpPr>
          <p:cNvPr id="9219" name="Rectangle 3"/>
          <p:cNvSpPr>
            <a:spLocks noGrp="1" noChangeArrowheads="1"/>
          </p:cNvSpPr>
          <p:nvPr>
            <p:ph type="body" idx="1"/>
          </p:nvPr>
        </p:nvSpPr>
        <p:spPr>
          <a:xfrm>
            <a:off x="-12902" y="908720"/>
            <a:ext cx="8856662" cy="4895850"/>
          </a:xfrm>
        </p:spPr>
        <p:txBody>
          <a:bodyPr/>
          <a:lstStyle/>
          <a:p>
            <a:pPr marL="523875" lvl="1" indent="0" eaLnBrk="1" hangingPunct="1">
              <a:buNone/>
              <a:defRPr/>
            </a:pPr>
            <a:r>
              <a:rPr lang="en-GB" sz="3200" dirty="0" smtClean="0"/>
              <a:t>Extracurricular opportunities for physical activity:</a:t>
            </a:r>
          </a:p>
          <a:p>
            <a:pPr lvl="1" eaLnBrk="1" hangingPunct="1">
              <a:buFontTx/>
              <a:buChar char="-"/>
              <a:defRPr/>
            </a:pPr>
            <a:r>
              <a:rPr lang="en-GB" sz="2800" dirty="0" smtClean="0"/>
              <a:t>Comprehensive programmes of after-school gatherings offering physical activity opportunities, both competitive and non-competitive;</a:t>
            </a:r>
          </a:p>
          <a:p>
            <a:pPr lvl="1" eaLnBrk="1" hangingPunct="1">
              <a:buFontTx/>
              <a:buChar char="-"/>
              <a:defRPr/>
            </a:pPr>
            <a:r>
              <a:rPr lang="en-GB" sz="2800" dirty="0" smtClean="0"/>
              <a:t>Active recess, morning, lunch and after-lunch exercises, traditional dances, etc.;</a:t>
            </a:r>
          </a:p>
          <a:p>
            <a:pPr lvl="1" eaLnBrk="1" hangingPunct="1">
              <a:buFontTx/>
              <a:buChar char="-"/>
              <a:defRPr/>
            </a:pPr>
            <a:r>
              <a:rPr lang="en-GB" sz="2800" dirty="0" smtClean="0"/>
              <a:t>School sports competitions.</a:t>
            </a:r>
          </a:p>
          <a:p>
            <a:pPr lvl="1" eaLnBrk="1" hangingPunct="1">
              <a:buFontTx/>
              <a:buChar char="-"/>
              <a:defRPr/>
            </a:pPr>
            <a:endParaRPr lang="en-GB" sz="28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269" y="4293096"/>
            <a:ext cx="2969731" cy="196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73105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5536" y="0"/>
            <a:ext cx="8229600" cy="792088"/>
          </a:xfrm>
        </p:spPr>
        <p:txBody>
          <a:bodyPr/>
          <a:lstStyle/>
          <a:p>
            <a:pPr eaLnBrk="1" hangingPunct="1">
              <a:defRPr/>
            </a:pPr>
            <a:r>
              <a:rPr lang="en-GB" dirty="0"/>
              <a:t>Physical </a:t>
            </a:r>
            <a:r>
              <a:rPr lang="en-GB" dirty="0" smtClean="0"/>
              <a:t>school environment</a:t>
            </a:r>
            <a:endParaRPr lang="en-US" dirty="0"/>
          </a:p>
        </p:txBody>
      </p:sp>
      <p:sp>
        <p:nvSpPr>
          <p:cNvPr id="30723" name="Rectangle 3"/>
          <p:cNvSpPr>
            <a:spLocks noGrp="1" noChangeArrowheads="1"/>
          </p:cNvSpPr>
          <p:nvPr>
            <p:ph idx="1"/>
          </p:nvPr>
        </p:nvSpPr>
        <p:spPr>
          <a:xfrm>
            <a:off x="107504" y="1052736"/>
            <a:ext cx="8763000" cy="4824412"/>
          </a:xfrm>
        </p:spPr>
        <p:txBody>
          <a:bodyPr/>
          <a:lstStyle/>
          <a:p>
            <a:pPr lvl="1" eaLnBrk="1" hangingPunct="1"/>
            <a:r>
              <a:rPr lang="en-GB" sz="2400" dirty="0" smtClean="0"/>
              <a:t>Schools should have safe and appropriate spaces and facilities so that children can spend their time actively and establish partnership with communities to use community recreation and sporting facilities, and vice versa.</a:t>
            </a:r>
          </a:p>
          <a:p>
            <a:pPr lvl="1" eaLnBrk="1" hangingPunct="1"/>
            <a:r>
              <a:rPr lang="en-GB" sz="2400" dirty="0" smtClean="0"/>
              <a:t>Promote safe walking and cycling to schools:</a:t>
            </a:r>
          </a:p>
          <a:p>
            <a:pPr lvl="2" eaLnBrk="1" hangingPunct="1"/>
            <a:r>
              <a:rPr lang="en-GB" sz="2400" dirty="0" smtClean="0"/>
              <a:t>Crossing guards at road crossings;</a:t>
            </a:r>
          </a:p>
          <a:p>
            <a:pPr lvl="2" eaLnBrk="1" hangingPunct="1"/>
            <a:r>
              <a:rPr lang="en-GB" sz="2400" dirty="0" smtClean="0"/>
              <a:t>Secure bike racks in schools;</a:t>
            </a:r>
          </a:p>
          <a:p>
            <a:pPr lvl="2" eaLnBrk="1" hangingPunct="1"/>
            <a:r>
              <a:rPr lang="en-GB" sz="2400" dirty="0" smtClean="0"/>
              <a:t>Traffic free zones in peak hours;</a:t>
            </a:r>
          </a:p>
          <a:p>
            <a:pPr lvl="2" eaLnBrk="1" hangingPunct="1"/>
            <a:r>
              <a:rPr lang="en-GB" sz="2400" dirty="0" smtClean="0"/>
              <a:t>Safe walking and cycling trails;</a:t>
            </a:r>
          </a:p>
          <a:p>
            <a:pPr lvl="2" eaLnBrk="1" hangingPunct="1"/>
            <a:r>
              <a:rPr lang="en-GB" sz="2400" dirty="0" smtClean="0"/>
              <a:t>Adequate lighting during hours of darkness.</a:t>
            </a:r>
          </a:p>
          <a:p>
            <a:pPr lvl="2" eaLnBrk="1" hangingPunct="1"/>
            <a:endParaRPr lang="en-GB" dirty="0" smtClean="0"/>
          </a:p>
        </p:txBody>
      </p:sp>
      <p:pic>
        <p:nvPicPr>
          <p:cNvPr id="4" name="Picture 9" descr="Bishops_Walk_to_School_019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5925" y="4293096"/>
            <a:ext cx="2708075" cy="194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4332" y="2486704"/>
            <a:ext cx="2016968" cy="180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407895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fr-FR" sz="2500" dirty="0" err="1" smtClean="0">
                <a:effectLst>
                  <a:outerShdw blurRad="38100" dist="38100" dir="2700000" algn="tl">
                    <a:srgbClr val="000000">
                      <a:alpha val="43137"/>
                    </a:srgbClr>
                  </a:outerShdw>
                </a:effectLst>
              </a:rPr>
              <a:t>Opportunities</a:t>
            </a:r>
            <a:r>
              <a:rPr lang="fr-FR" sz="2500" dirty="0" smtClean="0">
                <a:effectLst>
                  <a:outerShdw blurRad="38100" dist="38100" dir="2700000" algn="tl">
                    <a:srgbClr val="000000">
                      <a:alpha val="43137"/>
                    </a:srgbClr>
                  </a:outerShdw>
                </a:effectLst>
              </a:rPr>
              <a:t> </a:t>
            </a:r>
            <a:r>
              <a:rPr lang="fr-FR" sz="2500" dirty="0">
                <a:effectLst>
                  <a:outerShdw blurRad="38100" dist="38100" dir="2700000" algn="tl">
                    <a:srgbClr val="000000">
                      <a:alpha val="43137"/>
                    </a:srgbClr>
                  </a:outerShdw>
                </a:effectLst>
              </a:rPr>
              <a:t>for Sport and Health to </a:t>
            </a:r>
            <a:r>
              <a:rPr lang="fr-FR" sz="2500" dirty="0" err="1">
                <a:effectLst>
                  <a:outerShdw blurRad="38100" dist="38100" dir="2700000" algn="tl">
                    <a:srgbClr val="000000">
                      <a:alpha val="43137"/>
                    </a:srgbClr>
                  </a:outerShdw>
                </a:effectLst>
              </a:rPr>
              <a:t>work</a:t>
            </a:r>
            <a:r>
              <a:rPr lang="fr-FR" sz="2500" dirty="0">
                <a:effectLst>
                  <a:outerShdw blurRad="38100" dist="38100" dir="2700000" algn="tl">
                    <a:srgbClr val="000000">
                      <a:alpha val="43137"/>
                    </a:srgbClr>
                  </a:outerShdw>
                </a:effectLst>
              </a:rPr>
              <a:t> </a:t>
            </a:r>
            <a:r>
              <a:rPr lang="fr-FR" sz="2500" dirty="0" err="1">
                <a:effectLst>
                  <a:outerShdw blurRad="38100" dist="38100" dir="2700000" algn="tl">
                    <a:srgbClr val="000000">
                      <a:alpha val="43137"/>
                    </a:srgbClr>
                  </a:outerShdw>
                </a:effectLst>
              </a:rPr>
              <a:t>together</a:t>
            </a:r>
            <a:endParaRPr lang="fr-FR" sz="2500" dirty="0">
              <a:effectLst>
                <a:outerShdw blurRad="38100" dist="38100" dir="2700000" algn="tl">
                  <a:srgbClr val="000000">
                    <a:alpha val="43137"/>
                  </a:srgbClr>
                </a:outerShdw>
              </a:effectLst>
            </a:endParaRPr>
          </a:p>
        </p:txBody>
      </p:sp>
      <p:sp>
        <p:nvSpPr>
          <p:cNvPr id="35843" name="Rectangle 3"/>
          <p:cNvSpPr>
            <a:spLocks noGrp="1" noChangeArrowheads="1"/>
          </p:cNvSpPr>
          <p:nvPr>
            <p:ph type="body" idx="1"/>
          </p:nvPr>
        </p:nvSpPr>
        <p:spPr>
          <a:xfrm>
            <a:off x="179512" y="980728"/>
            <a:ext cx="5409069" cy="2795560"/>
          </a:xfrm>
        </p:spPr>
        <p:txBody>
          <a:bodyPr/>
          <a:lstStyle/>
          <a:p>
            <a:pPr eaLnBrk="1" hangingPunct="1"/>
            <a:r>
              <a:rPr lang="fr-FR" sz="1800" dirty="0">
                <a:solidFill>
                  <a:srgbClr val="1E7FB8"/>
                </a:solidFill>
              </a:rPr>
              <a:t>Sports for All – </a:t>
            </a:r>
            <a:r>
              <a:rPr lang="fr-FR" sz="1800" dirty="0" err="1">
                <a:solidFill>
                  <a:srgbClr val="1E7FB8"/>
                </a:solidFill>
              </a:rPr>
              <a:t>making</a:t>
            </a:r>
            <a:r>
              <a:rPr lang="fr-FR" sz="1800" dirty="0">
                <a:solidFill>
                  <a:srgbClr val="1E7FB8"/>
                </a:solidFill>
              </a:rPr>
              <a:t> sports fun and non-</a:t>
            </a:r>
            <a:r>
              <a:rPr lang="fr-FR" sz="1800" dirty="0" err="1">
                <a:solidFill>
                  <a:srgbClr val="1E7FB8"/>
                </a:solidFill>
              </a:rPr>
              <a:t>competitive</a:t>
            </a:r>
            <a:endParaRPr lang="fr-FR" sz="1800" dirty="0">
              <a:solidFill>
                <a:srgbClr val="1E7FB8"/>
              </a:solidFill>
            </a:endParaRPr>
          </a:p>
          <a:p>
            <a:pPr eaLnBrk="1" hangingPunct="1"/>
            <a:r>
              <a:rPr lang="fr-FR" sz="1800" dirty="0">
                <a:solidFill>
                  <a:srgbClr val="1E7FB8"/>
                </a:solidFill>
              </a:rPr>
              <a:t>Sports </a:t>
            </a:r>
            <a:r>
              <a:rPr lang="fr-FR" sz="1800" dirty="0" err="1">
                <a:solidFill>
                  <a:srgbClr val="1E7FB8"/>
                </a:solidFill>
              </a:rPr>
              <a:t>facilities</a:t>
            </a:r>
            <a:r>
              <a:rPr lang="fr-FR" sz="1800" dirty="0">
                <a:solidFill>
                  <a:srgbClr val="1E7FB8"/>
                </a:solidFill>
              </a:rPr>
              <a:t> </a:t>
            </a:r>
            <a:r>
              <a:rPr lang="fr-FR" sz="1800" dirty="0" err="1">
                <a:solidFill>
                  <a:srgbClr val="1E7FB8"/>
                </a:solidFill>
              </a:rPr>
              <a:t>safe</a:t>
            </a:r>
            <a:r>
              <a:rPr lang="fr-FR" sz="1800" dirty="0">
                <a:solidFill>
                  <a:srgbClr val="1E7FB8"/>
                </a:solidFill>
              </a:rPr>
              <a:t>, accessible and </a:t>
            </a:r>
            <a:r>
              <a:rPr lang="fr-FR" sz="1800" dirty="0" err="1">
                <a:solidFill>
                  <a:srgbClr val="1E7FB8"/>
                </a:solidFill>
              </a:rPr>
              <a:t>affordable</a:t>
            </a:r>
            <a:endParaRPr lang="fr-FR" sz="1800" dirty="0">
              <a:solidFill>
                <a:srgbClr val="1E7FB8"/>
              </a:solidFill>
            </a:endParaRPr>
          </a:p>
          <a:p>
            <a:pPr eaLnBrk="1" hangingPunct="1"/>
            <a:r>
              <a:rPr lang="fr-FR" sz="1800" dirty="0">
                <a:solidFill>
                  <a:srgbClr val="1E7FB8"/>
                </a:solidFill>
              </a:rPr>
              <a:t>Marketing of </a:t>
            </a:r>
            <a:r>
              <a:rPr lang="fr-FR" sz="1800" dirty="0" err="1">
                <a:solidFill>
                  <a:srgbClr val="1E7FB8"/>
                </a:solidFill>
              </a:rPr>
              <a:t>Foods</a:t>
            </a:r>
            <a:r>
              <a:rPr lang="fr-FR" sz="1800" dirty="0">
                <a:solidFill>
                  <a:srgbClr val="1E7FB8"/>
                </a:solidFill>
              </a:rPr>
              <a:t> to </a:t>
            </a:r>
            <a:r>
              <a:rPr lang="fr-FR" sz="1800" dirty="0" err="1">
                <a:solidFill>
                  <a:srgbClr val="1E7FB8"/>
                </a:solidFill>
              </a:rPr>
              <a:t>children</a:t>
            </a:r>
            <a:endParaRPr lang="fr-FR" sz="1800" dirty="0">
              <a:solidFill>
                <a:srgbClr val="1E7FB8"/>
              </a:solidFill>
            </a:endParaRPr>
          </a:p>
          <a:p>
            <a:pPr eaLnBrk="1" hangingPunct="1"/>
            <a:r>
              <a:rPr lang="fr-FR" sz="1800" dirty="0" err="1">
                <a:solidFill>
                  <a:srgbClr val="1E7FB8"/>
                </a:solidFill>
              </a:rPr>
              <a:t>Making</a:t>
            </a:r>
            <a:r>
              <a:rPr lang="fr-FR" sz="1800" dirty="0">
                <a:solidFill>
                  <a:srgbClr val="1E7FB8"/>
                </a:solidFill>
              </a:rPr>
              <a:t> sports venues </a:t>
            </a:r>
            <a:r>
              <a:rPr lang="fr-FR" sz="1800" dirty="0" err="1">
                <a:solidFill>
                  <a:srgbClr val="1E7FB8"/>
                </a:solidFill>
              </a:rPr>
              <a:t>tobacco</a:t>
            </a:r>
            <a:r>
              <a:rPr lang="fr-FR" sz="1800" dirty="0">
                <a:solidFill>
                  <a:srgbClr val="1E7FB8"/>
                </a:solidFill>
              </a:rPr>
              <a:t> free</a:t>
            </a:r>
          </a:p>
          <a:p>
            <a:pPr eaLnBrk="1" hangingPunct="1"/>
            <a:endParaRPr lang="fr-FR" sz="2100" dirty="0">
              <a:solidFill>
                <a:srgbClr val="1E7FB8"/>
              </a:solidFill>
            </a:endParaRPr>
          </a:p>
          <a:p>
            <a:pPr eaLnBrk="1" hangingPunct="1"/>
            <a:endParaRPr lang="fr-FR" sz="2100" dirty="0">
              <a:solidFill>
                <a:srgbClr val="1E7FB8"/>
              </a:solidFill>
            </a:endParaRPr>
          </a:p>
        </p:txBody>
      </p:sp>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903" y="1328981"/>
            <a:ext cx="2785553" cy="166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Rectangle 3"/>
          <p:cNvSpPr txBox="1">
            <a:spLocks noChangeArrowheads="1"/>
          </p:cNvSpPr>
          <p:nvPr/>
        </p:nvSpPr>
        <p:spPr bwMode="auto">
          <a:xfrm>
            <a:off x="3574251" y="3079836"/>
            <a:ext cx="5569749" cy="3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4" tIns="45632" rIns="91264" bIns="45632"/>
          <a:lstStyle>
            <a:lvl1pPr marL="390525" indent="-390525" defTabSz="1042988" eaLnBrk="0" hangingPunct="0">
              <a:defRPr sz="1000" b="1">
                <a:solidFill>
                  <a:srgbClr val="000066"/>
                </a:solidFill>
                <a:latin typeface="Calibri" pitchFamily="34" charset="0"/>
                <a:cs typeface="Arial" pitchFamily="34" charset="0"/>
              </a:defRPr>
            </a:lvl1pPr>
            <a:lvl2pPr marL="742950" indent="-285750" defTabSz="1042988" eaLnBrk="0" hangingPunct="0">
              <a:defRPr sz="1000" b="1">
                <a:solidFill>
                  <a:srgbClr val="000066"/>
                </a:solidFill>
                <a:latin typeface="Calibri" pitchFamily="34" charset="0"/>
                <a:cs typeface="Arial" pitchFamily="34" charset="0"/>
              </a:defRPr>
            </a:lvl2pPr>
            <a:lvl3pPr marL="1143000" indent="-228600" defTabSz="1042988" eaLnBrk="0" hangingPunct="0">
              <a:defRPr sz="1000" b="1">
                <a:solidFill>
                  <a:srgbClr val="000066"/>
                </a:solidFill>
                <a:latin typeface="Calibri" pitchFamily="34" charset="0"/>
                <a:cs typeface="Arial" pitchFamily="34" charset="0"/>
              </a:defRPr>
            </a:lvl3pPr>
            <a:lvl4pPr marL="1600200" indent="-228600" defTabSz="1042988" eaLnBrk="0" hangingPunct="0">
              <a:defRPr sz="1000" b="1">
                <a:solidFill>
                  <a:srgbClr val="000066"/>
                </a:solidFill>
                <a:latin typeface="Calibri" pitchFamily="34" charset="0"/>
                <a:cs typeface="Arial" pitchFamily="34" charset="0"/>
              </a:defRPr>
            </a:lvl4pPr>
            <a:lvl5pPr marL="2057400" indent="-228600" defTabSz="1042988" eaLnBrk="0" hangingPunct="0">
              <a:defRPr sz="1000" b="1">
                <a:solidFill>
                  <a:srgbClr val="000066"/>
                </a:solidFill>
                <a:latin typeface="Calibri" pitchFamily="34" charset="0"/>
                <a:cs typeface="Arial" pitchFamily="34" charset="0"/>
              </a:defRPr>
            </a:lvl5pPr>
            <a:lvl6pPr marL="2514600" indent="-228600" algn="r" defTabSz="1042988" rtl="1" eaLnBrk="0" fontAlgn="base" hangingPunct="0">
              <a:spcBef>
                <a:spcPct val="0"/>
              </a:spcBef>
              <a:spcAft>
                <a:spcPct val="0"/>
              </a:spcAft>
              <a:defRPr sz="1000" b="1">
                <a:solidFill>
                  <a:srgbClr val="000066"/>
                </a:solidFill>
                <a:latin typeface="Calibri" pitchFamily="34" charset="0"/>
                <a:cs typeface="Arial" pitchFamily="34" charset="0"/>
              </a:defRPr>
            </a:lvl6pPr>
            <a:lvl7pPr marL="2971800" indent="-228600" algn="r" defTabSz="1042988" rtl="1" eaLnBrk="0" fontAlgn="base" hangingPunct="0">
              <a:spcBef>
                <a:spcPct val="0"/>
              </a:spcBef>
              <a:spcAft>
                <a:spcPct val="0"/>
              </a:spcAft>
              <a:defRPr sz="1000" b="1">
                <a:solidFill>
                  <a:srgbClr val="000066"/>
                </a:solidFill>
                <a:latin typeface="Calibri" pitchFamily="34" charset="0"/>
                <a:cs typeface="Arial" pitchFamily="34" charset="0"/>
              </a:defRPr>
            </a:lvl7pPr>
            <a:lvl8pPr marL="3429000" indent="-228600" algn="r" defTabSz="1042988" rtl="1" eaLnBrk="0" fontAlgn="base" hangingPunct="0">
              <a:spcBef>
                <a:spcPct val="0"/>
              </a:spcBef>
              <a:spcAft>
                <a:spcPct val="0"/>
              </a:spcAft>
              <a:defRPr sz="1000" b="1">
                <a:solidFill>
                  <a:srgbClr val="000066"/>
                </a:solidFill>
                <a:latin typeface="Calibri" pitchFamily="34" charset="0"/>
                <a:cs typeface="Arial" pitchFamily="34" charset="0"/>
              </a:defRPr>
            </a:lvl8pPr>
            <a:lvl9pPr marL="3886200" indent="-228600" algn="r" defTabSz="1042988" rtl="1" eaLnBrk="0" fontAlgn="base" hangingPunct="0">
              <a:spcBef>
                <a:spcPct val="0"/>
              </a:spcBef>
              <a:spcAft>
                <a:spcPct val="0"/>
              </a:spcAft>
              <a:defRPr sz="1000" b="1">
                <a:solidFill>
                  <a:srgbClr val="000066"/>
                </a:solidFill>
                <a:latin typeface="Calibri" pitchFamily="34" charset="0"/>
                <a:cs typeface="Arial" pitchFamily="34" charset="0"/>
              </a:defRPr>
            </a:lvl9pPr>
          </a:lstStyle>
          <a:p>
            <a:pPr algn="l" rtl="0" eaLnBrk="1" hangingPunct="1">
              <a:spcBef>
                <a:spcPct val="20000"/>
              </a:spcBef>
              <a:buFontTx/>
              <a:buChar char="•"/>
            </a:pPr>
            <a:r>
              <a:rPr lang="fr-FR" sz="2100" b="0" dirty="0" err="1">
                <a:solidFill>
                  <a:srgbClr val="1E7FB8"/>
                </a:solidFill>
              </a:rPr>
              <a:t>Making</a:t>
            </a:r>
            <a:r>
              <a:rPr lang="fr-FR" sz="2100" b="0" dirty="0">
                <a:solidFill>
                  <a:srgbClr val="1E7FB8"/>
                </a:solidFill>
              </a:rPr>
              <a:t> sports venues </a:t>
            </a:r>
            <a:r>
              <a:rPr lang="fr-FR" sz="2100" b="0" dirty="0" err="1">
                <a:solidFill>
                  <a:srgbClr val="1E7FB8"/>
                </a:solidFill>
              </a:rPr>
              <a:t>alcohol</a:t>
            </a:r>
            <a:r>
              <a:rPr lang="fr-FR" sz="2100" b="0" dirty="0">
                <a:solidFill>
                  <a:srgbClr val="1E7FB8"/>
                </a:solidFill>
              </a:rPr>
              <a:t> free</a:t>
            </a:r>
          </a:p>
          <a:p>
            <a:pPr algn="l" rtl="0" eaLnBrk="1" hangingPunct="1">
              <a:spcBef>
                <a:spcPct val="20000"/>
              </a:spcBef>
              <a:buFontTx/>
              <a:buChar char="•"/>
            </a:pPr>
            <a:r>
              <a:rPr lang="fr-FR" sz="2100" b="0" dirty="0" err="1">
                <a:solidFill>
                  <a:srgbClr val="1E7FB8"/>
                </a:solidFill>
              </a:rPr>
              <a:t>Giving</a:t>
            </a:r>
            <a:r>
              <a:rPr lang="fr-FR" sz="2100" b="0" dirty="0">
                <a:solidFill>
                  <a:srgbClr val="1E7FB8"/>
                </a:solidFill>
              </a:rPr>
              <a:t> </a:t>
            </a:r>
            <a:r>
              <a:rPr lang="fr-FR" sz="2100" b="0" dirty="0" err="1">
                <a:solidFill>
                  <a:srgbClr val="1E7FB8"/>
                </a:solidFill>
              </a:rPr>
              <a:t>Physical</a:t>
            </a:r>
            <a:r>
              <a:rPr lang="fr-FR" sz="2100" b="0" dirty="0">
                <a:solidFill>
                  <a:srgbClr val="1E7FB8"/>
                </a:solidFill>
              </a:rPr>
              <a:t> </a:t>
            </a:r>
            <a:r>
              <a:rPr lang="fr-FR" sz="2100" b="0" dirty="0" err="1">
                <a:solidFill>
                  <a:srgbClr val="1E7FB8"/>
                </a:solidFill>
              </a:rPr>
              <a:t>Activity</a:t>
            </a:r>
            <a:r>
              <a:rPr lang="fr-FR" sz="2100" b="0" dirty="0">
                <a:solidFill>
                  <a:srgbClr val="1E7FB8"/>
                </a:solidFill>
              </a:rPr>
              <a:t> a more important profile in </a:t>
            </a:r>
            <a:r>
              <a:rPr lang="fr-FR" sz="2100" b="0" dirty="0" err="1">
                <a:solidFill>
                  <a:srgbClr val="1E7FB8"/>
                </a:solidFill>
              </a:rPr>
              <a:t>schools</a:t>
            </a:r>
            <a:endParaRPr lang="fr-FR" sz="2100" b="0" dirty="0">
              <a:solidFill>
                <a:srgbClr val="1E7FB8"/>
              </a:solidFill>
            </a:endParaRPr>
          </a:p>
          <a:p>
            <a:pPr algn="l" rtl="0" eaLnBrk="1" hangingPunct="1">
              <a:spcBef>
                <a:spcPct val="20000"/>
              </a:spcBef>
              <a:buFontTx/>
              <a:buChar char="•"/>
            </a:pPr>
            <a:r>
              <a:rPr lang="fr-FR" sz="2100" b="0" dirty="0" err="1">
                <a:solidFill>
                  <a:srgbClr val="1E7FB8"/>
                </a:solidFill>
              </a:rPr>
              <a:t>Making</a:t>
            </a:r>
            <a:r>
              <a:rPr lang="fr-FR" sz="2100" b="0" dirty="0">
                <a:solidFill>
                  <a:srgbClr val="1E7FB8"/>
                </a:solidFill>
              </a:rPr>
              <a:t> </a:t>
            </a:r>
            <a:r>
              <a:rPr lang="fr-FR" sz="2100" b="0" dirty="0" err="1">
                <a:solidFill>
                  <a:srgbClr val="1E7FB8"/>
                </a:solidFill>
              </a:rPr>
              <a:t>Physical</a:t>
            </a:r>
            <a:r>
              <a:rPr lang="fr-FR" sz="2100" b="0" dirty="0">
                <a:solidFill>
                  <a:srgbClr val="1E7FB8"/>
                </a:solidFill>
              </a:rPr>
              <a:t> </a:t>
            </a:r>
            <a:r>
              <a:rPr lang="fr-FR" sz="2100" b="0" dirty="0" err="1">
                <a:solidFill>
                  <a:srgbClr val="1E7FB8"/>
                </a:solidFill>
              </a:rPr>
              <a:t>Activity</a:t>
            </a:r>
            <a:r>
              <a:rPr lang="fr-FR" sz="2100" b="0" dirty="0">
                <a:solidFill>
                  <a:srgbClr val="1E7FB8"/>
                </a:solidFill>
              </a:rPr>
              <a:t> and Sports a </a:t>
            </a:r>
            <a:r>
              <a:rPr lang="fr-FR" sz="2100" b="0" dirty="0" err="1">
                <a:solidFill>
                  <a:srgbClr val="1E7FB8"/>
                </a:solidFill>
              </a:rPr>
              <a:t>health</a:t>
            </a:r>
            <a:r>
              <a:rPr lang="fr-FR" sz="2100" b="0" dirty="0">
                <a:solidFill>
                  <a:srgbClr val="1E7FB8"/>
                </a:solidFill>
              </a:rPr>
              <a:t> </a:t>
            </a:r>
            <a:r>
              <a:rPr lang="fr-FR" sz="2100" b="0" dirty="0" err="1">
                <a:solidFill>
                  <a:srgbClr val="1E7FB8"/>
                </a:solidFill>
              </a:rPr>
              <a:t>promoting</a:t>
            </a:r>
            <a:r>
              <a:rPr lang="fr-FR" sz="2100" b="0" dirty="0">
                <a:solidFill>
                  <a:srgbClr val="1E7FB8"/>
                </a:solidFill>
              </a:rPr>
              <a:t> issue</a:t>
            </a:r>
          </a:p>
          <a:p>
            <a:pPr algn="l" rtl="0" eaLnBrk="1" hangingPunct="1">
              <a:spcBef>
                <a:spcPct val="20000"/>
              </a:spcBef>
              <a:buFontTx/>
              <a:buChar char="•"/>
            </a:pPr>
            <a:r>
              <a:rPr lang="fr-FR" sz="2100" b="0" dirty="0" err="1">
                <a:solidFill>
                  <a:srgbClr val="1E7FB8"/>
                </a:solidFill>
              </a:rPr>
              <a:t>Making</a:t>
            </a:r>
            <a:r>
              <a:rPr lang="fr-FR" sz="2100" b="0" dirty="0">
                <a:solidFill>
                  <a:srgbClr val="1E7FB8"/>
                </a:solidFill>
              </a:rPr>
              <a:t> sports an important part of </a:t>
            </a:r>
            <a:r>
              <a:rPr lang="fr-FR" sz="2100" b="0" dirty="0" err="1">
                <a:solidFill>
                  <a:srgbClr val="1E7FB8"/>
                </a:solidFill>
              </a:rPr>
              <a:t>leisure</a:t>
            </a:r>
            <a:r>
              <a:rPr lang="fr-FR" sz="2100" b="0" dirty="0">
                <a:solidFill>
                  <a:srgbClr val="1E7FB8"/>
                </a:solidFill>
              </a:rPr>
              <a:t> time</a:t>
            </a:r>
          </a:p>
          <a:p>
            <a:pPr algn="l" rtl="0" eaLnBrk="1" hangingPunct="1">
              <a:spcBef>
                <a:spcPct val="20000"/>
              </a:spcBef>
              <a:buFontTx/>
              <a:buChar char="•"/>
            </a:pPr>
            <a:r>
              <a:rPr lang="fr-FR" sz="2100" b="0" dirty="0" err="1">
                <a:solidFill>
                  <a:srgbClr val="1E7FB8"/>
                </a:solidFill>
              </a:rPr>
              <a:t>Creating</a:t>
            </a:r>
            <a:r>
              <a:rPr lang="fr-FR" sz="2100" b="0" dirty="0">
                <a:solidFill>
                  <a:srgbClr val="1E7FB8"/>
                </a:solidFill>
              </a:rPr>
              <a:t> Health </a:t>
            </a:r>
            <a:r>
              <a:rPr lang="fr-FR" sz="2100" b="0" dirty="0" err="1">
                <a:solidFill>
                  <a:srgbClr val="1E7FB8"/>
                </a:solidFill>
              </a:rPr>
              <a:t>Legacies</a:t>
            </a:r>
            <a:r>
              <a:rPr lang="fr-FR" sz="2100" b="0" dirty="0">
                <a:solidFill>
                  <a:srgbClr val="1E7FB8"/>
                </a:solidFill>
              </a:rPr>
              <a:t> for </a:t>
            </a:r>
            <a:r>
              <a:rPr lang="fr-FR" sz="2100" b="0" dirty="0" err="1">
                <a:solidFill>
                  <a:srgbClr val="1E7FB8"/>
                </a:solidFill>
              </a:rPr>
              <a:t>Sporting</a:t>
            </a:r>
            <a:r>
              <a:rPr lang="fr-FR" sz="2100" b="0" dirty="0">
                <a:solidFill>
                  <a:srgbClr val="1E7FB8"/>
                </a:solidFill>
              </a:rPr>
              <a:t> Events</a:t>
            </a:r>
          </a:p>
        </p:txBody>
      </p:sp>
      <p:pic>
        <p:nvPicPr>
          <p:cNvPr id="51203" name="Picture 3"/>
          <p:cNvPicPr>
            <a:picLocks noChangeAspect="1" noChangeArrowheads="1"/>
          </p:cNvPicPr>
          <p:nvPr/>
        </p:nvPicPr>
        <p:blipFill>
          <a:blip r:embed="rId3"/>
          <a:srcRect/>
          <a:stretch>
            <a:fillRect/>
          </a:stretch>
        </p:blipFill>
        <p:spPr bwMode="auto">
          <a:xfrm>
            <a:off x="5944" y="3304764"/>
            <a:ext cx="2483767" cy="2904499"/>
          </a:xfrm>
          <a:prstGeom prst="rect">
            <a:avLst/>
          </a:prstGeom>
          <a:noFill/>
          <a:ln>
            <a:noFill/>
          </a:ln>
          <a:effectLst>
            <a:outerShdw blurRad="190500" dist="35921" dir="2700000" algn="ctr" rotWithShape="0">
              <a:schemeClr val="bg2">
                <a:alpha val="78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409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348880"/>
            <a:ext cx="8785225" cy="692150"/>
          </a:xfrm>
        </p:spPr>
        <p:txBody>
          <a:bodyPr/>
          <a:lstStyle/>
          <a:p>
            <a:r>
              <a:rPr lang="en-US" sz="4000" b="0" dirty="0" smtClean="0">
                <a:solidFill>
                  <a:srgbClr val="0282D0"/>
                </a:solidFill>
                <a:latin typeface="Calibri" pitchFamily="34" charset="0"/>
                <a:cs typeface="Calibri" pitchFamily="34" charset="0"/>
              </a:rPr>
              <a:t>From data to action</a:t>
            </a:r>
            <a:endParaRPr lang="en-US" sz="4000" b="0" dirty="0">
              <a:solidFill>
                <a:srgbClr val="0282D0"/>
              </a:solidFill>
              <a:latin typeface="Calibri" pitchFamily="34" charset="0"/>
              <a:cs typeface="Calibri" pitchFamily="34" charset="0"/>
            </a:endParaRPr>
          </a:p>
        </p:txBody>
      </p:sp>
      <p:sp>
        <p:nvSpPr>
          <p:cNvPr id="5" name="Oval 22"/>
          <p:cNvSpPr>
            <a:spLocks noChangeArrowheads="1"/>
          </p:cNvSpPr>
          <p:nvPr/>
        </p:nvSpPr>
        <p:spPr bwMode="auto">
          <a:xfrm>
            <a:off x="315496" y="984698"/>
            <a:ext cx="1022585" cy="1004142"/>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800" dirty="0">
                <a:solidFill>
                  <a:srgbClr val="003366"/>
                </a:solidFill>
                <a:latin typeface="Calibri" pitchFamily="34" charset="0"/>
                <a:cs typeface="Calibri" pitchFamily="34" charset="0"/>
              </a:rPr>
              <a:t>4</a:t>
            </a:r>
            <a:endParaRPr lang="en-GB" sz="4800" b="1" dirty="0">
              <a:solidFill>
                <a:srgbClr val="003366"/>
              </a:solidFill>
              <a:latin typeface="Calibri" pitchFamily="34" charset="0"/>
              <a:cs typeface="Calibri" pitchFamily="34" charset="0"/>
            </a:endParaRPr>
          </a:p>
        </p:txBody>
      </p:sp>
    </p:spTree>
    <p:extLst>
      <p:ext uri="{BB962C8B-B14F-4D97-AF65-F5344CB8AC3E}">
        <p14:creationId xmlns:p14="http://schemas.microsoft.com/office/powerpoint/2010/main" val="2258209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physical activity policies</a:t>
            </a:r>
            <a:endParaRPr lang="es-ES" dirty="0"/>
          </a:p>
        </p:txBody>
      </p:sp>
      <p:pic>
        <p:nvPicPr>
          <p:cNvPr id="4" name="Picture 6"/>
          <p:cNvPicPr>
            <a:picLocks noGrp="1" noChangeAspect="1" noChangeArrowheads="1"/>
          </p:cNvPicPr>
          <p:nvPr>
            <p:ph idx="1"/>
          </p:nvPr>
        </p:nvPicPr>
        <p:blipFill>
          <a:blip r:embed="rId2"/>
          <a:srcRect/>
          <a:stretch>
            <a:fillRect/>
          </a:stretch>
        </p:blipFill>
        <p:spPr bwMode="auto">
          <a:xfrm>
            <a:off x="107504" y="1196751"/>
            <a:ext cx="1944216" cy="2763287"/>
          </a:xfrm>
          <a:prstGeom prst="rect">
            <a:avLst/>
          </a:prstGeom>
          <a:noFill/>
          <a:ln>
            <a:noFill/>
          </a:ln>
          <a:effectLst>
            <a:outerShdw blurRad="279400" dist="35921" dir="2700000" algn="ctr" rotWithShape="0">
              <a:schemeClr val="bg2">
                <a:alpha val="58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Document1 - Microsoft Word"/>
          <p:cNvPicPr>
            <a:picLocks noChangeAspect="1"/>
          </p:cNvPicPr>
          <p:nvPr/>
        </p:nvPicPr>
        <p:blipFill rotWithShape="1">
          <a:blip r:embed="rId3">
            <a:extLst>
              <a:ext uri="{28A0092B-C50C-407E-A947-70E740481C1C}">
                <a14:useLocalDpi xmlns:a14="http://schemas.microsoft.com/office/drawing/2010/main" val="0"/>
              </a:ext>
            </a:extLst>
          </a:blip>
          <a:srcRect l="15465" t="21226" r="63140" b="29422"/>
          <a:stretch/>
        </p:blipFill>
        <p:spPr>
          <a:xfrm>
            <a:off x="3779912" y="836712"/>
            <a:ext cx="3600400" cy="5044765"/>
          </a:xfrm>
          <a:prstGeom prst="rect">
            <a:avLst/>
          </a:prstGeom>
        </p:spPr>
      </p:pic>
    </p:spTree>
    <p:extLst>
      <p:ext uri="{BB962C8B-B14F-4D97-AF65-F5344CB8AC3E}">
        <p14:creationId xmlns:p14="http://schemas.microsoft.com/office/powerpoint/2010/main" val="173337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75567"/>
            <a:ext cx="9144000" cy="578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Oval 1"/>
          <p:cNvSpPr>
            <a:spLocks noChangeArrowheads="1"/>
          </p:cNvSpPr>
          <p:nvPr/>
        </p:nvSpPr>
        <p:spPr bwMode="auto">
          <a:xfrm>
            <a:off x="893223" y="3199344"/>
            <a:ext cx="1650698" cy="1118763"/>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80147" tIns="40074" rIns="80147" bIns="40074"/>
          <a:lstStyle/>
          <a:p>
            <a:pPr defTabSz="914179"/>
            <a:endParaRPr lang="es-ES"/>
          </a:p>
        </p:txBody>
      </p:sp>
    </p:spTree>
    <p:extLst>
      <p:ext uri="{BB962C8B-B14F-4D97-AF65-F5344CB8AC3E}">
        <p14:creationId xmlns:p14="http://schemas.microsoft.com/office/powerpoint/2010/main" val="1396832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d</a:t>
            </a:r>
            <a:r>
              <a:rPr lang="en-US" dirty="0" smtClean="0"/>
              <a:t>ata </a:t>
            </a:r>
            <a:r>
              <a:rPr lang="en-US" dirty="0" smtClean="0"/>
              <a:t>to action toolkit</a:t>
            </a:r>
            <a:endParaRPr lang="es-ES" dirty="0"/>
          </a:p>
        </p:txBody>
      </p:sp>
      <p:sp>
        <p:nvSpPr>
          <p:cNvPr id="3" name="Vertical Text Placeholder 2"/>
          <p:cNvSpPr>
            <a:spLocks noGrp="1"/>
          </p:cNvSpPr>
          <p:nvPr>
            <p:ph type="body" orient="vert" idx="1"/>
          </p:nvPr>
        </p:nvSpPr>
        <p:spPr>
          <a:xfrm>
            <a:off x="258045" y="908720"/>
            <a:ext cx="8534400" cy="4926013"/>
          </a:xfrm>
        </p:spPr>
        <p:txBody>
          <a:bodyPr/>
          <a:lstStyle/>
          <a:p>
            <a:endParaRPr lang="es-ES" dirty="0"/>
          </a:p>
        </p:txBody>
      </p:sp>
      <p:pic>
        <p:nvPicPr>
          <p:cNvPr id="4" name="Picture 3" descr="Pathway (one pager).pptx - Microsoft PowerPoint"/>
          <p:cNvPicPr>
            <a:picLocks noChangeAspect="1"/>
          </p:cNvPicPr>
          <p:nvPr/>
        </p:nvPicPr>
        <p:blipFill rotWithShape="1">
          <a:blip r:embed="rId3">
            <a:extLst>
              <a:ext uri="{28A0092B-C50C-407E-A947-70E740481C1C}">
                <a14:useLocalDpi xmlns:a14="http://schemas.microsoft.com/office/drawing/2010/main" val="0"/>
              </a:ext>
            </a:extLst>
          </a:blip>
          <a:srcRect l="26694" t="14600" r="13223" b="9558"/>
          <a:stretch/>
        </p:blipFill>
        <p:spPr>
          <a:xfrm>
            <a:off x="1403648" y="1405606"/>
            <a:ext cx="6243195" cy="4787163"/>
          </a:xfrm>
          <a:prstGeom prst="rect">
            <a:avLst/>
          </a:prstGeom>
        </p:spPr>
      </p:pic>
    </p:spTree>
    <p:extLst>
      <p:ext uri="{BB962C8B-B14F-4D97-AF65-F5344CB8AC3E}">
        <p14:creationId xmlns:p14="http://schemas.microsoft.com/office/powerpoint/2010/main" val="1541130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634080"/>
          </a:xfrm>
        </p:spPr>
        <p:txBody>
          <a:bodyPr>
            <a:normAutofit fontScale="90000"/>
          </a:bodyPr>
          <a:lstStyle/>
          <a:p>
            <a:r>
              <a:rPr lang="en-US" b="1" dirty="0" smtClean="0"/>
              <a:t>Diet and physical activity toolkits</a:t>
            </a:r>
            <a:endParaRPr lang="es-ES" b="1" dirty="0"/>
          </a:p>
        </p:txBody>
      </p:sp>
      <p:pic>
        <p:nvPicPr>
          <p:cNvPr id="3" name="Picture 2" descr="Presentation1 - Microsoft PowerPoint"/>
          <p:cNvPicPr>
            <a:picLocks noChangeAspect="1"/>
          </p:cNvPicPr>
          <p:nvPr/>
        </p:nvPicPr>
        <p:blipFill rotWithShape="1">
          <a:blip r:embed="rId3" cstate="print">
            <a:extLst>
              <a:ext uri="{28A0092B-C50C-407E-A947-70E740481C1C}">
                <a14:useLocalDpi xmlns:a14="http://schemas.microsoft.com/office/drawing/2010/main" val="0"/>
              </a:ext>
            </a:extLst>
          </a:blip>
          <a:srcRect l="36146" t="19476" r="22813" b="15188"/>
          <a:stretch/>
        </p:blipFill>
        <p:spPr>
          <a:xfrm>
            <a:off x="683568" y="1054231"/>
            <a:ext cx="3240360" cy="2025225"/>
          </a:xfrm>
          <a:prstGeom prst="rect">
            <a:avLst/>
          </a:prstGeom>
          <a:ln>
            <a:noFill/>
          </a:ln>
          <a:effectLst>
            <a:outerShdw blurRad="190500" algn="tl" rotWithShape="0">
              <a:srgbClr val="000000">
                <a:alpha val="70000"/>
              </a:srgbClr>
            </a:outerShdw>
          </a:effectLst>
        </p:spPr>
      </p:pic>
      <p:pic>
        <p:nvPicPr>
          <p:cNvPr id="4" name="Picture 3" descr="Timeline for toolkits.pptx - Microsoft PowerPoint"/>
          <p:cNvPicPr>
            <a:picLocks noChangeAspect="1"/>
          </p:cNvPicPr>
          <p:nvPr/>
        </p:nvPicPr>
        <p:blipFill rotWithShape="1">
          <a:blip r:embed="rId4" cstate="print">
            <a:extLst>
              <a:ext uri="{28A0092B-C50C-407E-A947-70E740481C1C}">
                <a14:useLocalDpi xmlns:a14="http://schemas.microsoft.com/office/drawing/2010/main" val="0"/>
              </a:ext>
            </a:extLst>
          </a:blip>
          <a:srcRect l="30105" t="16217" r="13541" b="15360"/>
          <a:stretch/>
        </p:blipFill>
        <p:spPr>
          <a:xfrm>
            <a:off x="4644008" y="1036385"/>
            <a:ext cx="2664296" cy="1964980"/>
          </a:xfrm>
          <a:prstGeom prst="rect">
            <a:avLst/>
          </a:prstGeom>
          <a:ln>
            <a:noFill/>
          </a:ln>
          <a:effectLst>
            <a:outerShdw blurRad="190500" algn="tl" rotWithShape="0">
              <a:srgbClr val="000000">
                <a:alpha val="70000"/>
              </a:srgbClr>
            </a:outerShdw>
          </a:effectLst>
        </p:spPr>
      </p:pic>
      <p:pic>
        <p:nvPicPr>
          <p:cNvPr id="6" name="Picture 5" descr="Timeline for toolkits.pptx - Microsoft PowerPoint"/>
          <p:cNvPicPr>
            <a:picLocks noChangeAspect="1"/>
          </p:cNvPicPr>
          <p:nvPr/>
        </p:nvPicPr>
        <p:blipFill rotWithShape="1">
          <a:blip r:embed="rId5" cstate="print">
            <a:extLst>
              <a:ext uri="{28A0092B-C50C-407E-A947-70E740481C1C}">
                <a14:useLocalDpi xmlns:a14="http://schemas.microsoft.com/office/drawing/2010/main" val="0"/>
              </a:ext>
            </a:extLst>
          </a:blip>
          <a:srcRect l="30729" t="14160" r="25219" b="13817"/>
          <a:stretch/>
        </p:blipFill>
        <p:spPr>
          <a:xfrm>
            <a:off x="683568" y="3429000"/>
            <a:ext cx="2676159" cy="2657847"/>
          </a:xfrm>
          <a:prstGeom prst="rect">
            <a:avLst/>
          </a:prstGeom>
          <a:ln>
            <a:noFill/>
          </a:ln>
          <a:effectLst>
            <a:outerShdw blurRad="190500" algn="tl" rotWithShape="0">
              <a:srgbClr val="000000">
                <a:alpha val="70000"/>
              </a:srgbClr>
            </a:outerShdw>
          </a:effectLst>
        </p:spPr>
      </p:pic>
      <p:pic>
        <p:nvPicPr>
          <p:cNvPr id="8" name="Picture 7" descr="childhood obesity toolkit slide.pptx - Microsoft PowerPoint"/>
          <p:cNvPicPr>
            <a:picLocks noChangeAspect="1"/>
          </p:cNvPicPr>
          <p:nvPr/>
        </p:nvPicPr>
        <p:blipFill rotWithShape="1">
          <a:blip r:embed="rId6">
            <a:extLst>
              <a:ext uri="{28A0092B-C50C-407E-A947-70E740481C1C}">
                <a14:useLocalDpi xmlns:a14="http://schemas.microsoft.com/office/drawing/2010/main" val="0"/>
              </a:ext>
            </a:extLst>
          </a:blip>
          <a:srcRect l="26770" t="17246" r="48021" b="39197"/>
          <a:stretch/>
        </p:blipFill>
        <p:spPr>
          <a:xfrm>
            <a:off x="4660514" y="3548248"/>
            <a:ext cx="2305050" cy="24193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94015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a:p>
        </p:txBody>
      </p:sp>
      <p:sp>
        <p:nvSpPr>
          <p:cNvPr id="3" name="Content Placeholder 2"/>
          <p:cNvSpPr>
            <a:spLocks noGrp="1"/>
          </p:cNvSpPr>
          <p:nvPr>
            <p:ph idx="1"/>
          </p:nvPr>
        </p:nvSpPr>
        <p:spPr>
          <a:xfrm>
            <a:off x="304800" y="1066800"/>
            <a:ext cx="8534400" cy="5098503"/>
          </a:xfrm>
        </p:spPr>
        <p:txBody>
          <a:bodyPr/>
          <a:lstStyle/>
          <a:p>
            <a:pPr marL="0" indent="0" algn="ctr">
              <a:buNone/>
            </a:pPr>
            <a:endParaRPr lang="en-US" sz="4400" b="1" dirty="0" smtClean="0"/>
          </a:p>
          <a:p>
            <a:pPr marL="0" indent="0" algn="ctr">
              <a:buNone/>
            </a:pPr>
            <a:r>
              <a:rPr lang="en-US" sz="6000" b="1" dirty="0" smtClean="0"/>
              <a:t>Thank you</a:t>
            </a:r>
          </a:p>
          <a:p>
            <a:pPr marL="0" indent="0" algn="ctr">
              <a:buNone/>
            </a:pPr>
            <a:endParaRPr lang="en-US" sz="6000" b="1" dirty="0" smtClean="0"/>
          </a:p>
          <a:p>
            <a:pPr marL="0" indent="0" algn="ctr">
              <a:buNone/>
            </a:pPr>
            <a:r>
              <a:rPr lang="es-ES" sz="2000" b="1" dirty="0"/>
              <a:t>http://www.who.int/dietphysicalactivity/en/</a:t>
            </a:r>
          </a:p>
        </p:txBody>
      </p:sp>
    </p:spTree>
    <p:extLst>
      <p:ext uri="{BB962C8B-B14F-4D97-AF65-F5344CB8AC3E}">
        <p14:creationId xmlns:p14="http://schemas.microsoft.com/office/powerpoint/2010/main" val="342664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196975"/>
            <a:ext cx="7127875"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rot="10800000">
            <a:off x="8774113" y="2289175"/>
            <a:ext cx="306387"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sz="3900" b="1">
                <a:solidFill>
                  <a:srgbClr val="000066"/>
                </a:solidFill>
                <a:latin typeface="Arial" pitchFamily="34" charset="0"/>
                <a:cs typeface="Arial" pitchFamily="34" charset="0"/>
              </a:defRPr>
            </a:lvl1pPr>
            <a:lvl2pPr marL="742950" indent="-285750" eaLnBrk="0" hangingPunct="0">
              <a:defRPr sz="3900" b="1">
                <a:solidFill>
                  <a:srgbClr val="000066"/>
                </a:solidFill>
                <a:latin typeface="Arial" pitchFamily="34" charset="0"/>
                <a:cs typeface="Arial" pitchFamily="34" charset="0"/>
              </a:defRPr>
            </a:lvl2pPr>
            <a:lvl3pPr marL="1143000" indent="-228600" eaLnBrk="0" hangingPunct="0">
              <a:defRPr sz="3900" b="1">
                <a:solidFill>
                  <a:srgbClr val="000066"/>
                </a:solidFill>
                <a:latin typeface="Arial" pitchFamily="34" charset="0"/>
                <a:cs typeface="Arial" pitchFamily="34" charset="0"/>
              </a:defRPr>
            </a:lvl3pPr>
            <a:lvl4pPr marL="1600200" indent="-228600" eaLnBrk="0" hangingPunct="0">
              <a:defRPr sz="3900" b="1">
                <a:solidFill>
                  <a:srgbClr val="000066"/>
                </a:solidFill>
                <a:latin typeface="Arial" pitchFamily="34" charset="0"/>
                <a:cs typeface="Arial" pitchFamily="34" charset="0"/>
              </a:defRPr>
            </a:lvl4pPr>
            <a:lvl5pPr marL="2057400" indent="-228600" eaLnBrk="0" hangingPunct="0">
              <a:defRPr sz="3900" b="1">
                <a:solidFill>
                  <a:srgbClr val="000066"/>
                </a:solidFill>
                <a:latin typeface="Arial" pitchFamily="34" charset="0"/>
                <a:cs typeface="Arial" pitchFamily="34" charset="0"/>
              </a:defRPr>
            </a:lvl5pPr>
            <a:lvl6pPr marL="2514600" indent="-228600"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rtl="1"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0" eaLnBrk="1" hangingPunct="1"/>
            <a:r>
              <a:rPr lang="en-US" sz="800" b="0">
                <a:solidFill>
                  <a:schemeClr val="tx1"/>
                </a:solidFill>
              </a:rPr>
              <a:t>Source:  WHO's report on "Global health risks"</a:t>
            </a:r>
          </a:p>
        </p:txBody>
      </p:sp>
      <p:sp>
        <p:nvSpPr>
          <p:cNvPr id="53253" name="Rectangle 5"/>
          <p:cNvSpPr>
            <a:spLocks noGrp="1" noChangeArrowheads="1"/>
          </p:cNvSpPr>
          <p:nvPr>
            <p:ph type="title"/>
          </p:nvPr>
        </p:nvSpPr>
        <p:spPr>
          <a:xfrm>
            <a:off x="152400" y="104775"/>
            <a:ext cx="8839200" cy="473075"/>
          </a:xfrm>
        </p:spPr>
        <p:txBody>
          <a:bodyPr/>
          <a:lstStyle/>
          <a:p>
            <a:pPr eaLnBrk="1" hangingPunct="1">
              <a:defRPr/>
            </a:pPr>
            <a:r>
              <a:rPr lang="fr-FR" sz="2400" b="0" dirty="0" err="1"/>
              <a:t>Physical</a:t>
            </a:r>
            <a:r>
              <a:rPr lang="fr-FR" sz="2400" b="0" dirty="0"/>
              <a:t> </a:t>
            </a:r>
            <a:r>
              <a:rPr lang="fr-FR" sz="2400" b="0" dirty="0" err="1"/>
              <a:t>inactivity</a:t>
            </a:r>
            <a:r>
              <a:rPr lang="fr-FR" sz="2400" b="0" dirty="0"/>
              <a:t> - 4th </a:t>
            </a:r>
            <a:r>
              <a:rPr lang="fr-FR" sz="2400" b="0" dirty="0" err="1"/>
              <a:t>leading</a:t>
            </a:r>
            <a:r>
              <a:rPr lang="fr-FR" sz="2400" b="0" dirty="0"/>
              <a:t> </a:t>
            </a:r>
            <a:r>
              <a:rPr lang="fr-FR" sz="2400" b="0" dirty="0" err="1"/>
              <a:t>risk</a:t>
            </a:r>
            <a:r>
              <a:rPr lang="fr-FR" sz="2400" b="0" dirty="0"/>
              <a:t> factor for global </a:t>
            </a:r>
            <a:r>
              <a:rPr lang="fr-FR" sz="2400" b="0" dirty="0" err="1"/>
              <a:t>mortality</a:t>
            </a:r>
            <a:r>
              <a:rPr lang="en-GB" sz="2800" b="0" dirty="0" smtClean="0">
                <a:solidFill>
                  <a:srgbClr val="0282D0"/>
                </a:solidFill>
                <a:latin typeface="Calibri" pitchFamily="34" charset="0"/>
                <a:cs typeface="Calibri" pitchFamily="34" charset="0"/>
              </a:rPr>
              <a:t> </a:t>
            </a:r>
          </a:p>
        </p:txBody>
      </p:sp>
      <p:sp>
        <p:nvSpPr>
          <p:cNvPr id="6150" name="AutoShape 6"/>
          <p:cNvSpPr>
            <a:spLocks noChangeArrowheads="1"/>
          </p:cNvSpPr>
          <p:nvPr/>
        </p:nvSpPr>
        <p:spPr bwMode="auto">
          <a:xfrm>
            <a:off x="827088" y="1844675"/>
            <a:ext cx="865187" cy="215900"/>
          </a:xfrm>
          <a:custGeom>
            <a:avLst/>
            <a:gdLst>
              <a:gd name="T0" fmla="*/ 648890 w 21600"/>
              <a:gd name="T1" fmla="*/ 0 h 21600"/>
              <a:gd name="T2" fmla="*/ 0 w 21600"/>
              <a:gd name="T3" fmla="*/ 107950 h 21600"/>
              <a:gd name="T4" fmla="*/ 648890 w 21600"/>
              <a:gd name="T5" fmla="*/ 215900 h 21600"/>
              <a:gd name="T6" fmla="*/ 865187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 name="Rectangle 2"/>
          <p:cNvSpPr>
            <a:spLocks noChangeArrowheads="1"/>
          </p:cNvSpPr>
          <p:nvPr/>
        </p:nvSpPr>
        <p:spPr bwMode="auto">
          <a:xfrm>
            <a:off x="4067944" y="3933056"/>
            <a:ext cx="4608512" cy="156966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txBody>
          <a:bodyPr wrap="square">
            <a:spAutoFit/>
          </a:bodyPr>
          <a:lstStyle/>
          <a:p>
            <a:pPr algn="ctr" defTabSz="1042988"/>
            <a:r>
              <a:rPr lang="en-GB" sz="3200" dirty="0">
                <a:solidFill>
                  <a:srgbClr val="A50021"/>
                </a:solidFill>
              </a:rPr>
              <a:t>1.5 billion adults</a:t>
            </a:r>
            <a:endParaRPr lang="en-GB" sz="3200" dirty="0"/>
          </a:p>
          <a:p>
            <a:pPr algn="ctr" defTabSz="1042988"/>
            <a:r>
              <a:rPr lang="en-GB" sz="3200" dirty="0"/>
              <a:t>are insufficiently active</a:t>
            </a:r>
          </a:p>
        </p:txBody>
      </p:sp>
    </p:spTree>
    <p:extLst>
      <p:ext uri="{BB962C8B-B14F-4D97-AF65-F5344CB8AC3E}">
        <p14:creationId xmlns:p14="http://schemas.microsoft.com/office/powerpoint/2010/main" val="13038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50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 y="152400"/>
            <a:ext cx="8839200" cy="457200"/>
          </a:xfrm>
        </p:spPr>
        <p:txBody>
          <a:bodyPr/>
          <a:lstStyle/>
          <a:p>
            <a:pPr>
              <a:defRPr/>
            </a:pPr>
            <a:r>
              <a:rPr lang="en-GB" b="0" dirty="0"/>
              <a:t>Percentage of insufficient physical activity </a:t>
            </a:r>
            <a:br>
              <a:rPr lang="en-GB" b="0" dirty="0"/>
            </a:br>
            <a:r>
              <a:rPr lang="en-GB" b="0" dirty="0"/>
              <a:t>comparable country estimates, 2008</a:t>
            </a:r>
          </a:p>
        </p:txBody>
      </p:sp>
      <p:pic>
        <p:nvPicPr>
          <p:cNvPr id="71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6702"/>
            <a:ext cx="9144000" cy="495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5"/>
          <p:cNvSpPr txBox="1">
            <a:spLocks noChangeArrowheads="1"/>
          </p:cNvSpPr>
          <p:nvPr/>
        </p:nvSpPr>
        <p:spPr bwMode="auto">
          <a:xfrm>
            <a:off x="44641" y="5733256"/>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42988" eaLnBrk="0" hangingPunct="0">
              <a:defRPr sz="3900" b="1">
                <a:solidFill>
                  <a:srgbClr val="000066"/>
                </a:solidFill>
                <a:latin typeface="Arial" pitchFamily="34" charset="0"/>
                <a:cs typeface="Arial" pitchFamily="34" charset="0"/>
              </a:defRPr>
            </a:lvl1pPr>
            <a:lvl2pPr marL="742950" indent="-285750" defTabSz="1042988" eaLnBrk="0" hangingPunct="0">
              <a:defRPr sz="3900" b="1">
                <a:solidFill>
                  <a:srgbClr val="000066"/>
                </a:solidFill>
                <a:latin typeface="Arial" pitchFamily="34" charset="0"/>
                <a:cs typeface="Arial" pitchFamily="34" charset="0"/>
              </a:defRPr>
            </a:lvl2pPr>
            <a:lvl3pPr marL="1143000" indent="-228600" defTabSz="1042988" eaLnBrk="0" hangingPunct="0">
              <a:defRPr sz="3900" b="1">
                <a:solidFill>
                  <a:srgbClr val="000066"/>
                </a:solidFill>
                <a:latin typeface="Arial" pitchFamily="34" charset="0"/>
                <a:cs typeface="Arial" pitchFamily="34" charset="0"/>
              </a:defRPr>
            </a:lvl3pPr>
            <a:lvl4pPr marL="1600200" indent="-228600" defTabSz="1042988" eaLnBrk="0" hangingPunct="0">
              <a:defRPr sz="3900" b="1">
                <a:solidFill>
                  <a:srgbClr val="000066"/>
                </a:solidFill>
                <a:latin typeface="Arial" pitchFamily="34" charset="0"/>
                <a:cs typeface="Arial" pitchFamily="34" charset="0"/>
              </a:defRPr>
            </a:lvl4pPr>
            <a:lvl5pPr marL="2057400" indent="-228600" defTabSz="1042988" eaLnBrk="0" hangingPunct="0">
              <a:defRPr sz="3900" b="1">
                <a:solidFill>
                  <a:srgbClr val="000066"/>
                </a:solidFill>
                <a:latin typeface="Arial" pitchFamily="34" charset="0"/>
                <a:cs typeface="Arial" pitchFamily="34" charset="0"/>
              </a:defRPr>
            </a:lvl5pPr>
            <a:lvl6pPr marL="25146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defTabSz="1042988" rtl="1" eaLnBrk="0" fontAlgn="base" hangingPunct="0">
              <a:spcBef>
                <a:spcPct val="0"/>
              </a:spcBef>
              <a:spcAft>
                <a:spcPct val="0"/>
              </a:spcAft>
              <a:defRPr sz="3900" b="1">
                <a:solidFill>
                  <a:srgbClr val="000066"/>
                </a:solidFill>
                <a:latin typeface="Arial" pitchFamily="34" charset="0"/>
                <a:cs typeface="Arial" pitchFamily="34" charset="0"/>
              </a:defRPr>
            </a:lvl9pPr>
          </a:lstStyle>
          <a:p>
            <a:pPr eaLnBrk="1" hangingPunct="1"/>
            <a:r>
              <a:rPr lang="en-GB" sz="1200" dirty="0"/>
              <a:t>Age </a:t>
            </a:r>
            <a:r>
              <a:rPr lang="en-GB" sz="1200" dirty="0" smtClean="0"/>
              <a:t>standardized: </a:t>
            </a:r>
            <a:r>
              <a:rPr lang="en-GB" sz="1200" dirty="0"/>
              <a:t>by WHO Region and World Bank income group, men and women</a:t>
            </a:r>
          </a:p>
          <a:p>
            <a:pPr eaLnBrk="1" hangingPunct="1"/>
            <a:r>
              <a:rPr lang="en-GB" sz="1200" dirty="0"/>
              <a:t>Source: Global Status Report on NCDs, WHO, </a:t>
            </a:r>
            <a:r>
              <a:rPr lang="en-GB" sz="1200" dirty="0" smtClean="0"/>
              <a:t>2010</a:t>
            </a:r>
            <a:endParaRPr lang="en-GB" sz="1200" dirty="0"/>
          </a:p>
        </p:txBody>
      </p:sp>
      <p:pic>
        <p:nvPicPr>
          <p:cNvPr id="57350" name="Picture 6" descr="1"/>
          <p:cNvPicPr>
            <a:picLocks noChangeAspect="1" noChangeArrowheads="1"/>
          </p:cNvPicPr>
          <p:nvPr/>
        </p:nvPicPr>
        <p:blipFill>
          <a:blip r:embed="rId4"/>
          <a:srcRect/>
          <a:stretch>
            <a:fillRect/>
          </a:stretch>
        </p:blipFill>
        <p:spPr bwMode="auto">
          <a:xfrm rot="689027">
            <a:off x="7924800" y="152400"/>
            <a:ext cx="989013" cy="1292225"/>
          </a:xfrm>
          <a:prstGeom prst="rect">
            <a:avLst/>
          </a:prstGeom>
          <a:solidFill>
            <a:srgbClr val="808080"/>
          </a:solidFill>
          <a:ln w="9525">
            <a:solidFill>
              <a:srgbClr val="1255A4"/>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69613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What is Physical Activity</a:t>
            </a:r>
          </a:p>
        </p:txBody>
      </p:sp>
      <p:sp>
        <p:nvSpPr>
          <p:cNvPr id="21507" name="Content Placeholder 2"/>
          <p:cNvSpPr>
            <a:spLocks noGrp="1"/>
          </p:cNvSpPr>
          <p:nvPr>
            <p:ph idx="1"/>
          </p:nvPr>
        </p:nvSpPr>
        <p:spPr>
          <a:xfrm>
            <a:off x="445255" y="1426891"/>
            <a:ext cx="8229057" cy="4528324"/>
          </a:xfrm>
        </p:spPr>
        <p:txBody>
          <a:bodyPr/>
          <a:lstStyle/>
          <a:p>
            <a:pPr marL="0" indent="0">
              <a:buNone/>
            </a:pPr>
            <a:r>
              <a:rPr lang="en-US" dirty="0" smtClean="0">
                <a:solidFill>
                  <a:srgbClr val="0070C0"/>
                </a:solidFill>
              </a:rPr>
              <a:t>Physical activity is defined by WHO as:</a:t>
            </a:r>
          </a:p>
          <a:p>
            <a:pPr marL="0" indent="0">
              <a:buNone/>
            </a:pPr>
            <a:r>
              <a:rPr lang="en-US" sz="3500" i="1" dirty="0">
                <a:solidFill>
                  <a:srgbClr val="0070C0"/>
                </a:solidFill>
              </a:rPr>
              <a:t>"Any bodily movement produced by skeletal muscles that requires energy expenditure" </a:t>
            </a:r>
          </a:p>
          <a:p>
            <a:pPr marL="0" indent="0">
              <a:buNone/>
            </a:pPr>
            <a:endParaRPr lang="en-US" dirty="0" smtClean="0">
              <a:solidFill>
                <a:srgbClr val="0070C0"/>
              </a:solidFill>
            </a:endParaRPr>
          </a:p>
          <a:p>
            <a:pPr marL="0" indent="0">
              <a:buNone/>
            </a:pPr>
            <a:r>
              <a:rPr lang="en-US" dirty="0" smtClean="0">
                <a:solidFill>
                  <a:srgbClr val="0070C0"/>
                </a:solidFill>
              </a:rPr>
              <a:t>Regular moderate intensity physical activity – such as walking, cycling, or participating in sports – has significant benefits for health. </a:t>
            </a:r>
          </a:p>
          <a:p>
            <a:pPr marL="0" indent="0" algn="ctr">
              <a:buNone/>
            </a:pPr>
            <a:endParaRPr lang="en-US" sz="2100" dirty="0">
              <a:solidFill>
                <a:srgbClr val="0070C0"/>
              </a:solidFill>
            </a:endParaRPr>
          </a:p>
        </p:txBody>
      </p:sp>
    </p:spTree>
    <p:extLst>
      <p:ext uri="{BB962C8B-B14F-4D97-AF65-F5344CB8AC3E}">
        <p14:creationId xmlns:p14="http://schemas.microsoft.com/office/powerpoint/2010/main" val="1322073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What is Sport</a:t>
            </a:r>
          </a:p>
        </p:txBody>
      </p:sp>
      <p:sp>
        <p:nvSpPr>
          <p:cNvPr id="22531" name="Content Placeholder 2"/>
          <p:cNvSpPr>
            <a:spLocks noGrp="1"/>
          </p:cNvSpPr>
          <p:nvPr>
            <p:ph idx="1"/>
          </p:nvPr>
        </p:nvSpPr>
        <p:spPr>
          <a:xfrm>
            <a:off x="445255" y="1426891"/>
            <a:ext cx="8229057" cy="4528324"/>
          </a:xfrm>
        </p:spPr>
        <p:txBody>
          <a:bodyPr/>
          <a:lstStyle/>
          <a:p>
            <a:pPr marL="0" indent="0">
              <a:buNone/>
            </a:pPr>
            <a:r>
              <a:rPr lang="en-US" smtClean="0">
                <a:solidFill>
                  <a:srgbClr val="0070C0"/>
                </a:solidFill>
              </a:rPr>
              <a:t>UN Inter-Agency Task Force on Sport for Development and Peace defined sport, for the purposes of development, as: </a:t>
            </a:r>
          </a:p>
          <a:p>
            <a:pPr marL="0" indent="0">
              <a:buNone/>
            </a:pPr>
            <a:r>
              <a:rPr lang="en-US" sz="3200" i="1">
                <a:solidFill>
                  <a:srgbClr val="0070C0"/>
                </a:solidFill>
              </a:rPr>
              <a:t>‘All forms of physical activity that contribute to physical fitness, mental well-being and social interaction, such as play, recreation, organized or competitive sport, and indigenous sports and games’</a:t>
            </a:r>
            <a:r>
              <a:rPr lang="en-US" i="1" smtClean="0">
                <a:solidFill>
                  <a:srgbClr val="0070C0"/>
                </a:solidFill>
              </a:rPr>
              <a:t> </a:t>
            </a:r>
          </a:p>
          <a:p>
            <a:pPr marL="0" indent="0" algn="ctr">
              <a:buNone/>
            </a:pPr>
            <a:r>
              <a:rPr lang="en-US" sz="2100">
                <a:solidFill>
                  <a:srgbClr val="0070C0"/>
                </a:solidFill>
                <a:hlinkClick r:id="rId2"/>
              </a:rPr>
              <a:t>http://www.un.org/wcm/content/site/sport/lang/en/home/sport</a:t>
            </a:r>
            <a:endParaRPr lang="en-US" sz="2100">
              <a:solidFill>
                <a:srgbClr val="0070C0"/>
              </a:solidFill>
            </a:endParaRPr>
          </a:p>
          <a:p>
            <a:pPr marL="0" indent="0" algn="ctr">
              <a:buNone/>
            </a:pPr>
            <a:endParaRPr lang="en-US" sz="2100">
              <a:solidFill>
                <a:srgbClr val="0070C0"/>
              </a:solidFill>
            </a:endParaRPr>
          </a:p>
        </p:txBody>
      </p:sp>
    </p:spTree>
    <p:extLst>
      <p:ext uri="{BB962C8B-B14F-4D97-AF65-F5344CB8AC3E}">
        <p14:creationId xmlns:p14="http://schemas.microsoft.com/office/powerpoint/2010/main" val="1403875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442539" y="980538"/>
            <a:ext cx="8291501" cy="2879697"/>
          </a:xfrm>
        </p:spPr>
        <p:txBody>
          <a:bodyPr/>
          <a:lstStyle/>
          <a:p>
            <a:pPr marL="0" indent="0">
              <a:buNone/>
            </a:pPr>
            <a:r>
              <a:rPr lang="en-US" dirty="0" smtClean="0"/>
              <a:t>Being physically </a:t>
            </a:r>
            <a:r>
              <a:rPr lang="en-US" dirty="0" smtClean="0"/>
              <a:t>active:</a:t>
            </a:r>
            <a:endParaRPr lang="en-US" dirty="0" smtClean="0"/>
          </a:p>
          <a:p>
            <a:pPr marL="0" indent="0"/>
            <a:r>
              <a:rPr lang="en-US" dirty="0" smtClean="0"/>
              <a:t>Reduces the risk of heart disease by 30%, diabetes by 27%, breast and colon cancers by 21-25%.</a:t>
            </a:r>
          </a:p>
          <a:p>
            <a:pPr marL="0" indent="0"/>
            <a:r>
              <a:rPr lang="en-US" dirty="0" smtClean="0"/>
              <a:t>Helps maintain a healthy weight.</a:t>
            </a:r>
          </a:p>
          <a:p>
            <a:pPr marL="0" indent="0"/>
            <a:r>
              <a:rPr lang="en-US" dirty="0" smtClean="0"/>
              <a:t>Has a positive influence on mental health.</a:t>
            </a:r>
          </a:p>
          <a:p>
            <a:pPr marL="0" indent="0">
              <a:buNone/>
            </a:pPr>
            <a:endParaRPr lang="en-US" dirty="0" smtClean="0"/>
          </a:p>
        </p:txBody>
      </p:sp>
      <p:sp>
        <p:nvSpPr>
          <p:cNvPr id="23555" name="Title 1"/>
          <p:cNvSpPr>
            <a:spLocks noGrp="1"/>
          </p:cNvSpPr>
          <p:nvPr>
            <p:ph type="title"/>
          </p:nvPr>
        </p:nvSpPr>
        <p:spPr>
          <a:xfrm>
            <a:off x="215840" y="116632"/>
            <a:ext cx="9144000" cy="503947"/>
          </a:xfrm>
        </p:spPr>
        <p:txBody>
          <a:bodyPr/>
          <a:lstStyle/>
          <a:p>
            <a:r>
              <a:rPr lang="en-US" dirty="0" smtClean="0"/>
              <a:t>Health effects of physical activity</a:t>
            </a:r>
          </a:p>
        </p:txBody>
      </p:sp>
      <p:pic>
        <p:nvPicPr>
          <p:cNvPr id="23556" name="Picture 2" descr="D:\_Personal\My Pictures\FOR PRESENTATIONS\Physical activity\kids%20playing%20foot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32" y="3932227"/>
            <a:ext cx="3024470" cy="215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descr="D:\_Personal\My Pictures\FOR PRESENTATIONS\Physical activity\PA promotion Côte d'Ivo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840" y="3935107"/>
            <a:ext cx="2978316" cy="215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282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VisID">
  <a:themeElements>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VisID">
  <a:themeElements>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VisID">
  <a:themeElements>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VisID">
  <a:themeElements>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Vis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1042988" rtl="1" eaLnBrk="1" fontAlgn="base" latinLnBrk="0" hangingPunct="1">
          <a:lnSpc>
            <a:spcPct val="100000"/>
          </a:lnSpc>
          <a:spcBef>
            <a:spcPct val="0"/>
          </a:spcBef>
          <a:spcAft>
            <a:spcPct val="0"/>
          </a:spcAft>
          <a:buClrTx/>
          <a:buSzTx/>
          <a:buFontTx/>
          <a:buNone/>
          <a:tabLst/>
          <a:defRPr kumimoji="0" lang="en-US" sz="3900" b="0"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1042988" rtl="1" eaLnBrk="1" fontAlgn="base" latinLnBrk="0" hangingPunct="1">
          <a:lnSpc>
            <a:spcPct val="100000"/>
          </a:lnSpc>
          <a:spcBef>
            <a:spcPct val="0"/>
          </a:spcBef>
          <a:spcAft>
            <a:spcPct val="0"/>
          </a:spcAft>
          <a:buClrTx/>
          <a:buSzTx/>
          <a:buFontTx/>
          <a:buNone/>
          <a:tabLst/>
          <a:defRPr kumimoji="0" lang="en-US" sz="3900" b="0"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VisI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isI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isI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isI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isI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isI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isI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isI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isI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isI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isI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isI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US"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emplate/>
  <TotalTime>4953</TotalTime>
  <Words>2030</Words>
  <Application>Microsoft Office PowerPoint</Application>
  <PresentationFormat>On-screen Show (4:3)</PresentationFormat>
  <Paragraphs>276</Paragraphs>
  <Slides>42</Slides>
  <Notes>21</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42</vt:i4>
      </vt:variant>
    </vt:vector>
  </HeadingPairs>
  <TitlesOfParts>
    <vt:vector size="52" baseType="lpstr">
      <vt:lpstr>1_master</vt:lpstr>
      <vt:lpstr>Diseño personalizado</vt:lpstr>
      <vt:lpstr>2_master</vt:lpstr>
      <vt:lpstr>1_VisID</vt:lpstr>
      <vt:lpstr>2_VisID</vt:lpstr>
      <vt:lpstr>3_VisID</vt:lpstr>
      <vt:lpstr>4_VisID</vt:lpstr>
      <vt:lpstr>3_master</vt:lpstr>
      <vt:lpstr>Office Theme</vt:lpstr>
      <vt:lpstr>Clip</vt:lpstr>
      <vt:lpstr> Physical inactivity:  meeting the 2025 global targets </vt:lpstr>
      <vt:lpstr>Outline</vt:lpstr>
      <vt:lpstr>Health benefits of physical activity</vt:lpstr>
      <vt:lpstr>PowerPoint Presentation</vt:lpstr>
      <vt:lpstr>Physical inactivity - 4th leading risk factor for global mortality </vt:lpstr>
      <vt:lpstr>Percentage of insufficient physical activity  comparable country estimates, 2008</vt:lpstr>
      <vt:lpstr>What is Physical Activity</vt:lpstr>
      <vt:lpstr>What is Sport</vt:lpstr>
      <vt:lpstr>Health effects of physical activity</vt:lpstr>
      <vt:lpstr>Global Strategy on Diet, Physical Activity and Health</vt:lpstr>
      <vt:lpstr>Global recommendations on physical activity</vt:lpstr>
      <vt:lpstr>Global Recommendations on Physical Activity</vt:lpstr>
      <vt:lpstr>National guidelines for physical activity: why?</vt:lpstr>
      <vt:lpstr>Key concepts of the global recommendations</vt:lpstr>
      <vt:lpstr>Children and youth - aged 5-17</vt:lpstr>
      <vt:lpstr>Adults aged 18-64</vt:lpstr>
      <vt:lpstr>PowerPoint Presentation</vt:lpstr>
      <vt:lpstr>+65 years old :</vt:lpstr>
      <vt:lpstr>PowerPoint Presentation</vt:lpstr>
      <vt:lpstr>Effective interventions in physical activity promotion</vt:lpstr>
      <vt:lpstr>PowerPoint Presentation</vt:lpstr>
      <vt:lpstr>Opportunities for multisectoral and multistakeholder activities</vt:lpstr>
      <vt:lpstr>Urban Planning</vt:lpstr>
      <vt:lpstr>PowerPoint Presentation</vt:lpstr>
      <vt:lpstr>PowerPoint Presentation</vt:lpstr>
      <vt:lpstr>Physical environment</vt:lpstr>
      <vt:lpstr>Population-wide initiatives</vt:lpstr>
      <vt:lpstr>PowerPoint Presentation</vt:lpstr>
      <vt:lpstr>Workplace-based interventions</vt:lpstr>
      <vt:lpstr>School-based interventions</vt:lpstr>
      <vt:lpstr>School curriculum</vt:lpstr>
      <vt:lpstr>School curriculum</vt:lpstr>
      <vt:lpstr>School curriculum</vt:lpstr>
      <vt:lpstr>Whole of school approach</vt:lpstr>
      <vt:lpstr>Extracurricular opportunities</vt:lpstr>
      <vt:lpstr>Physical school environment</vt:lpstr>
      <vt:lpstr>Opportunities for Sport and Health to work together</vt:lpstr>
      <vt:lpstr>From data to action</vt:lpstr>
      <vt:lpstr>National physical activity policies</vt:lpstr>
      <vt:lpstr>From data to action toolkit</vt:lpstr>
      <vt:lpstr>Diet and physical activity toolkits</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Set of recommendations on the marketing of foods and non-alcoholic beverages to children</dc:title>
  <dc:creator>xuereb godfrey</dc:creator>
  <cp:lastModifiedBy>NEDERVEEN, Leendert Maarten</cp:lastModifiedBy>
  <cp:revision>237</cp:revision>
  <cp:lastPrinted>2013-06-05T13:37:51Z</cp:lastPrinted>
  <dcterms:created xsi:type="dcterms:W3CDTF">2011-05-25T08:50:56Z</dcterms:created>
  <dcterms:modified xsi:type="dcterms:W3CDTF">2013-06-05T13:56:17Z</dcterms:modified>
</cp:coreProperties>
</file>