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258" r:id="rId3"/>
    <p:sldId id="309" r:id="rId4"/>
    <p:sldId id="260" r:id="rId5"/>
    <p:sldId id="259" r:id="rId6"/>
    <p:sldId id="262" r:id="rId7"/>
    <p:sldId id="263" r:id="rId8"/>
    <p:sldId id="265" r:id="rId9"/>
    <p:sldId id="277" r:id="rId10"/>
    <p:sldId id="310" r:id="rId11"/>
    <p:sldId id="272" r:id="rId12"/>
    <p:sldId id="268" r:id="rId13"/>
    <p:sldId id="278" r:id="rId14"/>
    <p:sldId id="279" r:id="rId15"/>
    <p:sldId id="311" r:id="rId16"/>
    <p:sldId id="274" r:id="rId17"/>
    <p:sldId id="275" r:id="rId18"/>
    <p:sldId id="276" r:id="rId19"/>
    <p:sldId id="312" r:id="rId20"/>
    <p:sldId id="280" r:id="rId21"/>
    <p:sldId id="317" r:id="rId22"/>
    <p:sldId id="282" r:id="rId23"/>
    <p:sldId id="281" r:id="rId24"/>
    <p:sldId id="313" r:id="rId25"/>
    <p:sldId id="296" r:id="rId26"/>
    <p:sldId id="297" r:id="rId27"/>
    <p:sldId id="314" r:id="rId28"/>
    <p:sldId id="286" r:id="rId29"/>
    <p:sldId id="302" r:id="rId30"/>
    <p:sldId id="289" r:id="rId31"/>
    <p:sldId id="290" r:id="rId32"/>
    <p:sldId id="295" r:id="rId33"/>
    <p:sldId id="294" r:id="rId34"/>
    <p:sldId id="308" r:id="rId35"/>
    <p:sldId id="315" r:id="rId36"/>
    <p:sldId id="316" r:id="rId37"/>
    <p:sldId id="293" r:id="rId38"/>
    <p:sldId id="301"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52" autoAdjust="0"/>
  </p:normalViewPr>
  <p:slideViewPr>
    <p:cSldViewPr>
      <p:cViewPr>
        <p:scale>
          <a:sx n="60" d="100"/>
          <a:sy n="60" d="100"/>
        </p:scale>
        <p:origin x="-2364" y="-6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FBAE5C7-F0EA-4C32-9D9F-13EC312FA6FC}" type="datetimeFigureOut">
              <a:rPr lang="en-GB" smtClean="0"/>
              <a:pPr/>
              <a:t>06/06/2013</a:t>
            </a:fld>
            <a:endParaRPr lang="en-GB"/>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85D6C8E-9339-400E-BDCC-0340434311BF}" type="slidenum">
              <a:rPr lang="en-GB" smtClean="0"/>
              <a:pPr/>
              <a:t>‹N°›</a:t>
            </a:fld>
            <a:endParaRPr lang="en-GB"/>
          </a:p>
        </p:txBody>
      </p:sp>
    </p:spTree>
    <p:extLst>
      <p:ext uri="{BB962C8B-B14F-4D97-AF65-F5344CB8AC3E}">
        <p14:creationId xmlns:p14="http://schemas.microsoft.com/office/powerpoint/2010/main" xmlns="" val="1425447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AA9FCC6-7D8F-49B8-AA23-37A9A92E4E65}" type="datetimeFigureOut">
              <a:rPr lang="en-GB" smtClean="0"/>
              <a:pPr/>
              <a:t>06/06/2013</a:t>
            </a:fld>
            <a:endParaRPr lang="en-GB"/>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C5A913F-C0BA-47E0-B861-2E0C599418EB}" type="slidenum">
              <a:rPr lang="en-GB" smtClean="0"/>
              <a:pPr/>
              <a:t>‹N°›</a:t>
            </a:fld>
            <a:endParaRPr lang="en-GB"/>
          </a:p>
        </p:txBody>
      </p:sp>
    </p:spTree>
    <p:extLst>
      <p:ext uri="{BB962C8B-B14F-4D97-AF65-F5344CB8AC3E}">
        <p14:creationId xmlns:p14="http://schemas.microsoft.com/office/powerpoint/2010/main" xmlns="" val="371763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Inequalities in health between countries are large (male life expectancy at birth</a:t>
            </a:r>
            <a:r>
              <a:rPr lang="en-GB" baseline="0" dirty="0" smtClean="0"/>
              <a:t> 40 years in Angola and 79 years in Switzerland). However, inequalities in health within countries can be of the same magnitude: in Glasgow (Scotland), male life expectancy at birth ranges between 54 years in the most deprived district to 82 years in the least deprived. </a:t>
            </a:r>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Social selection (opposed to social</a:t>
            </a:r>
            <a:r>
              <a:rPr lang="en-GB" baseline="0" dirty="0" smtClean="0"/>
              <a:t> causation)</a:t>
            </a:r>
            <a:r>
              <a:rPr lang="en-GB" dirty="0" smtClean="0"/>
              <a:t> explanations refer to the selection of sick individuals into lower social classes.</a:t>
            </a:r>
            <a:r>
              <a:rPr lang="en-GB" baseline="0" dirty="0" smtClean="0"/>
              <a:t> For example, if an individual is sick in childhood/adolescence he’ll probably have difficulties in attaining high levels of education and therefore he’ll be “selected out” into lower social classes in adult life. Several studies (especially longitudinal studies) have shown that although social selection might play a role, the majority of social inequalities in health are explained by social causation, whereby low socioeconomic status is causally related to poor health, through higher exposure of low SES individuals to risk factors for diseases. NOTE: Natural selection also refers to “natural” characteristics such as intelligence or other abilities, which may cause both low social class and poor health. But this discourse is more complex and difficult to summarize here. </a:t>
            </a:r>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Note that the population is young (33 years). </a:t>
            </a:r>
            <a:r>
              <a:rPr lang="en-GB" sz="1200" b="1" dirty="0" smtClean="0">
                <a:solidFill>
                  <a:srgbClr val="000000"/>
                </a:solidFill>
                <a:ea typeface="msgothic" charset="0"/>
                <a:cs typeface="msgothic" charset="0"/>
              </a:rPr>
              <a:t>Morbidity prevalence at age 33 by social class at birth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Let’s assume that we know which are major determinants of NCDs and that they are more prevalent in lower socioeconomic groups. So let’s also assume that this line represents existing social inequalities in health and that this would be the ideal situation, with low mortality and no inequalities. Of course the ideal scenario is very unlikely to</a:t>
            </a:r>
            <a:r>
              <a:rPr lang="en-US" baseline="0" dirty="0" smtClean="0"/>
              <a:t> </a:t>
            </a:r>
            <a:r>
              <a:rPr lang="en-US" dirty="0" smtClean="0"/>
              <a:t>happen. However, one type of intervention could be based on </a:t>
            </a:r>
            <a:r>
              <a:rPr lang="en-US" dirty="0" err="1" smtClean="0"/>
              <a:t>agentic</a:t>
            </a:r>
            <a:r>
              <a:rPr lang="en-US" dirty="0" smtClean="0"/>
              <a:t> prevention strategies which rely on individual’s capability. In this case, if the intervention is targeting important determinants of NCDs the population burden would be reduced, however, inequalities in NCDs would increase because people from lower SES groups are less likely to respond to these kind of prevention strategies. On the other hand, if structural prevention strategies are implemented, individuals are in some way “forced” to respond to interventions so structural prevention strategies would not only reduce the burden of NCDs but also reduce social inequalities in NCDs. </a:t>
            </a:r>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20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21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0" dirty="0" smtClean="0">
                <a:sym typeface="Wingdings" pitchFamily="2" charset="2"/>
              </a:rPr>
              <a:t>Example of “structural” prevention strategies are: fluoridation of drinking water </a:t>
            </a:r>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22</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0" dirty="0" smtClean="0">
                <a:sym typeface="Wingdings" pitchFamily="2" charset="2"/>
              </a:rPr>
              <a:t>Assess where the proposed intervention falls on a continuum from agency (pertaining to an individual’s capacity to make the choice to act) to structure (pertaining to social institutions and norms that shape the actions of individuals). </a:t>
            </a:r>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23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25</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26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Travelling east from Westminster, every two tube stops represent over one year of life expectancy lost</a:t>
            </a:r>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5</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29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30</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31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32</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33</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34</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36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b="1"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37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Socioeconomic status is a powerful predictor of NCDs and its</a:t>
            </a:r>
            <a:r>
              <a:rPr lang="en-GB" baseline="0" dirty="0" smtClean="0"/>
              <a:t> effect might be comparable to that of cigarette smoking for certain health outcomes</a:t>
            </a:r>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err="1" smtClean="0"/>
              <a:t>These</a:t>
            </a:r>
            <a:r>
              <a:rPr lang="fr-CH" dirty="0" smtClean="0"/>
              <a:t> are data </a:t>
            </a:r>
            <a:r>
              <a:rPr lang="fr-CH" dirty="0" err="1" smtClean="0"/>
              <a:t>from</a:t>
            </a:r>
            <a:r>
              <a:rPr lang="fr-CH" dirty="0" smtClean="0"/>
              <a:t> a US population of white men. SES </a:t>
            </a:r>
            <a:r>
              <a:rPr lang="fr-CH" dirty="0" err="1" smtClean="0"/>
              <a:t>measure</a:t>
            </a:r>
            <a:r>
              <a:rPr lang="fr-CH" dirty="0" smtClean="0"/>
              <a:t>=</a:t>
            </a:r>
            <a:r>
              <a:rPr lang="fr-CH" dirty="0" err="1" smtClean="0"/>
              <a:t>income</a:t>
            </a:r>
            <a:endParaRPr lang="fr-CH"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9</a:t>
            </a:fld>
            <a:endParaRPr lang="en-GB"/>
          </a:p>
        </p:txBody>
      </p:sp>
    </p:spTree>
    <p:extLst>
      <p:ext uri="{BB962C8B-B14F-4D97-AF65-F5344CB8AC3E}">
        <p14:creationId xmlns:p14="http://schemas.microsoft.com/office/powerpoint/2010/main" xmlns="" val="407313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Among women there is no clear pattern</a:t>
            </a:r>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4C5A913F-C0BA-47E0-B861-2E0C599418EB}"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Cliquez pour modifier le style du titre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r>
              <a:rPr lang="en-US" dirty="0" err="1" smtClean="0"/>
              <a:t>gstyle</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pPr/>
              <a:t>6/6/2013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3A10D-7D5E-4932-A76F-CD1632FD3D96}"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763724C-E7A2-4A6D-A4BD-CDB6C1C03172}" type="datetimeFigureOut">
              <a:rPr lang="en-US" smtClean="0"/>
              <a:pPr/>
              <a:t>6/6/2013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3A10D-7D5E-4932-A76F-CD1632FD3D96}"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763724C-E7A2-4A6D-A4BD-CDB6C1C03172}" type="datetimeFigureOut">
              <a:rPr lang="en-US" smtClean="0"/>
              <a:pPr/>
              <a:t>6/6/2013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3A10D-7D5E-4932-A76F-CD1632FD3D96}"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pPr/>
              <a:t>6/6/2013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3A10D-7D5E-4932-A76F-CD1632FD3D96}"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D763724C-E7A2-4A6D-A4BD-CDB6C1C03172}" type="datetimeFigureOut">
              <a:rPr lang="en-US" smtClean="0"/>
              <a:pPr/>
              <a:t>6/6/2013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3A10D-7D5E-4932-A76F-CD1632FD3D96}"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D763724C-E7A2-4A6D-A4BD-CDB6C1C03172}" type="datetimeFigureOut">
              <a:rPr lang="en-US" smtClean="0"/>
              <a:pPr/>
              <a:t>6/6/2013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A3A10D-7D5E-4932-A76F-CD1632FD3D96}"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D763724C-E7A2-4A6D-A4BD-CDB6C1C03172}" type="datetimeFigureOut">
              <a:rPr lang="en-US" smtClean="0"/>
              <a:pPr/>
              <a:t>6/6/2013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A3A10D-7D5E-4932-A76F-CD1632FD3D96}"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2"/>
          <p:cNvSpPr>
            <a:spLocks noGrp="1"/>
          </p:cNvSpPr>
          <p:nvPr>
            <p:ph type="dt" sz="half" idx="10"/>
          </p:nvPr>
        </p:nvSpPr>
        <p:spPr/>
        <p:txBody>
          <a:bodyPr/>
          <a:lstStyle/>
          <a:p>
            <a:fld id="{D763724C-E7A2-4A6D-A4BD-CDB6C1C03172}" type="datetimeFigureOut">
              <a:rPr lang="en-US" smtClean="0"/>
              <a:pPr/>
              <a:t>6/6/2013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A3A10D-7D5E-4932-A76F-CD1632FD3D96}"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pPr/>
              <a:t>6/6/2013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A3A10D-7D5E-4932-A76F-CD1632FD3D96}"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763724C-E7A2-4A6D-A4BD-CDB6C1C03172}" type="datetimeFigureOut">
              <a:rPr lang="en-US" smtClean="0"/>
              <a:pPr/>
              <a:t>6/6/2013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A3A10D-7D5E-4932-A76F-CD1632FD3D96}"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763724C-E7A2-4A6D-A4BD-CDB6C1C03172}" type="datetimeFigureOut">
              <a:rPr lang="en-US" smtClean="0"/>
              <a:pPr/>
              <a:t>6/6/2013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A3A10D-7D5E-4932-A76F-CD1632FD3D96}"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724C-E7A2-4A6D-A4BD-CDB6C1C03172}" type="datetimeFigureOut">
              <a:rPr lang="en-US" smtClean="0"/>
              <a:pPr/>
              <a:t>6/6/2013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836712"/>
            <a:ext cx="8507288" cy="4882554"/>
          </a:xfrm>
        </p:spPr>
        <p:txBody>
          <a:bodyPr>
            <a:normAutofit/>
          </a:bodyPr>
          <a:lstStyle/>
          <a:p>
            <a:r>
              <a:rPr lang="en-GB" sz="4000" b="1" dirty="0" smtClean="0">
                <a:solidFill>
                  <a:srgbClr val="C00000"/>
                </a:solidFill>
              </a:rPr>
              <a:t>Social determinants of non-communicable diseases</a:t>
            </a:r>
            <a:r>
              <a:rPr lang="en-GB" sz="4600" dirty="0" smtClean="0">
                <a:solidFill>
                  <a:srgbClr val="C00000"/>
                </a:solidFill>
              </a:rPr>
              <a:t/>
            </a:r>
            <a:br>
              <a:rPr lang="en-GB" sz="4600" dirty="0" smtClean="0">
                <a:solidFill>
                  <a:srgbClr val="C00000"/>
                </a:solidFill>
              </a:rPr>
            </a:br>
            <a:r>
              <a:rPr lang="en-GB" sz="4600" dirty="0" smtClean="0">
                <a:solidFill>
                  <a:srgbClr val="C00000"/>
                </a:solidFill>
              </a:rPr>
              <a:t/>
            </a:r>
            <a:br>
              <a:rPr lang="en-GB" sz="4600" dirty="0" smtClean="0">
                <a:solidFill>
                  <a:srgbClr val="C00000"/>
                </a:solidFill>
              </a:rPr>
            </a:br>
            <a:r>
              <a:rPr lang="en-GB" sz="4000" dirty="0" smtClean="0">
                <a:solidFill>
                  <a:srgbClr val="C00000"/>
                </a:solidFill>
              </a:rPr>
              <a:t>Silvia Stringhini</a:t>
            </a:r>
            <a:br>
              <a:rPr lang="en-GB" sz="4000" dirty="0" smtClean="0">
                <a:solidFill>
                  <a:srgbClr val="C00000"/>
                </a:solidFill>
              </a:rPr>
            </a:br>
            <a:r>
              <a:rPr lang="en-GB" sz="4000" dirty="0" smtClean="0">
                <a:solidFill>
                  <a:srgbClr val="C00000"/>
                </a:solidFill>
              </a:rPr>
              <a:t>IUMSP</a:t>
            </a:r>
            <a:endParaRPr lang="en-GB" sz="4000" dirty="0">
              <a:solidFill>
                <a:srgbClr val="C00000"/>
              </a:solidFill>
            </a:endParaRPr>
          </a:p>
        </p:txBody>
      </p:sp>
      <p:pic>
        <p:nvPicPr>
          <p:cNvPr id="1026" name="Picture 2" descr="M:\IMS\COMMUN_IMS\IUMSP\MODELE\IUMSP\Logo IUMSP.bmp"/>
          <p:cNvPicPr>
            <a:picLocks noChangeAspect="1" noChangeArrowheads="1"/>
          </p:cNvPicPr>
          <p:nvPr/>
        </p:nvPicPr>
        <p:blipFill>
          <a:blip r:embed="rId2" cstate="print"/>
          <a:srcRect/>
          <a:stretch>
            <a:fillRect/>
          </a:stretch>
        </p:blipFill>
        <p:spPr bwMode="auto">
          <a:xfrm>
            <a:off x="5868144" y="6237312"/>
            <a:ext cx="3086100" cy="457200"/>
          </a:xfrm>
          <a:prstGeom prst="rect">
            <a:avLst/>
          </a:prstGeom>
          <a:noFill/>
        </p:spPr>
      </p:pic>
      <p:pic>
        <p:nvPicPr>
          <p:cNvPr id="1027" name="Picture 3" descr="M:\IMS\COMMUN_IMS\IUMSP\MODELE\IUMSP\Logo_Chuv.BMP"/>
          <p:cNvPicPr>
            <a:picLocks noChangeAspect="1" noChangeArrowheads="1"/>
          </p:cNvPicPr>
          <p:nvPr/>
        </p:nvPicPr>
        <p:blipFill>
          <a:blip r:embed="rId3" cstate="print"/>
          <a:srcRect/>
          <a:stretch>
            <a:fillRect/>
          </a:stretch>
        </p:blipFill>
        <p:spPr bwMode="auto">
          <a:xfrm>
            <a:off x="179512" y="6219896"/>
            <a:ext cx="978439" cy="4992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2420888"/>
            <a:ext cx="8640960" cy="1200329"/>
          </a:xfrm>
          <a:prstGeom prst="rect">
            <a:avLst/>
          </a:prstGeom>
        </p:spPr>
        <p:txBody>
          <a:bodyPr wrap="square">
            <a:spAutoFit/>
          </a:bodyPr>
          <a:lstStyle/>
          <a:p>
            <a:pPr lvl="0" algn="ctr">
              <a:spcBef>
                <a:spcPct val="20000"/>
              </a:spcBef>
              <a:defRPr/>
            </a:pPr>
            <a:r>
              <a:rPr lang="en-GB" sz="3600" b="1" dirty="0">
                <a:solidFill>
                  <a:srgbClr val="C00000"/>
                </a:solidFill>
              </a:rPr>
              <a:t>Specificities of social inequalities in NCDs in LMICs</a:t>
            </a:r>
          </a:p>
        </p:txBody>
      </p:sp>
    </p:spTree>
    <p:extLst>
      <p:ext uri="{BB962C8B-B14F-4D97-AF65-F5344CB8AC3E}">
        <p14:creationId xmlns:p14="http://schemas.microsoft.com/office/powerpoint/2010/main" xmlns="" val="2291887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800" b="1" dirty="0">
                <a:solidFill>
                  <a:srgbClr val="C00000"/>
                </a:solidFill>
              </a:rPr>
              <a:t>Under-five mortality rate by quintile of wealth score</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54"/>
          <p:cNvSpPr txBox="1">
            <a:spLocks noChangeArrowheads="1"/>
          </p:cNvSpPr>
          <p:nvPr/>
        </p:nvSpPr>
        <p:spPr bwMode="auto">
          <a:xfrm>
            <a:off x="539552" y="6525344"/>
            <a:ext cx="8243887" cy="307777"/>
          </a:xfrm>
          <a:prstGeom prst="rect">
            <a:avLst/>
          </a:prstGeom>
          <a:noFill/>
          <a:ln w="9525">
            <a:noFill/>
            <a:miter lim="800000"/>
            <a:headEnd/>
            <a:tailEnd/>
          </a:ln>
        </p:spPr>
        <p:txBody>
          <a:bodyPr>
            <a:spAutoFit/>
          </a:bodyPr>
          <a:lstStyle/>
          <a:p>
            <a:r>
              <a:rPr lang="en-GB" sz="1400" b="1" dirty="0">
                <a:solidFill>
                  <a:srgbClr val="C00000"/>
                </a:solidFill>
              </a:rPr>
              <a:t>Sources: </a:t>
            </a:r>
            <a:r>
              <a:rPr lang="en-GB" sz="1400" b="1" dirty="0" err="1" smtClean="0">
                <a:solidFill>
                  <a:srgbClr val="C00000"/>
                </a:solidFill>
              </a:rPr>
              <a:t>Gwatkin</a:t>
            </a:r>
            <a:r>
              <a:rPr lang="en-GB" sz="1400" b="1" dirty="0" smtClean="0">
                <a:solidFill>
                  <a:srgbClr val="C00000"/>
                </a:solidFill>
              </a:rPr>
              <a:t> et al World Bank 2007.</a:t>
            </a:r>
            <a:endParaRPr lang="en-GB" sz="1400" b="1" dirty="0">
              <a:solidFill>
                <a:srgbClr val="C00000"/>
              </a:solidFill>
            </a:endParaRPr>
          </a:p>
        </p:txBody>
      </p:sp>
      <p:pic>
        <p:nvPicPr>
          <p:cNvPr id="2050" name="Picture 2"/>
          <p:cNvPicPr>
            <a:picLocks noGrp="1" noChangeAspect="1" noChangeArrowheads="1"/>
          </p:cNvPicPr>
          <p:nvPr>
            <p:ph idx="1"/>
          </p:nvPr>
        </p:nvPicPr>
        <p:blipFill>
          <a:blip r:embed="rId3" cstate="print"/>
          <a:srcRect l="7504" t="22312" b="7563"/>
          <a:stretch>
            <a:fillRect/>
          </a:stretch>
        </p:blipFill>
        <p:spPr bwMode="auto">
          <a:xfrm>
            <a:off x="99848" y="1124744"/>
            <a:ext cx="9080664" cy="3816424"/>
          </a:xfrm>
          <a:prstGeom prst="rect">
            <a:avLst/>
          </a:prstGeom>
          <a:noFill/>
          <a:ln w="9525">
            <a:noFill/>
            <a:miter lim="800000"/>
            <a:headEnd/>
            <a:tailEnd/>
          </a:ln>
          <a:effectLst/>
        </p:spPr>
      </p:pic>
      <p:sp>
        <p:nvSpPr>
          <p:cNvPr id="9" name="Rectangle 8"/>
          <p:cNvSpPr/>
          <p:nvPr/>
        </p:nvSpPr>
        <p:spPr>
          <a:xfrm>
            <a:off x="323528" y="5000044"/>
            <a:ext cx="8496944" cy="1395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C00000"/>
              </a:buClr>
              <a:buFont typeface="Wingdings" pitchFamily="2" charset="2"/>
              <a:buChar char="§"/>
            </a:pPr>
            <a:r>
              <a:rPr lang="en-GB" sz="2000" dirty="0" smtClean="0">
                <a:solidFill>
                  <a:schemeClr val="tx1"/>
                </a:solidFill>
              </a:rPr>
              <a:t>Under-5 mortality rate increases with decreasing quintile of wealth.</a:t>
            </a:r>
          </a:p>
          <a:p>
            <a:pPr marL="285750" indent="-285750">
              <a:buClr>
                <a:srgbClr val="C00000"/>
              </a:buClr>
              <a:buFont typeface="Wingdings" pitchFamily="2" charset="2"/>
              <a:buChar char="§"/>
            </a:pPr>
            <a:endParaRPr lang="en-GB" sz="2000" dirty="0" smtClean="0">
              <a:solidFill>
                <a:schemeClr val="tx1"/>
              </a:solidFill>
            </a:endParaRPr>
          </a:p>
          <a:p>
            <a:pPr marL="285750" indent="-285750">
              <a:buClr>
                <a:srgbClr val="C00000"/>
              </a:buClr>
              <a:buFont typeface="Wingdings" pitchFamily="2" charset="2"/>
              <a:buChar char="§"/>
            </a:pPr>
            <a:r>
              <a:rPr lang="en-GB" sz="2000" u="sng" dirty="0" smtClean="0">
                <a:solidFill>
                  <a:schemeClr val="tx1"/>
                </a:solidFill>
              </a:rPr>
              <a:t>But</a:t>
            </a:r>
            <a:r>
              <a:rPr lang="en-GB" sz="2000" dirty="0" smtClean="0">
                <a:solidFill>
                  <a:schemeClr val="tx1"/>
                </a:solidFill>
              </a:rPr>
              <a:t> under-5 mortality mainly due to infectious diseases, issue of inequalities more complex for NCDs (next slides). </a:t>
            </a:r>
            <a:endParaRPr lang="en-GB" sz="2000" dirty="0">
              <a:solidFill>
                <a:schemeClr val="tx1"/>
              </a:solidFill>
            </a:endParaRPr>
          </a:p>
        </p:txBody>
      </p:sp>
    </p:spTree>
    <p:extLst>
      <p:ext uri="{BB962C8B-B14F-4D97-AF65-F5344CB8AC3E}">
        <p14:creationId xmlns:p14="http://schemas.microsoft.com/office/powerpoint/2010/main" xmlns="" val="3385441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800" b="1" dirty="0">
                <a:solidFill>
                  <a:srgbClr val="C00000"/>
                </a:solidFill>
              </a:rPr>
              <a:t>Cumulative survival for cardiovascular mortality in India by education</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54"/>
          <p:cNvSpPr txBox="1">
            <a:spLocks noChangeArrowheads="1"/>
          </p:cNvSpPr>
          <p:nvPr/>
        </p:nvSpPr>
        <p:spPr bwMode="auto">
          <a:xfrm>
            <a:off x="539552" y="6453336"/>
            <a:ext cx="8243887" cy="307777"/>
          </a:xfrm>
          <a:prstGeom prst="rect">
            <a:avLst/>
          </a:prstGeom>
          <a:noFill/>
          <a:ln w="9525">
            <a:noFill/>
            <a:miter lim="800000"/>
            <a:headEnd/>
            <a:tailEnd/>
          </a:ln>
        </p:spPr>
        <p:txBody>
          <a:bodyPr>
            <a:spAutoFit/>
          </a:bodyPr>
          <a:lstStyle/>
          <a:p>
            <a:r>
              <a:rPr lang="en-GB" sz="1400" b="1" dirty="0">
                <a:solidFill>
                  <a:srgbClr val="C00000"/>
                </a:solidFill>
              </a:rPr>
              <a:t>Sources: </a:t>
            </a:r>
            <a:r>
              <a:rPr lang="en-GB" sz="1400" b="1" dirty="0" err="1" smtClean="0">
                <a:solidFill>
                  <a:srgbClr val="C00000"/>
                </a:solidFill>
              </a:rPr>
              <a:t>Pednekar</a:t>
            </a:r>
            <a:r>
              <a:rPr lang="en-GB" sz="1400" b="1" dirty="0" smtClean="0">
                <a:solidFill>
                  <a:srgbClr val="C00000"/>
                </a:solidFill>
              </a:rPr>
              <a:t> et al BMC Public Health 2011.</a:t>
            </a:r>
            <a:endParaRPr lang="en-GB" sz="1400" b="1" dirty="0">
              <a:solidFill>
                <a:srgbClr val="C00000"/>
              </a:solidFill>
            </a:endParaRPr>
          </a:p>
        </p:txBody>
      </p:sp>
      <p:sp>
        <p:nvSpPr>
          <p:cNvPr id="9" name="Rectangle 8"/>
          <p:cNvSpPr/>
          <p:nvPr/>
        </p:nvSpPr>
        <p:spPr>
          <a:xfrm>
            <a:off x="395536" y="5661248"/>
            <a:ext cx="835292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C00000"/>
              </a:buClr>
              <a:buFont typeface="Wingdings" pitchFamily="2" charset="2"/>
              <a:buChar char="§"/>
            </a:pPr>
            <a:r>
              <a:rPr lang="en-GB" sz="2000" dirty="0" smtClean="0">
                <a:solidFill>
                  <a:schemeClr val="tx1"/>
                </a:solidFill>
              </a:rPr>
              <a:t>Higher education associated with higher survival among literates. </a:t>
            </a:r>
          </a:p>
          <a:p>
            <a:pPr marL="285750" indent="-285750">
              <a:buClr>
                <a:srgbClr val="C00000"/>
              </a:buClr>
              <a:buFont typeface="Wingdings" pitchFamily="2" charset="2"/>
              <a:buChar char="§"/>
            </a:pPr>
            <a:r>
              <a:rPr lang="en-GB" sz="2000" dirty="0">
                <a:solidFill>
                  <a:schemeClr val="tx1"/>
                </a:solidFill>
              </a:rPr>
              <a:t>C</a:t>
            </a:r>
            <a:r>
              <a:rPr lang="en-GB" sz="2000" dirty="0" smtClean="0">
                <a:solidFill>
                  <a:schemeClr val="tx1"/>
                </a:solidFill>
              </a:rPr>
              <a:t>umulative survival of illiterates intermediate. </a:t>
            </a:r>
            <a:endParaRPr lang="en-GB" sz="2000" dirty="0">
              <a:solidFill>
                <a:schemeClr val="tx1"/>
              </a:solidFill>
            </a:endParaRPr>
          </a:p>
        </p:txBody>
      </p:sp>
      <p:pic>
        <p:nvPicPr>
          <p:cNvPr id="29698" name="Picture 2"/>
          <p:cNvPicPr>
            <a:picLocks noChangeAspect="1" noChangeArrowheads="1"/>
          </p:cNvPicPr>
          <p:nvPr/>
        </p:nvPicPr>
        <p:blipFill>
          <a:blip r:embed="rId3" cstate="print"/>
          <a:srcRect/>
          <a:stretch>
            <a:fillRect/>
          </a:stretch>
        </p:blipFill>
        <p:spPr bwMode="auto">
          <a:xfrm>
            <a:off x="194830" y="976028"/>
            <a:ext cx="8949170" cy="4564162"/>
          </a:xfrm>
          <a:prstGeom prst="rect">
            <a:avLst/>
          </a:prstGeom>
          <a:noFill/>
          <a:ln w="9525">
            <a:noFill/>
            <a:miter lim="800000"/>
            <a:headEnd/>
            <a:tailEnd/>
          </a:ln>
        </p:spPr>
      </p:pic>
      <p:sp>
        <p:nvSpPr>
          <p:cNvPr id="8" name="ZoneTexte 7"/>
          <p:cNvSpPr txBox="1"/>
          <p:nvPr/>
        </p:nvSpPr>
        <p:spPr>
          <a:xfrm>
            <a:off x="7524328" y="1984140"/>
            <a:ext cx="966931" cy="369332"/>
          </a:xfrm>
          <a:prstGeom prst="rect">
            <a:avLst/>
          </a:prstGeom>
          <a:noFill/>
        </p:spPr>
        <p:txBody>
          <a:bodyPr wrap="none" rtlCol="0">
            <a:spAutoFit/>
          </a:bodyPr>
          <a:lstStyle/>
          <a:p>
            <a:r>
              <a:rPr lang="en-US" dirty="0" smtClean="0"/>
              <a:t>College</a:t>
            </a:r>
            <a:endParaRPr lang="en-US" dirty="0"/>
          </a:p>
        </p:txBody>
      </p:sp>
      <p:cxnSp>
        <p:nvCxnSpPr>
          <p:cNvPr id="13" name="Connecteur droit avec flèche 12"/>
          <p:cNvCxnSpPr>
            <a:stCxn id="8" idx="2"/>
          </p:cNvCxnSpPr>
          <p:nvPr/>
        </p:nvCxnSpPr>
        <p:spPr>
          <a:xfrm flipH="1">
            <a:off x="7812360" y="2353472"/>
            <a:ext cx="195434" cy="4227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796136" y="3064260"/>
            <a:ext cx="979755" cy="369332"/>
          </a:xfrm>
          <a:prstGeom prst="rect">
            <a:avLst/>
          </a:prstGeom>
          <a:noFill/>
        </p:spPr>
        <p:txBody>
          <a:bodyPr wrap="none" rtlCol="0">
            <a:spAutoFit/>
          </a:bodyPr>
          <a:lstStyle/>
          <a:p>
            <a:r>
              <a:rPr lang="en-US" dirty="0" smtClean="0"/>
              <a:t>Primary</a:t>
            </a:r>
            <a:endParaRPr lang="en-US" dirty="0"/>
          </a:p>
        </p:txBody>
      </p:sp>
      <p:cxnSp>
        <p:nvCxnSpPr>
          <p:cNvPr id="16" name="Connecteur droit avec flèche 15"/>
          <p:cNvCxnSpPr/>
          <p:nvPr/>
        </p:nvCxnSpPr>
        <p:spPr>
          <a:xfrm>
            <a:off x="6804248" y="3280284"/>
            <a:ext cx="576064"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660232" y="3784340"/>
            <a:ext cx="992579" cy="369332"/>
          </a:xfrm>
          <a:prstGeom prst="rect">
            <a:avLst/>
          </a:prstGeom>
          <a:noFill/>
        </p:spPr>
        <p:txBody>
          <a:bodyPr wrap="none" rtlCol="0">
            <a:spAutoFit/>
          </a:bodyPr>
          <a:lstStyle/>
          <a:p>
            <a:r>
              <a:rPr lang="en-US" dirty="0" smtClean="0"/>
              <a:t>Illiterate</a:t>
            </a:r>
            <a:endParaRPr lang="en-US" dirty="0"/>
          </a:p>
        </p:txBody>
      </p:sp>
      <p:cxnSp>
        <p:nvCxnSpPr>
          <p:cNvPr id="20" name="Connecteur droit avec flèche 19"/>
          <p:cNvCxnSpPr/>
          <p:nvPr/>
        </p:nvCxnSpPr>
        <p:spPr>
          <a:xfrm flipV="1">
            <a:off x="7740352" y="3712332"/>
            <a:ext cx="432048" cy="21602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600" b="1" dirty="0" smtClean="0">
                <a:solidFill>
                  <a:srgbClr val="C00000"/>
                </a:solidFill>
              </a:rPr>
              <a:t>Trend in the social patterning of NCDs risk factors, repeated surveys in the Seychelles</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54"/>
          <p:cNvSpPr txBox="1">
            <a:spLocks noChangeArrowheads="1"/>
          </p:cNvSpPr>
          <p:nvPr/>
        </p:nvSpPr>
        <p:spPr bwMode="auto">
          <a:xfrm>
            <a:off x="539552" y="6613525"/>
            <a:ext cx="8243887" cy="307777"/>
          </a:xfrm>
          <a:prstGeom prst="rect">
            <a:avLst/>
          </a:prstGeom>
          <a:noFill/>
          <a:ln w="9525">
            <a:noFill/>
            <a:miter lim="800000"/>
            <a:headEnd/>
            <a:tailEnd/>
          </a:ln>
        </p:spPr>
        <p:txBody>
          <a:bodyPr>
            <a:spAutoFit/>
          </a:bodyPr>
          <a:lstStyle/>
          <a:p>
            <a:r>
              <a:rPr lang="en-GB" sz="1400" b="1" dirty="0">
                <a:solidFill>
                  <a:srgbClr val="C00000"/>
                </a:solidFill>
              </a:rPr>
              <a:t>Sources: </a:t>
            </a:r>
            <a:r>
              <a:rPr lang="en-GB" sz="1400" b="1" dirty="0" err="1" smtClean="0">
                <a:solidFill>
                  <a:srgbClr val="C00000"/>
                </a:solidFill>
              </a:rPr>
              <a:t>Stringhini</a:t>
            </a:r>
            <a:r>
              <a:rPr lang="en-GB" sz="1400" b="1" dirty="0" smtClean="0">
                <a:solidFill>
                  <a:srgbClr val="C00000"/>
                </a:solidFill>
              </a:rPr>
              <a:t> et al IJC 2012.</a:t>
            </a:r>
            <a:endParaRPr lang="en-GB" sz="1400" b="1" dirty="0">
              <a:solidFill>
                <a:srgbClr val="C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864" y="982850"/>
            <a:ext cx="7705214" cy="42378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ectangle 12"/>
          <p:cNvSpPr/>
          <p:nvPr/>
        </p:nvSpPr>
        <p:spPr>
          <a:xfrm>
            <a:off x="107504" y="5440197"/>
            <a:ext cx="89289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0" indent="-285750">
              <a:spcBef>
                <a:spcPts val="600"/>
              </a:spcBef>
              <a:buClr>
                <a:srgbClr val="C00000"/>
              </a:buClr>
              <a:buFont typeface="Wingdings" pitchFamily="2" charset="2"/>
              <a:buChar char="§"/>
            </a:pPr>
            <a:r>
              <a:rPr lang="en-GB" sz="2000" dirty="0">
                <a:solidFill>
                  <a:schemeClr val="tx1"/>
                </a:solidFill>
              </a:rPr>
              <a:t>P</a:t>
            </a:r>
            <a:r>
              <a:rPr lang="en-GB" sz="2000" dirty="0" smtClean="0">
                <a:solidFill>
                  <a:schemeClr val="tx1"/>
                </a:solidFill>
              </a:rPr>
              <a:t>revalence of NCDs risk factors (</a:t>
            </a:r>
            <a:r>
              <a:rPr lang="en-GB" sz="2000" b="1" dirty="0" smtClean="0">
                <a:solidFill>
                  <a:schemeClr val="tx1"/>
                </a:solidFill>
              </a:rPr>
              <a:t>exception of smoking in men</a:t>
            </a:r>
            <a:r>
              <a:rPr lang="en-GB" sz="2000" dirty="0" smtClean="0">
                <a:solidFill>
                  <a:schemeClr val="tx1"/>
                </a:solidFill>
              </a:rPr>
              <a:t>) often higher among the rich in LICs and higher among the poor in MICs. </a:t>
            </a:r>
          </a:p>
          <a:p>
            <a:pPr marL="285750" indent="-285750">
              <a:spcBef>
                <a:spcPts val="600"/>
              </a:spcBef>
              <a:buClr>
                <a:srgbClr val="C00000"/>
              </a:buClr>
              <a:buFont typeface="Wingdings" pitchFamily="2" charset="2"/>
              <a:buChar char="§"/>
            </a:pPr>
            <a:r>
              <a:rPr lang="en-GB" sz="2000" dirty="0" smtClean="0">
                <a:solidFill>
                  <a:schemeClr val="tx1"/>
                </a:solidFill>
              </a:rPr>
              <a:t>But secular shift towards the poor along the progression of the epidemiological transition.</a:t>
            </a:r>
            <a:endParaRPr lang="en-GB" sz="2000" dirty="0">
              <a:solidFill>
                <a:schemeClr val="tx1"/>
              </a:solidFill>
            </a:endParaRPr>
          </a:p>
        </p:txBody>
      </p:sp>
    </p:spTree>
    <p:extLst>
      <p:ext uri="{BB962C8B-B14F-4D97-AF65-F5344CB8AC3E}">
        <p14:creationId xmlns:p14="http://schemas.microsoft.com/office/powerpoint/2010/main" xmlns="" val="1312920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800" b="1" dirty="0">
                <a:solidFill>
                  <a:srgbClr val="C00000"/>
                </a:solidFill>
              </a:rPr>
              <a:t>Change in prevalence of overweight/obesity among women from 7 African </a:t>
            </a:r>
            <a:r>
              <a:rPr lang="en-GB" sz="2800" b="1" dirty="0" smtClean="0">
                <a:solidFill>
                  <a:srgbClr val="C00000"/>
                </a:solidFill>
              </a:rPr>
              <a:t>countries (1992-2005)</a:t>
            </a:r>
            <a:endParaRPr lang="en-GB" sz="2800" b="1" dirty="0">
              <a:solidFill>
                <a:srgbClr val="C00000"/>
              </a:solidFill>
            </a:endParaRP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54"/>
          <p:cNvSpPr txBox="1">
            <a:spLocks noChangeArrowheads="1"/>
          </p:cNvSpPr>
          <p:nvPr/>
        </p:nvSpPr>
        <p:spPr bwMode="auto">
          <a:xfrm>
            <a:off x="539552" y="6525344"/>
            <a:ext cx="8243887" cy="307777"/>
          </a:xfrm>
          <a:prstGeom prst="rect">
            <a:avLst/>
          </a:prstGeom>
          <a:noFill/>
          <a:ln w="9525">
            <a:noFill/>
            <a:miter lim="800000"/>
            <a:headEnd/>
            <a:tailEnd/>
          </a:ln>
        </p:spPr>
        <p:txBody>
          <a:bodyPr>
            <a:spAutoFit/>
          </a:bodyPr>
          <a:lstStyle/>
          <a:p>
            <a:r>
              <a:rPr lang="en-GB" sz="1400" b="1" dirty="0">
                <a:solidFill>
                  <a:srgbClr val="C00000"/>
                </a:solidFill>
              </a:rPr>
              <a:t>Sources: </a:t>
            </a:r>
            <a:r>
              <a:rPr lang="en-GB" sz="1400" b="1" dirty="0" err="1" smtClean="0">
                <a:solidFill>
                  <a:srgbClr val="C00000"/>
                </a:solidFill>
              </a:rPr>
              <a:t>Ziraba</a:t>
            </a:r>
            <a:r>
              <a:rPr lang="en-GB" sz="1400" b="1" dirty="0" smtClean="0">
                <a:solidFill>
                  <a:srgbClr val="C00000"/>
                </a:solidFill>
              </a:rPr>
              <a:t> et al BMC Public Health 2009.</a:t>
            </a:r>
            <a:endParaRPr lang="en-GB" sz="1400" b="1" dirty="0">
              <a:solidFill>
                <a:srgbClr val="C00000"/>
              </a:solidFill>
            </a:endParaRPr>
          </a:p>
        </p:txBody>
      </p:sp>
      <p:sp>
        <p:nvSpPr>
          <p:cNvPr id="11" name="Rectangle 10"/>
          <p:cNvSpPr/>
          <p:nvPr/>
        </p:nvSpPr>
        <p:spPr>
          <a:xfrm>
            <a:off x="0" y="5805264"/>
            <a:ext cx="914400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0" indent="-285750">
              <a:spcBef>
                <a:spcPts val="600"/>
              </a:spcBef>
              <a:buClr>
                <a:srgbClr val="C00000"/>
              </a:buClr>
              <a:buFont typeface="Wingdings" pitchFamily="2" charset="2"/>
              <a:buChar char="§"/>
            </a:pPr>
            <a:r>
              <a:rPr lang="en-GB" sz="2000" dirty="0">
                <a:solidFill>
                  <a:schemeClr val="tx1"/>
                </a:solidFill>
              </a:rPr>
              <a:t>P</a:t>
            </a:r>
            <a:r>
              <a:rPr lang="en-GB" sz="2000" dirty="0" smtClean="0">
                <a:solidFill>
                  <a:schemeClr val="tx1"/>
                </a:solidFill>
              </a:rPr>
              <a:t>revalence </a:t>
            </a:r>
            <a:r>
              <a:rPr lang="en-GB" sz="2000" dirty="0">
                <a:solidFill>
                  <a:schemeClr val="tx1"/>
                </a:solidFill>
              </a:rPr>
              <a:t>of </a:t>
            </a:r>
            <a:r>
              <a:rPr lang="en-GB" sz="2000" dirty="0" smtClean="0">
                <a:solidFill>
                  <a:schemeClr val="tx1"/>
                </a:solidFill>
              </a:rPr>
              <a:t>overweight/obesity higher </a:t>
            </a:r>
            <a:r>
              <a:rPr lang="en-GB" sz="2000" dirty="0">
                <a:solidFill>
                  <a:schemeClr val="tx1"/>
                </a:solidFill>
              </a:rPr>
              <a:t>among </a:t>
            </a:r>
            <a:r>
              <a:rPr lang="en-GB" sz="2000" dirty="0" smtClean="0">
                <a:solidFill>
                  <a:schemeClr val="tx1"/>
                </a:solidFill>
              </a:rPr>
              <a:t>high </a:t>
            </a:r>
            <a:r>
              <a:rPr lang="en-GB" sz="2000" dirty="0" err="1" smtClean="0">
                <a:solidFill>
                  <a:schemeClr val="tx1"/>
                </a:solidFill>
              </a:rPr>
              <a:t>vs</a:t>
            </a:r>
            <a:r>
              <a:rPr lang="en-GB" sz="2000" dirty="0" smtClean="0">
                <a:solidFill>
                  <a:schemeClr val="tx1"/>
                </a:solidFill>
              </a:rPr>
              <a:t> low educated </a:t>
            </a:r>
            <a:r>
              <a:rPr lang="en-GB" sz="2000" dirty="0">
                <a:solidFill>
                  <a:schemeClr val="tx1"/>
                </a:solidFill>
              </a:rPr>
              <a:t>women. </a:t>
            </a:r>
            <a:endParaRPr lang="en-GB" sz="2000" dirty="0" smtClean="0">
              <a:solidFill>
                <a:schemeClr val="tx1"/>
              </a:solidFill>
            </a:endParaRPr>
          </a:p>
          <a:p>
            <a:pPr marL="285750" indent="-285750">
              <a:spcBef>
                <a:spcPts val="600"/>
              </a:spcBef>
              <a:buClr>
                <a:srgbClr val="C00000"/>
              </a:buClr>
              <a:buFont typeface="Wingdings" pitchFamily="2" charset="2"/>
              <a:buChar char="§"/>
            </a:pPr>
            <a:r>
              <a:rPr lang="en-GB" sz="2000" dirty="0" smtClean="0">
                <a:solidFill>
                  <a:schemeClr val="tx1"/>
                </a:solidFill>
              </a:rPr>
              <a:t>But obesity decreases over time in high SES  and increases in low SES.</a:t>
            </a:r>
            <a:endParaRPr lang="en-GB" sz="2000" dirty="0">
              <a:solidFill>
                <a:schemeClr val="tx1"/>
              </a:solidFill>
            </a:endParaRPr>
          </a:p>
        </p:txBody>
      </p:sp>
      <p:pic>
        <p:nvPicPr>
          <p:cNvPr id="2051" name="Picture 3"/>
          <p:cNvPicPr>
            <a:picLocks noChangeAspect="1" noChangeArrowheads="1"/>
          </p:cNvPicPr>
          <p:nvPr/>
        </p:nvPicPr>
        <p:blipFill>
          <a:blip r:embed="rId3" cstate="print"/>
          <a:srcRect/>
          <a:stretch>
            <a:fillRect/>
          </a:stretch>
        </p:blipFill>
        <p:spPr bwMode="auto">
          <a:xfrm>
            <a:off x="1104507" y="1120044"/>
            <a:ext cx="6912811" cy="4350196"/>
          </a:xfrm>
          <a:prstGeom prst="rect">
            <a:avLst/>
          </a:prstGeom>
          <a:noFill/>
          <a:ln w="9525">
            <a:noFill/>
            <a:miter lim="800000"/>
            <a:headEnd/>
            <a:tailEnd/>
          </a:ln>
          <a:effectLst/>
        </p:spPr>
      </p:pic>
      <p:cxnSp>
        <p:nvCxnSpPr>
          <p:cNvPr id="17" name="Connecteur droit avec flèche 16"/>
          <p:cNvCxnSpPr/>
          <p:nvPr/>
        </p:nvCxnSpPr>
        <p:spPr>
          <a:xfrm flipV="1">
            <a:off x="2483768" y="1647015"/>
            <a:ext cx="720080" cy="84588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888901" y="1196752"/>
            <a:ext cx="825030" cy="61938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96860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2420888"/>
            <a:ext cx="8640960" cy="1200329"/>
          </a:xfrm>
          <a:prstGeom prst="rect">
            <a:avLst/>
          </a:prstGeom>
        </p:spPr>
        <p:txBody>
          <a:bodyPr wrap="square">
            <a:spAutoFit/>
          </a:bodyPr>
          <a:lstStyle/>
          <a:p>
            <a:pPr lvl="0" algn="ctr">
              <a:spcBef>
                <a:spcPct val="20000"/>
              </a:spcBef>
              <a:defRPr/>
            </a:pPr>
            <a:r>
              <a:rPr lang="en-GB" sz="3600" b="1" dirty="0">
                <a:solidFill>
                  <a:srgbClr val="C00000"/>
                </a:solidFill>
              </a:rPr>
              <a:t>Social inequalities in NCDs: underlying mechanisms</a:t>
            </a:r>
          </a:p>
        </p:txBody>
      </p:sp>
    </p:spTree>
    <p:extLst>
      <p:ext uri="{BB962C8B-B14F-4D97-AF65-F5344CB8AC3E}">
        <p14:creationId xmlns:p14="http://schemas.microsoft.com/office/powerpoint/2010/main" xmlns="" val="3000886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pPr lvl="0">
              <a:lnSpc>
                <a:spcPct val="105000"/>
              </a:lnSpc>
              <a:defRPr/>
            </a:pPr>
            <a:r>
              <a:rPr lang="en-US" sz="2800" b="1" dirty="0">
                <a:solidFill>
                  <a:srgbClr val="C00000"/>
                </a:solidFill>
              </a:rPr>
              <a:t>Three main explanations for social inequalities in NCDs</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6"/>
          <p:cNvSpPr>
            <a:spLocks noChangeArrowheads="1"/>
          </p:cNvSpPr>
          <p:nvPr/>
        </p:nvSpPr>
        <p:spPr bwMode="auto">
          <a:xfrm>
            <a:off x="539551" y="1700808"/>
            <a:ext cx="1645327" cy="503361"/>
          </a:xfrm>
          <a:prstGeom prst="rect">
            <a:avLst/>
          </a:prstGeom>
          <a:noFill/>
          <a:ln w="9525">
            <a:noFill/>
            <a:miter lim="800000"/>
            <a:headEnd/>
            <a:tailEnd/>
          </a:ln>
        </p:spPr>
        <p:txBody>
          <a:bodyPr wrap="none" anchor="ctr"/>
          <a:lstStyle/>
          <a:p>
            <a:pPr algn="ctr"/>
            <a:r>
              <a:rPr lang="en-GB" sz="2000" b="1" dirty="0" smtClean="0"/>
              <a:t>1) Artefact </a:t>
            </a:r>
            <a:endParaRPr lang="en-GB" sz="2000" b="1" dirty="0"/>
          </a:p>
          <a:p>
            <a:pPr algn="ctr"/>
            <a:endParaRPr lang="en-GB" sz="2000" b="1" dirty="0"/>
          </a:p>
        </p:txBody>
      </p:sp>
      <p:sp>
        <p:nvSpPr>
          <p:cNvPr id="11" name="Rectangle 10"/>
          <p:cNvSpPr/>
          <p:nvPr/>
        </p:nvSpPr>
        <p:spPr>
          <a:xfrm>
            <a:off x="69150" y="6237312"/>
            <a:ext cx="89644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C00000"/>
                </a:solidFill>
              </a:rPr>
              <a:t>We’ll refer to causal explanations (i.e., SES “causing” poor health) from now on</a:t>
            </a:r>
            <a:endParaRPr lang="en-GB" b="1" dirty="0">
              <a:solidFill>
                <a:srgbClr val="C00000"/>
              </a:solidFill>
            </a:endParaRPr>
          </a:p>
        </p:txBody>
      </p:sp>
      <p:sp>
        <p:nvSpPr>
          <p:cNvPr id="14" name="Rectangle 13"/>
          <p:cNvSpPr/>
          <p:nvPr/>
        </p:nvSpPr>
        <p:spPr>
          <a:xfrm>
            <a:off x="827584" y="1945407"/>
            <a:ext cx="6963122" cy="1015663"/>
          </a:xfrm>
          <a:prstGeom prst="rect">
            <a:avLst/>
          </a:prstGeom>
        </p:spPr>
        <p:txBody>
          <a:bodyPr wrap="square">
            <a:spAutoFit/>
          </a:bodyPr>
          <a:lstStyle/>
          <a:p>
            <a:pPr>
              <a:buFont typeface="Wingdings" pitchFamily="2" charset="2"/>
              <a:buChar char="à"/>
            </a:pPr>
            <a:r>
              <a:rPr lang="en-US" sz="2000" dirty="0" smtClean="0">
                <a:sym typeface="Wingdings" pitchFamily="2" charset="2"/>
              </a:rPr>
              <a:t> Inequalities result of an error in measuring social class</a:t>
            </a:r>
          </a:p>
          <a:p>
            <a:pPr>
              <a:buFont typeface="Wingdings" pitchFamily="2" charset="2"/>
              <a:buChar char="à"/>
            </a:pPr>
            <a:r>
              <a:rPr lang="en-US" sz="2000" dirty="0" smtClean="0">
                <a:sym typeface="Wingdings" pitchFamily="2" charset="2"/>
              </a:rPr>
              <a:t> Confounding factors in the association between SES and health</a:t>
            </a:r>
            <a:endParaRPr lang="en-US" sz="2000" dirty="0"/>
          </a:p>
        </p:txBody>
      </p:sp>
      <p:sp>
        <p:nvSpPr>
          <p:cNvPr id="18" name="Rectangle 16"/>
          <p:cNvSpPr>
            <a:spLocks noChangeArrowheads="1"/>
          </p:cNvSpPr>
          <p:nvPr/>
        </p:nvSpPr>
        <p:spPr bwMode="auto">
          <a:xfrm>
            <a:off x="1633580" y="3137903"/>
            <a:ext cx="1645327" cy="503361"/>
          </a:xfrm>
          <a:prstGeom prst="rect">
            <a:avLst/>
          </a:prstGeom>
          <a:noFill/>
          <a:ln w="9525">
            <a:noFill/>
            <a:miter lim="800000"/>
            <a:headEnd/>
            <a:tailEnd/>
          </a:ln>
        </p:spPr>
        <p:txBody>
          <a:bodyPr wrap="none" anchor="ctr"/>
          <a:lstStyle/>
          <a:p>
            <a:pPr algn="ctr"/>
            <a:r>
              <a:rPr lang="en-GB" sz="2000" b="1" dirty="0" smtClean="0"/>
              <a:t>2) Natural or social selection</a:t>
            </a:r>
            <a:endParaRPr lang="en-GB" sz="2000" b="1" dirty="0"/>
          </a:p>
          <a:p>
            <a:pPr algn="ctr"/>
            <a:endParaRPr lang="en-GB" sz="2000" b="1" dirty="0"/>
          </a:p>
        </p:txBody>
      </p:sp>
      <p:sp>
        <p:nvSpPr>
          <p:cNvPr id="23" name="Rectangle 22"/>
          <p:cNvSpPr/>
          <p:nvPr/>
        </p:nvSpPr>
        <p:spPr>
          <a:xfrm>
            <a:off x="827584" y="3372377"/>
            <a:ext cx="6963122" cy="707886"/>
          </a:xfrm>
          <a:prstGeom prst="rect">
            <a:avLst/>
          </a:prstGeom>
        </p:spPr>
        <p:txBody>
          <a:bodyPr wrap="square">
            <a:spAutoFit/>
          </a:bodyPr>
          <a:lstStyle/>
          <a:p>
            <a:pPr>
              <a:buFont typeface="Wingdings" pitchFamily="2" charset="2"/>
              <a:buChar char="à"/>
            </a:pPr>
            <a:r>
              <a:rPr lang="en-US" sz="2000" dirty="0" smtClean="0">
                <a:sym typeface="Wingdings" pitchFamily="2" charset="2"/>
              </a:rPr>
              <a:t> Direction of association between SES and health is from health to SES (</a:t>
            </a:r>
            <a:r>
              <a:rPr lang="en-US" sz="2000" dirty="0" err="1" smtClean="0">
                <a:sym typeface="Wingdings" pitchFamily="2" charset="2"/>
              </a:rPr>
              <a:t>e.g</a:t>
            </a:r>
            <a:r>
              <a:rPr lang="en-US" sz="2000" dirty="0" smtClean="0">
                <a:sym typeface="Wingdings" pitchFamily="2" charset="2"/>
              </a:rPr>
              <a:t>: poor health causes low SES). </a:t>
            </a:r>
          </a:p>
        </p:txBody>
      </p:sp>
      <p:sp>
        <p:nvSpPr>
          <p:cNvPr id="24" name="Rectangle 16"/>
          <p:cNvSpPr>
            <a:spLocks noChangeArrowheads="1"/>
          </p:cNvSpPr>
          <p:nvPr/>
        </p:nvSpPr>
        <p:spPr bwMode="auto">
          <a:xfrm>
            <a:off x="1037697" y="4425103"/>
            <a:ext cx="1645327" cy="503361"/>
          </a:xfrm>
          <a:prstGeom prst="rect">
            <a:avLst/>
          </a:prstGeom>
          <a:noFill/>
          <a:ln w="9525">
            <a:noFill/>
            <a:miter lim="800000"/>
            <a:headEnd/>
            <a:tailEnd/>
          </a:ln>
        </p:spPr>
        <p:txBody>
          <a:bodyPr wrap="none" anchor="ctr"/>
          <a:lstStyle/>
          <a:p>
            <a:pPr algn="ctr"/>
            <a:r>
              <a:rPr lang="en-GB" sz="2000" b="1" dirty="0" smtClean="0"/>
              <a:t>3) Social causation</a:t>
            </a:r>
            <a:endParaRPr lang="en-GB" sz="2000" b="1" dirty="0"/>
          </a:p>
          <a:p>
            <a:pPr algn="ctr"/>
            <a:endParaRPr lang="en-GB" sz="2000" b="1" dirty="0"/>
          </a:p>
        </p:txBody>
      </p:sp>
      <p:sp>
        <p:nvSpPr>
          <p:cNvPr id="25" name="Rectangle 24"/>
          <p:cNvSpPr/>
          <p:nvPr/>
        </p:nvSpPr>
        <p:spPr>
          <a:xfrm>
            <a:off x="831776" y="4659577"/>
            <a:ext cx="7844680" cy="707886"/>
          </a:xfrm>
          <a:prstGeom prst="rect">
            <a:avLst/>
          </a:prstGeom>
        </p:spPr>
        <p:txBody>
          <a:bodyPr wrap="square">
            <a:spAutoFit/>
          </a:bodyPr>
          <a:lstStyle/>
          <a:p>
            <a:pPr>
              <a:buFont typeface="Wingdings" pitchFamily="2" charset="2"/>
              <a:buChar char="à"/>
            </a:pPr>
            <a:r>
              <a:rPr lang="en-US" sz="2000" dirty="0" smtClean="0">
                <a:sym typeface="Wingdings" pitchFamily="2" charset="2"/>
              </a:rPr>
              <a:t> </a:t>
            </a:r>
            <a:r>
              <a:rPr lang="en-GB" sz="2000" dirty="0" smtClean="0">
                <a:sym typeface="Wingdings" pitchFamily="2" charset="2"/>
              </a:rPr>
              <a:t>L</a:t>
            </a:r>
            <a:r>
              <a:rPr lang="en-GB" sz="2000" dirty="0" smtClean="0"/>
              <a:t>ow SES causally related to poor health, through higher exposure of low SES individuals to risk factors for diseases</a:t>
            </a:r>
            <a:endParaRPr lang="en-US" sz="2000" dirty="0" smtClean="0">
              <a:sym typeface="Wingdings" pitchFamily="2" charset="2"/>
            </a:endParaRPr>
          </a:p>
        </p:txBody>
      </p:sp>
    </p:spTree>
    <p:extLst>
      <p:ext uri="{BB962C8B-B14F-4D97-AF65-F5344CB8AC3E}">
        <p14:creationId xmlns:p14="http://schemas.microsoft.com/office/powerpoint/2010/main" xmlns="" val="2083191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600" b="1" dirty="0" smtClean="0">
                <a:solidFill>
                  <a:srgbClr val="C00000"/>
                </a:solidFill>
              </a:rPr>
              <a:t>Social inequalities in NCDs: underlying mechanisms</a:t>
            </a:r>
            <a:endParaRPr lang="en-GB" sz="2600" b="1" dirty="0">
              <a:solidFill>
                <a:srgbClr val="C00000"/>
              </a:solidFill>
            </a:endParaRPr>
          </a:p>
        </p:txBody>
      </p:sp>
      <p:cxnSp>
        <p:nvCxnSpPr>
          <p:cNvPr id="7" name="Connecteur droit 6"/>
          <p:cNvCxnSpPr/>
          <p:nvPr/>
        </p:nvCxnSpPr>
        <p:spPr>
          <a:xfrm>
            <a:off x="12129"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0" y="4509120"/>
            <a:ext cx="9144000"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285750" indent="-285750">
              <a:spcBef>
                <a:spcPts val="600"/>
              </a:spcBef>
              <a:buClr>
                <a:srgbClr val="C00000"/>
              </a:buClr>
              <a:buFont typeface="Wingdings" pitchFamily="2" charset="2"/>
              <a:buChar char="§"/>
            </a:pPr>
            <a:r>
              <a:rPr lang="en-GB" dirty="0">
                <a:solidFill>
                  <a:schemeClr val="tx1"/>
                </a:solidFill>
              </a:rPr>
              <a:t>Environmental, psychosocial and behavioural </a:t>
            </a:r>
            <a:r>
              <a:rPr lang="en-GB" dirty="0" smtClean="0">
                <a:solidFill>
                  <a:schemeClr val="tx1"/>
                </a:solidFill>
              </a:rPr>
              <a:t>exposures major </a:t>
            </a:r>
            <a:r>
              <a:rPr lang="en-GB" dirty="0">
                <a:solidFill>
                  <a:schemeClr val="tx1"/>
                </a:solidFill>
              </a:rPr>
              <a:t>factors explaining the link between </a:t>
            </a:r>
            <a:r>
              <a:rPr lang="en-GB" dirty="0" smtClean="0">
                <a:solidFill>
                  <a:schemeClr val="tx1"/>
                </a:solidFill>
              </a:rPr>
              <a:t>SES and </a:t>
            </a:r>
            <a:r>
              <a:rPr lang="en-GB" dirty="0">
                <a:solidFill>
                  <a:schemeClr val="tx1"/>
                </a:solidFill>
              </a:rPr>
              <a:t>health. </a:t>
            </a:r>
            <a:endParaRPr lang="en-GB" dirty="0" smtClean="0">
              <a:solidFill>
                <a:schemeClr val="tx1"/>
              </a:solidFill>
            </a:endParaRPr>
          </a:p>
          <a:p>
            <a:pPr marL="285750" indent="-285750">
              <a:spcBef>
                <a:spcPts val="600"/>
              </a:spcBef>
              <a:buClr>
                <a:srgbClr val="C00000"/>
              </a:buClr>
              <a:buFont typeface="Wingdings" pitchFamily="2" charset="2"/>
              <a:buChar char="§"/>
            </a:pPr>
            <a:r>
              <a:rPr lang="en-GB" dirty="0">
                <a:solidFill>
                  <a:schemeClr val="tx1"/>
                </a:solidFill>
              </a:rPr>
              <a:t>S</a:t>
            </a:r>
            <a:r>
              <a:rPr lang="en-GB" dirty="0" smtClean="0">
                <a:solidFill>
                  <a:schemeClr val="tx1"/>
                </a:solidFill>
              </a:rPr>
              <a:t>ocial </a:t>
            </a:r>
            <a:r>
              <a:rPr lang="en-GB" dirty="0">
                <a:solidFill>
                  <a:schemeClr val="tx1"/>
                </a:solidFill>
              </a:rPr>
              <a:t>patterning of </a:t>
            </a:r>
            <a:r>
              <a:rPr lang="en-GB" dirty="0" err="1" smtClean="0">
                <a:solidFill>
                  <a:schemeClr val="tx1"/>
                </a:solidFill>
              </a:rPr>
              <a:t>behavioral</a:t>
            </a:r>
            <a:r>
              <a:rPr lang="en-GB" dirty="0" smtClean="0">
                <a:solidFill>
                  <a:schemeClr val="tx1"/>
                </a:solidFill>
              </a:rPr>
              <a:t> </a:t>
            </a:r>
            <a:r>
              <a:rPr lang="en-GB" dirty="0">
                <a:solidFill>
                  <a:schemeClr val="tx1"/>
                </a:solidFill>
              </a:rPr>
              <a:t>factors explains </a:t>
            </a:r>
            <a:r>
              <a:rPr lang="en-GB" dirty="0" smtClean="0">
                <a:solidFill>
                  <a:schemeClr val="tx1"/>
                </a:solidFill>
              </a:rPr>
              <a:t>largest </a:t>
            </a:r>
            <a:r>
              <a:rPr lang="en-GB" dirty="0">
                <a:solidFill>
                  <a:schemeClr val="tx1"/>
                </a:solidFill>
              </a:rPr>
              <a:t>part of social differences in </a:t>
            </a:r>
            <a:r>
              <a:rPr lang="en-GB" dirty="0" smtClean="0">
                <a:solidFill>
                  <a:schemeClr val="tx1"/>
                </a:solidFill>
              </a:rPr>
              <a:t>NCDs (40-60%).</a:t>
            </a:r>
          </a:p>
          <a:p>
            <a:pPr marL="285750" indent="-285750">
              <a:spcBef>
                <a:spcPts val="600"/>
              </a:spcBef>
              <a:buClr>
                <a:srgbClr val="C00000"/>
              </a:buClr>
              <a:buFont typeface="Wingdings" pitchFamily="2" charset="2"/>
              <a:buChar char="§"/>
            </a:pPr>
            <a:r>
              <a:rPr lang="en-GB" dirty="0" smtClean="0">
                <a:solidFill>
                  <a:schemeClr val="tx1"/>
                </a:solidFill>
              </a:rPr>
              <a:t>Increasing role of environmental exposures. </a:t>
            </a:r>
          </a:p>
          <a:p>
            <a:pPr marL="285750" indent="-285750">
              <a:spcBef>
                <a:spcPts val="600"/>
              </a:spcBef>
              <a:buClr>
                <a:srgbClr val="C00000"/>
              </a:buClr>
              <a:buFont typeface="Wingdings" pitchFamily="2" charset="2"/>
              <a:buChar char="§"/>
            </a:pPr>
            <a:r>
              <a:rPr lang="en-GB" dirty="0" smtClean="0">
                <a:solidFill>
                  <a:schemeClr val="tx1"/>
                </a:solidFill>
              </a:rPr>
              <a:t>Access </a:t>
            </a:r>
            <a:r>
              <a:rPr lang="en-GB" dirty="0">
                <a:solidFill>
                  <a:schemeClr val="tx1"/>
                </a:solidFill>
              </a:rPr>
              <a:t>to/use of health care </a:t>
            </a:r>
            <a:r>
              <a:rPr lang="en-GB" dirty="0" smtClean="0">
                <a:solidFill>
                  <a:schemeClr val="tx1"/>
                </a:solidFill>
              </a:rPr>
              <a:t>accounts for &lt;15% </a:t>
            </a:r>
            <a:r>
              <a:rPr lang="en-GB" dirty="0">
                <a:solidFill>
                  <a:schemeClr val="tx1"/>
                </a:solidFill>
              </a:rPr>
              <a:t>of </a:t>
            </a:r>
            <a:r>
              <a:rPr lang="en-GB" dirty="0" smtClean="0">
                <a:solidFill>
                  <a:schemeClr val="tx1"/>
                </a:solidFill>
              </a:rPr>
              <a:t>SES differences </a:t>
            </a:r>
            <a:r>
              <a:rPr lang="en-GB" dirty="0">
                <a:solidFill>
                  <a:schemeClr val="tx1"/>
                </a:solidFill>
              </a:rPr>
              <a:t>in health in </a:t>
            </a:r>
            <a:r>
              <a:rPr lang="en-GB" dirty="0" smtClean="0">
                <a:solidFill>
                  <a:schemeClr val="tx1"/>
                </a:solidFill>
              </a:rPr>
              <a:t>US/Europe. No studies in LMICs but probably high.</a:t>
            </a:r>
          </a:p>
        </p:txBody>
      </p:sp>
      <p:grpSp>
        <p:nvGrpSpPr>
          <p:cNvPr id="20" name="Groupe 19"/>
          <p:cNvGrpSpPr>
            <a:grpSpLocks noChangeAspect="1"/>
          </p:cNvGrpSpPr>
          <p:nvPr/>
        </p:nvGrpSpPr>
        <p:grpSpPr>
          <a:xfrm>
            <a:off x="449634" y="1031434"/>
            <a:ext cx="6692106" cy="3112898"/>
            <a:chOff x="449635" y="1916832"/>
            <a:chExt cx="7175329" cy="3337672"/>
          </a:xfrm>
        </p:grpSpPr>
        <p:sp>
          <p:nvSpPr>
            <p:cNvPr id="21" name="Rectangle 20"/>
            <p:cNvSpPr/>
            <p:nvPr/>
          </p:nvSpPr>
          <p:spPr>
            <a:xfrm>
              <a:off x="1511474" y="1916832"/>
              <a:ext cx="1836390" cy="678065"/>
            </a:xfrm>
            <a:prstGeom prst="rect">
              <a:avLst/>
            </a:prstGeom>
            <a:solidFill>
              <a:srgbClr val="C00000"/>
            </a:solidFill>
            <a:ln w="25400" cap="flat" cmpd="sng" algn="ctr">
              <a:solidFill>
                <a:srgbClr val="99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dirty="0" smtClean="0">
                  <a:ln>
                    <a:noFill/>
                  </a:ln>
                  <a:solidFill>
                    <a:sysClr val="window" lastClr="FFFFFF"/>
                  </a:solidFill>
                  <a:effectLst/>
                  <a:uLnTx/>
                  <a:uFillTx/>
                  <a:latin typeface="Calibri" pitchFamily="34" charset="0"/>
                  <a:ea typeface="+mn-ea"/>
                  <a:cs typeface="+mn-cs"/>
                </a:rPr>
                <a:t>ENVIRONMENTAL EXPOSURES</a:t>
              </a:r>
              <a:endParaRPr kumimoji="0" lang="en-US" sz="1800" b="1" i="0" u="none" strike="noStrike" kern="0" cap="none" spc="0" normalizeH="0" baseline="0" dirty="0">
                <a:ln>
                  <a:noFill/>
                </a:ln>
                <a:solidFill>
                  <a:sysClr val="window" lastClr="FFFFFF"/>
                </a:solidFill>
                <a:effectLst/>
                <a:uLnTx/>
                <a:uFillTx/>
                <a:latin typeface="Calibri" pitchFamily="34" charset="0"/>
                <a:ea typeface="+mn-ea"/>
                <a:cs typeface="+mn-cs"/>
              </a:endParaRPr>
            </a:p>
          </p:txBody>
        </p:sp>
        <p:sp>
          <p:nvSpPr>
            <p:cNvPr id="22" name="Rectangle 21"/>
            <p:cNvSpPr/>
            <p:nvPr/>
          </p:nvSpPr>
          <p:spPr>
            <a:xfrm>
              <a:off x="1511474" y="3690366"/>
              <a:ext cx="1836000" cy="676800"/>
            </a:xfrm>
            <a:prstGeom prst="rect">
              <a:avLst/>
            </a:prstGeom>
            <a:solidFill>
              <a:srgbClr val="C00000"/>
            </a:solidFill>
            <a:ln w="25400" cap="flat" cmpd="sng" algn="ctr">
              <a:solidFill>
                <a:srgbClr val="99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dirty="0" smtClean="0">
                  <a:ln>
                    <a:noFill/>
                  </a:ln>
                  <a:solidFill>
                    <a:sysClr val="window" lastClr="FFFFFF"/>
                  </a:solidFill>
                  <a:effectLst/>
                  <a:uLnTx/>
                  <a:uFillTx/>
                  <a:latin typeface="Calibri" pitchFamily="34" charset="0"/>
                  <a:ea typeface="+mn-ea"/>
                  <a:cs typeface="+mn-cs"/>
                </a:rPr>
                <a:t>BEHAVIORAL EXPOSURES</a:t>
              </a:r>
              <a:endParaRPr kumimoji="0" lang="en-US" sz="1800" b="1" i="0" u="none" strike="noStrike" kern="0" cap="none" spc="0" normalizeH="0" baseline="0" dirty="0">
                <a:ln>
                  <a:noFill/>
                </a:ln>
                <a:solidFill>
                  <a:sysClr val="window" lastClr="FFFFFF"/>
                </a:solidFill>
                <a:effectLst/>
                <a:uLnTx/>
                <a:uFillTx/>
                <a:latin typeface="Calibri" pitchFamily="34" charset="0"/>
                <a:ea typeface="+mn-ea"/>
                <a:cs typeface="+mn-cs"/>
              </a:endParaRPr>
            </a:p>
          </p:txBody>
        </p:sp>
        <p:sp>
          <p:nvSpPr>
            <p:cNvPr id="23" name="Rectangle 22"/>
            <p:cNvSpPr/>
            <p:nvPr/>
          </p:nvSpPr>
          <p:spPr>
            <a:xfrm>
              <a:off x="449635" y="2160903"/>
              <a:ext cx="827906" cy="2856678"/>
            </a:xfrm>
            <a:prstGeom prst="rect">
              <a:avLst/>
            </a:prstGeom>
            <a:solidFill>
              <a:srgbClr val="4F81BD"/>
            </a:solidFill>
            <a:ln w="25400" cap="flat" cmpd="sng" algn="ctr">
              <a:solidFill>
                <a:srgbClr val="4F81BD">
                  <a:shade val="50000"/>
                </a:srgbClr>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smtClean="0">
                  <a:solidFill>
                    <a:sysClr val="window" lastClr="FFFFFF"/>
                  </a:solidFill>
                  <a:latin typeface="Calibri" pitchFamily="34" charset="0"/>
                </a:rPr>
                <a:t>Lifecourse SES</a:t>
              </a:r>
              <a:r>
                <a:rPr kumimoji="0" lang="en-US" sz="2800" b="1" i="0" u="none" strike="noStrike" kern="0" cap="none" spc="0" normalizeH="0" baseline="0" dirty="0" smtClean="0">
                  <a:ln>
                    <a:noFill/>
                  </a:ln>
                  <a:solidFill>
                    <a:sysClr val="window" lastClr="FFFFFF"/>
                  </a:solidFill>
                  <a:effectLst/>
                  <a:uLnTx/>
                  <a:uFillTx/>
                  <a:latin typeface="Calibri" pitchFamily="34" charset="0"/>
                  <a:ea typeface="+mn-ea"/>
                  <a:cs typeface="+mn-cs"/>
                </a:rPr>
                <a:t> </a:t>
              </a:r>
              <a:endParaRPr kumimoji="0" lang="en-US" sz="2800" b="1" i="0" u="none" strike="noStrike" kern="0" cap="none" spc="0" normalizeH="0" baseline="0" dirty="0">
                <a:ln>
                  <a:noFill/>
                </a:ln>
                <a:solidFill>
                  <a:sysClr val="window" lastClr="FFFFFF"/>
                </a:solidFill>
                <a:effectLst/>
                <a:uLnTx/>
                <a:uFillTx/>
                <a:latin typeface="Calibri" pitchFamily="34" charset="0"/>
                <a:ea typeface="+mn-ea"/>
                <a:cs typeface="+mn-cs"/>
              </a:endParaRPr>
            </a:p>
          </p:txBody>
        </p:sp>
        <p:sp>
          <p:nvSpPr>
            <p:cNvPr id="24" name="Rectangle 23"/>
            <p:cNvSpPr/>
            <p:nvPr/>
          </p:nvSpPr>
          <p:spPr>
            <a:xfrm>
              <a:off x="1511474" y="2803028"/>
              <a:ext cx="1836000" cy="676800"/>
            </a:xfrm>
            <a:prstGeom prst="rect">
              <a:avLst/>
            </a:prstGeom>
            <a:solidFill>
              <a:srgbClr val="C00000"/>
            </a:solidFill>
            <a:ln w="25400" cap="flat" cmpd="sng" algn="ctr">
              <a:solidFill>
                <a:srgbClr val="99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dirty="0" smtClean="0">
                  <a:ln>
                    <a:noFill/>
                  </a:ln>
                  <a:solidFill>
                    <a:sysClr val="window" lastClr="FFFFFF"/>
                  </a:solidFill>
                  <a:effectLst/>
                  <a:uLnTx/>
                  <a:uFillTx/>
                  <a:latin typeface="Calibri" pitchFamily="34" charset="0"/>
                  <a:ea typeface="+mn-ea"/>
                  <a:cs typeface="+mn-cs"/>
                </a:rPr>
                <a:t>PSYCHOSOCIAL EXPOSURES</a:t>
              </a:r>
              <a:endParaRPr kumimoji="0" lang="en-US" sz="1800" b="1" i="0" u="none" strike="noStrike" kern="0" cap="none" spc="0" normalizeH="0" baseline="0" dirty="0">
                <a:ln>
                  <a:noFill/>
                </a:ln>
                <a:solidFill>
                  <a:sysClr val="window" lastClr="FFFFFF"/>
                </a:solidFill>
                <a:effectLst/>
                <a:uLnTx/>
                <a:uFillTx/>
                <a:latin typeface="Calibri" pitchFamily="34" charset="0"/>
                <a:ea typeface="+mn-ea"/>
                <a:cs typeface="+mn-cs"/>
              </a:endParaRPr>
            </a:p>
          </p:txBody>
        </p:sp>
        <p:sp>
          <p:nvSpPr>
            <p:cNvPr id="25" name="Rectangle 24"/>
            <p:cNvSpPr/>
            <p:nvPr/>
          </p:nvSpPr>
          <p:spPr>
            <a:xfrm>
              <a:off x="1511474" y="4577704"/>
              <a:ext cx="1836000" cy="676800"/>
            </a:xfrm>
            <a:prstGeom prst="rect">
              <a:avLst/>
            </a:prstGeom>
            <a:solidFill>
              <a:srgbClr val="C00000"/>
            </a:solidFill>
            <a:ln w="25400" cap="flat" cmpd="sng" algn="ctr">
              <a:solidFill>
                <a:srgbClr val="99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dirty="0" smtClean="0">
                  <a:ln>
                    <a:noFill/>
                  </a:ln>
                  <a:solidFill>
                    <a:sysClr val="window" lastClr="FFFFFF"/>
                  </a:solidFill>
                  <a:effectLst/>
                  <a:uLnTx/>
                  <a:uFillTx/>
                  <a:latin typeface="Calibri" pitchFamily="34" charset="0"/>
                  <a:ea typeface="+mn-ea"/>
                  <a:cs typeface="+mn-cs"/>
                </a:rPr>
                <a:t>ACCESS TO/USE</a:t>
              </a:r>
              <a:r>
                <a:rPr kumimoji="0" lang="en-US" sz="1800" b="1" i="0" u="none" strike="noStrike" kern="0" cap="none" spc="0" normalizeH="0" dirty="0" smtClean="0">
                  <a:ln>
                    <a:noFill/>
                  </a:ln>
                  <a:solidFill>
                    <a:sysClr val="window" lastClr="FFFFFF"/>
                  </a:solidFill>
                  <a:effectLst/>
                  <a:uLnTx/>
                  <a:uFillTx/>
                  <a:latin typeface="Calibri" pitchFamily="34" charset="0"/>
                  <a:ea typeface="+mn-ea"/>
                  <a:cs typeface="+mn-cs"/>
                </a:rPr>
                <a:t> OF HEALTH CARE</a:t>
              </a:r>
              <a:endParaRPr kumimoji="0" lang="en-US" sz="1800" b="1" i="0" u="none" strike="noStrike" kern="0" cap="none" spc="0" normalizeH="0" baseline="0" dirty="0">
                <a:ln>
                  <a:noFill/>
                </a:ln>
                <a:solidFill>
                  <a:sysClr val="window" lastClr="FFFFFF"/>
                </a:solidFill>
                <a:effectLst/>
                <a:uLnTx/>
                <a:uFillTx/>
                <a:latin typeface="Calibri" pitchFamily="34" charset="0"/>
                <a:ea typeface="+mn-ea"/>
                <a:cs typeface="+mn-cs"/>
              </a:endParaRPr>
            </a:p>
          </p:txBody>
        </p:sp>
        <p:sp>
          <p:nvSpPr>
            <p:cNvPr id="31" name="Rectangle 30"/>
            <p:cNvSpPr/>
            <p:nvPr/>
          </p:nvSpPr>
          <p:spPr>
            <a:xfrm>
              <a:off x="3474740" y="2002557"/>
              <a:ext cx="2520280" cy="70246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solidFill>
                      <a:schemeClr val="tx1"/>
                    </a:solidFill>
                  </a:ln>
                  <a:uLnTx/>
                  <a:uFillTx/>
                  <a:latin typeface="Calibri"/>
                  <a:ea typeface="+mn-ea"/>
                  <a:cs typeface="+mn-cs"/>
                </a:rPr>
                <a:t>- Pollution</a:t>
              </a:r>
            </a:p>
            <a:p>
              <a:pPr eaLnBrk="1" fontAlgn="auto" hangingPunct="1">
                <a:spcBef>
                  <a:spcPts val="0"/>
                </a:spcBef>
                <a:spcAft>
                  <a:spcPts val="0"/>
                </a:spcAft>
                <a:defRPr/>
              </a:pPr>
              <a:r>
                <a:rPr kumimoji="0" lang="en-US" sz="1400" b="0" i="0" u="none" strike="noStrike" kern="0" cap="none" spc="0" normalizeH="0" baseline="0" noProof="0" dirty="0" smtClean="0">
                  <a:ln>
                    <a:solidFill>
                      <a:schemeClr val="tx1"/>
                    </a:solidFill>
                  </a:ln>
                  <a:uLnTx/>
                  <a:uFillTx/>
                  <a:latin typeface="Calibri"/>
                  <a:ea typeface="+mn-ea"/>
                  <a:cs typeface="+mn-cs"/>
                </a:rPr>
                <a:t>- </a:t>
              </a:r>
              <a:r>
                <a:rPr lang="en-US" sz="1400" kern="0" dirty="0" smtClean="0">
                  <a:ln>
                    <a:solidFill>
                      <a:schemeClr val="tx1"/>
                    </a:solidFill>
                  </a:ln>
                  <a:latin typeface="Calibri"/>
                </a:rPr>
                <a:t>Living/working conditions</a:t>
              </a:r>
            </a:p>
            <a:p>
              <a:pPr eaLnBrk="1" fontAlgn="auto" hangingPunct="1">
                <a:spcBef>
                  <a:spcPts val="0"/>
                </a:spcBef>
                <a:spcAft>
                  <a:spcPts val="0"/>
                </a:spcAft>
                <a:defRPr/>
              </a:pPr>
              <a:endParaRPr kumimoji="0" lang="en-US" sz="1400" b="0" i="0" u="none" strike="noStrike" kern="0" cap="none" spc="0" normalizeH="0" baseline="0" noProof="0" dirty="0">
                <a:ln>
                  <a:solidFill>
                    <a:schemeClr val="tx1"/>
                  </a:solidFill>
                </a:ln>
                <a:uLnTx/>
                <a:uFillTx/>
                <a:latin typeface="Calibri"/>
                <a:ea typeface="+mn-ea"/>
                <a:cs typeface="+mn-cs"/>
              </a:endParaRPr>
            </a:p>
          </p:txBody>
        </p:sp>
        <p:sp>
          <p:nvSpPr>
            <p:cNvPr id="32" name="Rectangle 31"/>
            <p:cNvSpPr/>
            <p:nvPr/>
          </p:nvSpPr>
          <p:spPr>
            <a:xfrm>
              <a:off x="3453780" y="2929136"/>
              <a:ext cx="2520280" cy="70246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solidFill>
                      <a:schemeClr val="tx1"/>
                    </a:solidFill>
                  </a:ln>
                  <a:uLnTx/>
                  <a:uFillTx/>
                  <a:latin typeface="Calibri"/>
                  <a:ea typeface="+mn-ea"/>
                  <a:cs typeface="+mn-cs"/>
                </a:rPr>
                <a:t>- </a:t>
              </a:r>
              <a:r>
                <a:rPr lang="en-US" sz="1400" kern="0" dirty="0" smtClean="0">
                  <a:ln>
                    <a:solidFill>
                      <a:schemeClr val="tx1"/>
                    </a:solidFill>
                  </a:ln>
                  <a:latin typeface="Calibri"/>
                </a:rPr>
                <a:t>Social relationships/support</a:t>
              </a:r>
              <a:endParaRPr kumimoji="0" lang="en-US" sz="1400" b="0" i="0" u="none" strike="noStrike" kern="0" cap="none" spc="0" normalizeH="0" baseline="0" noProof="0" dirty="0" smtClean="0">
                <a:ln>
                  <a:solidFill>
                    <a:schemeClr val="tx1"/>
                  </a:solidFill>
                </a:ln>
                <a:uLnTx/>
                <a:uFillTx/>
                <a:latin typeface="Calibri"/>
                <a:ea typeface="+mn-ea"/>
                <a:cs typeface="+mn-cs"/>
              </a:endParaRPr>
            </a:p>
            <a:p>
              <a:pPr eaLnBrk="1" fontAlgn="auto" hangingPunct="1">
                <a:spcBef>
                  <a:spcPts val="0"/>
                </a:spcBef>
                <a:spcAft>
                  <a:spcPts val="0"/>
                </a:spcAft>
                <a:defRPr/>
              </a:pPr>
              <a:r>
                <a:rPr kumimoji="0" lang="en-US" sz="1400" b="0" i="0" u="none" strike="noStrike" kern="0" cap="none" spc="0" normalizeH="0" baseline="0" noProof="0" dirty="0" smtClean="0">
                  <a:ln>
                    <a:solidFill>
                      <a:schemeClr val="tx1"/>
                    </a:solidFill>
                  </a:ln>
                  <a:uLnTx/>
                  <a:uFillTx/>
                  <a:latin typeface="Calibri"/>
                  <a:ea typeface="+mn-ea"/>
                  <a:cs typeface="+mn-cs"/>
                </a:rPr>
                <a:t>- </a:t>
              </a:r>
              <a:r>
                <a:rPr lang="en-US" sz="1400" kern="0" dirty="0" smtClean="0">
                  <a:ln>
                    <a:solidFill>
                      <a:schemeClr val="tx1"/>
                    </a:solidFill>
                  </a:ln>
                  <a:latin typeface="Calibri"/>
                </a:rPr>
                <a:t>Job strain</a:t>
              </a:r>
            </a:p>
            <a:p>
              <a:pPr eaLnBrk="1" fontAlgn="auto" hangingPunct="1">
                <a:spcBef>
                  <a:spcPts val="0"/>
                </a:spcBef>
                <a:spcAft>
                  <a:spcPts val="0"/>
                </a:spcAft>
                <a:defRPr/>
              </a:pPr>
              <a:endParaRPr kumimoji="0" lang="en-US" sz="1400" b="0" i="0" u="none" strike="noStrike" kern="0" cap="none" spc="0" normalizeH="0" baseline="0" noProof="0" dirty="0">
                <a:ln>
                  <a:solidFill>
                    <a:schemeClr val="tx1"/>
                  </a:solidFill>
                </a:ln>
                <a:uLnTx/>
                <a:uFillTx/>
                <a:latin typeface="Calibri"/>
                <a:ea typeface="+mn-ea"/>
                <a:cs typeface="+mn-cs"/>
              </a:endParaRPr>
            </a:p>
          </p:txBody>
        </p:sp>
        <p:sp>
          <p:nvSpPr>
            <p:cNvPr id="34" name="Rectangle 33"/>
            <p:cNvSpPr/>
            <p:nvPr/>
          </p:nvSpPr>
          <p:spPr>
            <a:xfrm>
              <a:off x="3448447" y="3649216"/>
              <a:ext cx="2520280" cy="70246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solidFill>
                      <a:schemeClr val="tx1"/>
                    </a:solidFill>
                  </a:ln>
                  <a:uLnTx/>
                  <a:uFillTx/>
                  <a:latin typeface="Calibri"/>
                  <a:ea typeface="+mn-ea"/>
                  <a:cs typeface="+mn-cs"/>
                </a:rPr>
                <a:t>- </a:t>
              </a:r>
              <a:r>
                <a:rPr lang="en-US" sz="1400" kern="0" dirty="0" smtClean="0">
                  <a:ln>
                    <a:solidFill>
                      <a:schemeClr val="tx1"/>
                    </a:solidFill>
                  </a:ln>
                  <a:latin typeface="Calibri"/>
                </a:rPr>
                <a:t>Lifestyle factors</a:t>
              </a:r>
              <a:endParaRPr kumimoji="0" lang="en-US" sz="1400" b="0" i="0" u="none" strike="noStrike" kern="0" cap="none" spc="0" normalizeH="0" baseline="0" noProof="0" dirty="0" smtClean="0">
                <a:ln>
                  <a:solidFill>
                    <a:schemeClr val="tx1"/>
                  </a:solidFill>
                </a:ln>
                <a:uLnTx/>
                <a:uFillTx/>
                <a:latin typeface="Calibri"/>
                <a:ea typeface="+mn-ea"/>
                <a:cs typeface="+mn-cs"/>
              </a:endParaRPr>
            </a:p>
          </p:txBody>
        </p:sp>
        <p:sp>
          <p:nvSpPr>
            <p:cNvPr id="35" name="Rectangle 34"/>
            <p:cNvSpPr/>
            <p:nvPr/>
          </p:nvSpPr>
          <p:spPr>
            <a:xfrm rot="5400000">
              <a:off x="6363067" y="2890697"/>
              <a:ext cx="867609" cy="1656184"/>
            </a:xfrm>
            <a:prstGeom prst="rect">
              <a:avLst/>
            </a:prstGeom>
            <a:solidFill>
              <a:srgbClr val="4F81BD"/>
            </a:solidFill>
            <a:ln w="25400" cap="flat" cmpd="sng" algn="ctr">
              <a:solidFill>
                <a:srgbClr val="4F81BD">
                  <a:shade val="50000"/>
                </a:srgbClr>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smtClean="0">
                  <a:solidFill>
                    <a:sysClr val="window" lastClr="FFFFFF"/>
                  </a:solidFill>
                  <a:latin typeface="Calibri" pitchFamily="34" charset="0"/>
                </a:rPr>
                <a:t>HEALTH</a:t>
              </a:r>
              <a:endParaRPr kumimoji="0" lang="en-US" sz="2800" b="1" i="0" u="none" strike="noStrike" kern="0" cap="none" spc="0" normalizeH="0" baseline="0">
                <a:ln>
                  <a:noFill/>
                </a:ln>
                <a:solidFill>
                  <a:sysClr val="window" lastClr="FFFFFF"/>
                </a:solidFill>
                <a:effectLst/>
                <a:uLnTx/>
                <a:uFillTx/>
                <a:latin typeface="Calibri" pitchFamily="34" charset="0"/>
                <a:ea typeface="+mn-ea"/>
                <a:cs typeface="+mn-cs"/>
              </a:endParaRPr>
            </a:p>
          </p:txBody>
        </p:sp>
        <p:sp>
          <p:nvSpPr>
            <p:cNvPr id="36" name="Flèche droite 35"/>
            <p:cNvSpPr/>
            <p:nvPr/>
          </p:nvSpPr>
          <p:spPr>
            <a:xfrm>
              <a:off x="4801664" y="3510184"/>
              <a:ext cx="851797" cy="484632"/>
            </a:xfrm>
            <a:prstGeom prst="rightArrow">
              <a:avLst/>
            </a:prstGeom>
            <a:solidFill>
              <a:srgbClr val="C00000"/>
            </a:solidFill>
            <a:ln w="25400" cap="flat" cmpd="sng" algn="ctr">
              <a:solidFill>
                <a:srgbClr val="A80000"/>
              </a:solidFill>
              <a:prstDash val="solid"/>
            </a:ln>
            <a:effectLst/>
          </p:spPr>
          <p:txBody>
            <a:bodyPr rtlCol="0" anchor="ctr"/>
            <a:lstStyle/>
            <a:p>
              <a:pPr algn="ctr" eaLnBrk="1" fontAlgn="auto" hangingPunct="1">
                <a:spcBef>
                  <a:spcPts val="0"/>
                </a:spcBef>
                <a:spcAft>
                  <a:spcPts val="0"/>
                </a:spcAft>
              </a:pPr>
              <a:endParaRPr lang="fr-CH" sz="1800" kern="0">
                <a:solidFill>
                  <a:sysClr val="window" lastClr="FFFFFF"/>
                </a:solidFill>
                <a:latin typeface="Calibri"/>
              </a:endParaRPr>
            </a:p>
          </p:txBody>
        </p:sp>
      </p:grpSp>
    </p:spTree>
    <p:extLst>
      <p:ext uri="{BB962C8B-B14F-4D97-AF65-F5344CB8AC3E}">
        <p14:creationId xmlns:p14="http://schemas.microsoft.com/office/powerpoint/2010/main" xmlns="" val="3771439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800" b="1" dirty="0" err="1">
                <a:solidFill>
                  <a:srgbClr val="C00000"/>
                </a:solidFill>
              </a:rPr>
              <a:t>Lifecourse</a:t>
            </a:r>
            <a:r>
              <a:rPr lang="en-GB" sz="2800" b="1" dirty="0">
                <a:solidFill>
                  <a:srgbClr val="C00000"/>
                </a:solidFill>
              </a:rPr>
              <a:t> exposures to adverse risk factors associated with low SES</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827584" y="862963"/>
            <a:ext cx="7416823" cy="4104456"/>
            <a:chOff x="1349173" y="1470590"/>
            <a:chExt cx="6391179" cy="3311339"/>
          </a:xfrm>
        </p:grpSpPr>
        <p:grpSp>
          <p:nvGrpSpPr>
            <p:cNvPr id="9" name="Groupe 8"/>
            <p:cNvGrpSpPr/>
            <p:nvPr/>
          </p:nvGrpSpPr>
          <p:grpSpPr>
            <a:xfrm>
              <a:off x="1349173" y="1470590"/>
              <a:ext cx="6391179" cy="3311339"/>
              <a:chOff x="-180527" y="2229737"/>
              <a:chExt cx="6391179" cy="3311339"/>
            </a:xfrm>
          </p:grpSpPr>
          <p:pic>
            <p:nvPicPr>
              <p:cNvPr id="5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80" r="59163" b="4253"/>
              <a:stretch/>
            </p:blipFill>
            <p:spPr bwMode="auto">
              <a:xfrm>
                <a:off x="-180527" y="2229737"/>
                <a:ext cx="3730266" cy="3309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4941" r="21723" b="4253"/>
              <a:stretch/>
            </p:blipFill>
            <p:spPr bwMode="auto">
              <a:xfrm>
                <a:off x="3545763" y="2231669"/>
                <a:ext cx="2195080" cy="3309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9"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2135" r="2650" b="4253"/>
              <a:stretch/>
            </p:blipFill>
            <p:spPr bwMode="auto">
              <a:xfrm>
                <a:off x="5720037" y="2230908"/>
                <a:ext cx="490615" cy="33094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2" name="Rectangle 31"/>
            <p:cNvSpPr/>
            <p:nvPr/>
          </p:nvSpPr>
          <p:spPr bwMode="auto">
            <a:xfrm>
              <a:off x="3310603" y="2016394"/>
              <a:ext cx="576064" cy="244305"/>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1200" b="1" i="0" u="none" strike="noStrike" cap="none" normalizeH="0" baseline="0" dirty="0" smtClean="0">
                  <a:ln>
                    <a:noFill/>
                  </a:ln>
                  <a:solidFill>
                    <a:srgbClr val="C00000"/>
                  </a:solidFill>
                  <a:effectLst/>
                  <a:latin typeface="Arial" charset="0"/>
                </a:rPr>
                <a:t>HIGH</a:t>
              </a:r>
            </a:p>
          </p:txBody>
        </p:sp>
        <p:cxnSp>
          <p:nvCxnSpPr>
            <p:cNvPr id="53" name="Connecteur droit avec flèche 52"/>
            <p:cNvCxnSpPr/>
            <p:nvPr/>
          </p:nvCxnSpPr>
          <p:spPr>
            <a:xfrm flipV="1">
              <a:off x="6322193" y="2172041"/>
              <a:ext cx="504056" cy="60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a:off x="5602113" y="2044946"/>
              <a:ext cx="576064" cy="244305"/>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1200" b="1" i="0" u="none" strike="noStrike" cap="none" normalizeH="0" baseline="0" dirty="0" smtClean="0">
                  <a:ln>
                    <a:noFill/>
                  </a:ln>
                  <a:solidFill>
                    <a:srgbClr val="C00000"/>
                  </a:solidFill>
                  <a:effectLst/>
                  <a:latin typeface="Arial" charset="0"/>
                </a:rPr>
                <a:t>HIGH</a:t>
              </a:r>
            </a:p>
          </p:txBody>
        </p:sp>
        <p:sp>
          <p:nvSpPr>
            <p:cNvPr id="55" name="Rectangle 54"/>
            <p:cNvSpPr/>
            <p:nvPr/>
          </p:nvSpPr>
          <p:spPr bwMode="auto">
            <a:xfrm>
              <a:off x="4592597" y="2030110"/>
              <a:ext cx="576064" cy="244305"/>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1200" b="1" i="0" u="none" strike="noStrike" cap="none" normalizeH="0" baseline="0" dirty="0" smtClean="0">
                  <a:ln>
                    <a:noFill/>
                  </a:ln>
                  <a:solidFill>
                    <a:srgbClr val="C00000"/>
                  </a:solidFill>
                  <a:effectLst/>
                  <a:latin typeface="Arial" charset="0"/>
                </a:rPr>
                <a:t>LOW</a:t>
              </a:r>
            </a:p>
          </p:txBody>
        </p:sp>
        <p:sp>
          <p:nvSpPr>
            <p:cNvPr id="56" name="Rectangle 55"/>
            <p:cNvSpPr/>
            <p:nvPr/>
          </p:nvSpPr>
          <p:spPr bwMode="auto">
            <a:xfrm>
              <a:off x="6898257" y="2044946"/>
              <a:ext cx="576064" cy="244305"/>
            </a:xfrm>
            <a:prstGeom prst="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1200" b="1" i="0" u="none" strike="noStrike" cap="none" normalizeH="0" baseline="0" dirty="0" smtClean="0">
                  <a:ln>
                    <a:noFill/>
                  </a:ln>
                  <a:solidFill>
                    <a:srgbClr val="C00000"/>
                  </a:solidFill>
                  <a:effectLst/>
                  <a:latin typeface="Arial" charset="0"/>
                </a:rPr>
                <a:t>LOW</a:t>
              </a:r>
            </a:p>
          </p:txBody>
        </p:sp>
        <p:cxnSp>
          <p:nvCxnSpPr>
            <p:cNvPr id="6" name="Connecteur droit avec flèche 5"/>
            <p:cNvCxnSpPr/>
            <p:nvPr/>
          </p:nvCxnSpPr>
          <p:spPr>
            <a:xfrm flipV="1">
              <a:off x="3981436" y="2135539"/>
              <a:ext cx="504056" cy="60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1" name="Rectangle 60"/>
          <p:cNvSpPr/>
          <p:nvPr/>
        </p:nvSpPr>
        <p:spPr>
          <a:xfrm>
            <a:off x="395536" y="5085184"/>
            <a:ext cx="8496944"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C00000"/>
              </a:buClr>
              <a:buFont typeface="Wingdings" pitchFamily="2" charset="2"/>
              <a:buChar char="§"/>
            </a:pPr>
            <a:r>
              <a:rPr lang="en-GB" sz="2000" dirty="0" smtClean="0">
                <a:solidFill>
                  <a:schemeClr val="tx1"/>
                </a:solidFill>
              </a:rPr>
              <a:t>Long-lasting </a:t>
            </a:r>
            <a:r>
              <a:rPr lang="en-GB" sz="2000" dirty="0">
                <a:solidFill>
                  <a:schemeClr val="tx1"/>
                </a:solidFill>
              </a:rPr>
              <a:t>influence </a:t>
            </a:r>
            <a:r>
              <a:rPr lang="en-GB" sz="2000" dirty="0" smtClean="0">
                <a:solidFill>
                  <a:schemeClr val="tx1"/>
                </a:solidFill>
              </a:rPr>
              <a:t>of exposure </a:t>
            </a:r>
            <a:r>
              <a:rPr lang="en-GB" sz="2000" dirty="0">
                <a:solidFill>
                  <a:schemeClr val="tx1"/>
                </a:solidFill>
              </a:rPr>
              <a:t>to adverse </a:t>
            </a:r>
            <a:r>
              <a:rPr lang="en-GB" sz="2000" dirty="0" smtClean="0">
                <a:solidFill>
                  <a:schemeClr val="tx1"/>
                </a:solidFill>
              </a:rPr>
              <a:t>SES in </a:t>
            </a:r>
            <a:r>
              <a:rPr lang="en-GB" sz="2000" dirty="0">
                <a:solidFill>
                  <a:schemeClr val="tx1"/>
                </a:solidFill>
              </a:rPr>
              <a:t>critical periods of </a:t>
            </a:r>
            <a:r>
              <a:rPr lang="en-GB" sz="2000" dirty="0" smtClean="0">
                <a:solidFill>
                  <a:schemeClr val="tx1"/>
                </a:solidFill>
              </a:rPr>
              <a:t>development on </a:t>
            </a:r>
            <a:r>
              <a:rPr lang="en-GB" sz="2000" dirty="0">
                <a:solidFill>
                  <a:schemeClr val="tx1"/>
                </a:solidFill>
              </a:rPr>
              <a:t>NCDs in adult life. </a:t>
            </a:r>
            <a:endParaRPr lang="en-GB" sz="2000" dirty="0" smtClean="0">
              <a:solidFill>
                <a:schemeClr val="tx1"/>
              </a:solidFill>
            </a:endParaRPr>
          </a:p>
          <a:p>
            <a:pPr marL="285750" indent="-285750">
              <a:spcBef>
                <a:spcPts val="600"/>
              </a:spcBef>
              <a:buClr>
                <a:srgbClr val="C00000"/>
              </a:buClr>
              <a:buFont typeface="Wingdings" pitchFamily="2" charset="2"/>
              <a:buChar char="§"/>
            </a:pPr>
            <a:r>
              <a:rPr lang="en-GB" sz="2000" dirty="0" smtClean="0">
                <a:solidFill>
                  <a:schemeClr val="tx1"/>
                </a:solidFill>
              </a:rPr>
              <a:t>In Figure, higher </a:t>
            </a:r>
            <a:r>
              <a:rPr lang="en-GB" sz="2000" dirty="0">
                <a:solidFill>
                  <a:schemeClr val="tx1"/>
                </a:solidFill>
              </a:rPr>
              <a:t>prevalence of morbid conditions </a:t>
            </a:r>
            <a:r>
              <a:rPr lang="en-GB" sz="2000" dirty="0" smtClean="0">
                <a:solidFill>
                  <a:schemeClr val="tx1"/>
                </a:solidFill>
              </a:rPr>
              <a:t>among </a:t>
            </a:r>
            <a:r>
              <a:rPr lang="en-GB" sz="2000" dirty="0">
                <a:solidFill>
                  <a:schemeClr val="tx1"/>
                </a:solidFill>
              </a:rPr>
              <a:t>individuals with a low </a:t>
            </a:r>
            <a:r>
              <a:rPr lang="en-GB" sz="2000" dirty="0" smtClean="0">
                <a:solidFill>
                  <a:schemeClr val="tx1"/>
                </a:solidFill>
              </a:rPr>
              <a:t>vs. high social </a:t>
            </a:r>
            <a:r>
              <a:rPr lang="en-GB" sz="2000" dirty="0">
                <a:solidFill>
                  <a:schemeClr val="tx1"/>
                </a:solidFill>
              </a:rPr>
              <a:t>class at </a:t>
            </a:r>
            <a:r>
              <a:rPr lang="en-GB" sz="2000" dirty="0" smtClean="0">
                <a:solidFill>
                  <a:schemeClr val="tx1"/>
                </a:solidFill>
              </a:rPr>
              <a:t>birth. </a:t>
            </a:r>
          </a:p>
        </p:txBody>
      </p:sp>
      <p:sp>
        <p:nvSpPr>
          <p:cNvPr id="19" name="Text Box 54"/>
          <p:cNvSpPr txBox="1">
            <a:spLocks noChangeArrowheads="1"/>
          </p:cNvSpPr>
          <p:nvPr/>
        </p:nvSpPr>
        <p:spPr bwMode="auto">
          <a:xfrm>
            <a:off x="539552" y="6453336"/>
            <a:ext cx="8243887" cy="307777"/>
          </a:xfrm>
          <a:prstGeom prst="rect">
            <a:avLst/>
          </a:prstGeom>
          <a:noFill/>
          <a:ln w="9525">
            <a:noFill/>
            <a:miter lim="800000"/>
            <a:headEnd/>
            <a:tailEnd/>
          </a:ln>
        </p:spPr>
        <p:txBody>
          <a:bodyPr>
            <a:spAutoFit/>
          </a:bodyPr>
          <a:lstStyle/>
          <a:p>
            <a:r>
              <a:rPr lang="en-GB" sz="1400" b="1" dirty="0">
                <a:solidFill>
                  <a:srgbClr val="C00000"/>
                </a:solidFill>
              </a:rPr>
              <a:t>Sources: </a:t>
            </a:r>
            <a:r>
              <a:rPr lang="en-GB" sz="1400" b="1" dirty="0" smtClean="0">
                <a:solidFill>
                  <a:srgbClr val="C00000"/>
                </a:solidFill>
              </a:rPr>
              <a:t>Power et al. Lancet 1997.</a:t>
            </a:r>
            <a:endParaRPr lang="en-GB" sz="1400" b="1" dirty="0">
              <a:solidFill>
                <a:srgbClr val="C00000"/>
              </a:solidFill>
            </a:endParaRPr>
          </a:p>
        </p:txBody>
      </p:sp>
      <p:sp>
        <p:nvSpPr>
          <p:cNvPr id="20" name="Rectangle 19"/>
          <p:cNvSpPr/>
          <p:nvPr/>
        </p:nvSpPr>
        <p:spPr>
          <a:xfrm>
            <a:off x="3789437" y="1599042"/>
            <a:ext cx="7920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459066" y="1589517"/>
            <a:ext cx="7920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203848" y="2816704"/>
            <a:ext cx="18722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794995" y="2797654"/>
            <a:ext cx="18722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2420888"/>
            <a:ext cx="8640960" cy="1200329"/>
          </a:xfrm>
          <a:prstGeom prst="rect">
            <a:avLst/>
          </a:prstGeom>
        </p:spPr>
        <p:txBody>
          <a:bodyPr wrap="square">
            <a:spAutoFit/>
          </a:bodyPr>
          <a:lstStyle/>
          <a:p>
            <a:pPr lvl="0" algn="ctr">
              <a:spcBef>
                <a:spcPct val="20000"/>
              </a:spcBef>
              <a:defRPr/>
            </a:pPr>
            <a:r>
              <a:rPr lang="en-GB" sz="3600" b="1" dirty="0">
                <a:solidFill>
                  <a:srgbClr val="C00000"/>
                </a:solidFill>
              </a:rPr>
              <a:t>Social inequalities in NCDs: prevention strategies</a:t>
            </a:r>
          </a:p>
        </p:txBody>
      </p:sp>
    </p:spTree>
    <p:extLst>
      <p:ext uri="{BB962C8B-B14F-4D97-AF65-F5344CB8AC3E}">
        <p14:creationId xmlns:p14="http://schemas.microsoft.com/office/powerpoint/2010/main" xmlns="" val="2462955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8003232" cy="778098"/>
          </a:xfrm>
        </p:spPr>
        <p:txBody>
          <a:bodyPr>
            <a:normAutofit/>
          </a:bodyPr>
          <a:lstStyle/>
          <a:p>
            <a:r>
              <a:rPr lang="fr-CH" sz="2800" b="1" dirty="0" smtClean="0">
                <a:solidFill>
                  <a:srgbClr val="C00000"/>
                </a:solidFill>
              </a:rPr>
              <a:t>Objectives</a:t>
            </a:r>
            <a:endParaRPr lang="fr-CH" sz="2800" b="1" dirty="0">
              <a:solidFill>
                <a:srgbClr val="C00000"/>
              </a:solidFill>
            </a:endParaRPr>
          </a:p>
        </p:txBody>
      </p:sp>
      <p:sp>
        <p:nvSpPr>
          <p:cNvPr id="3" name="Espace réservé du contenu 2"/>
          <p:cNvSpPr>
            <a:spLocks noGrp="1"/>
          </p:cNvSpPr>
          <p:nvPr>
            <p:ph idx="1"/>
          </p:nvPr>
        </p:nvSpPr>
        <p:spPr>
          <a:xfrm>
            <a:off x="467544" y="1026706"/>
            <a:ext cx="8676456" cy="1394182"/>
          </a:xfrm>
          <a:ln>
            <a:noFill/>
          </a:ln>
        </p:spPr>
        <p:txBody>
          <a:bodyPr>
            <a:noAutofit/>
          </a:bodyPr>
          <a:lstStyle/>
          <a:p>
            <a:pPr>
              <a:spcBef>
                <a:spcPts val="1200"/>
              </a:spcBef>
            </a:pPr>
            <a:r>
              <a:rPr lang="en-GB" sz="2200" dirty="0" smtClean="0"/>
              <a:t>Understand the role of social factors as determinants of NCDs</a:t>
            </a:r>
          </a:p>
          <a:p>
            <a:pPr>
              <a:spcBef>
                <a:spcPts val="1200"/>
              </a:spcBef>
            </a:pPr>
            <a:r>
              <a:rPr lang="en-GB" sz="2200" dirty="0" smtClean="0"/>
              <a:t>Understand the main drivers of social inequalities in NCDs</a:t>
            </a:r>
          </a:p>
          <a:p>
            <a:pPr>
              <a:spcBef>
                <a:spcPts val="1200"/>
              </a:spcBef>
            </a:pPr>
            <a:r>
              <a:rPr lang="en-GB" sz="2200" dirty="0" smtClean="0"/>
              <a:t>Recognize interventions impacting on social inequalities in NCDs</a:t>
            </a:r>
          </a:p>
          <a:p>
            <a:endParaRPr lang="en-GB" sz="2200" dirty="0" smtClean="0"/>
          </a:p>
          <a:p>
            <a:endParaRPr lang="en-GB" sz="2200" dirty="0" smtClean="0"/>
          </a:p>
          <a:p>
            <a:endParaRPr lang="en-GB" sz="2200" dirty="0" smtClean="0"/>
          </a:p>
          <a:p>
            <a:endParaRPr lang="en-GB" sz="2200" dirty="0" smtClean="0"/>
          </a:p>
          <a:p>
            <a:endParaRPr lang="en-GB" sz="2200" dirty="0"/>
          </a:p>
        </p:txBody>
      </p:sp>
      <p:sp>
        <p:nvSpPr>
          <p:cNvPr id="4" name="Titre 1"/>
          <p:cNvSpPr txBox="1">
            <a:spLocks/>
          </p:cNvSpPr>
          <p:nvPr/>
        </p:nvSpPr>
        <p:spPr>
          <a:xfrm>
            <a:off x="539552" y="2924944"/>
            <a:ext cx="8003232" cy="488794"/>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H" sz="2800" b="1" i="0" u="none" strike="noStrike" kern="1200" cap="none" spc="0" normalizeH="0" baseline="0" noProof="0" dirty="0" err="1" smtClean="0">
                <a:ln>
                  <a:noFill/>
                </a:ln>
                <a:solidFill>
                  <a:srgbClr val="C00000"/>
                </a:solidFill>
                <a:effectLst/>
                <a:uLnTx/>
                <a:uFillTx/>
                <a:latin typeface="+mj-lt"/>
                <a:ea typeface="+mj-ea"/>
                <a:cs typeface="+mj-cs"/>
              </a:rPr>
              <a:t>Outline</a:t>
            </a:r>
            <a:endParaRPr kumimoji="0" lang="fr-CH" sz="2800" b="1" i="0" u="none" strike="noStrike" kern="1200" cap="none" spc="0" normalizeH="0" baseline="0" noProof="0" dirty="0">
              <a:ln>
                <a:noFill/>
              </a:ln>
              <a:solidFill>
                <a:srgbClr val="C00000"/>
              </a:solidFill>
              <a:effectLst/>
              <a:uLnTx/>
              <a:uFillTx/>
              <a:latin typeface="+mj-lt"/>
              <a:ea typeface="+mj-ea"/>
              <a:cs typeface="+mj-cs"/>
            </a:endParaRPr>
          </a:p>
        </p:txBody>
      </p:sp>
      <p:sp>
        <p:nvSpPr>
          <p:cNvPr id="5" name="Espace réservé du contenu 2"/>
          <p:cNvSpPr txBox="1">
            <a:spLocks/>
          </p:cNvSpPr>
          <p:nvPr/>
        </p:nvSpPr>
        <p:spPr>
          <a:xfrm>
            <a:off x="539552" y="3573016"/>
            <a:ext cx="8373616" cy="2880320"/>
          </a:xfrm>
          <a:prstGeom prst="rect">
            <a:avLst/>
          </a:prstGeom>
          <a:ln>
            <a:noFill/>
          </a:ln>
        </p:spPr>
        <p:txBody>
          <a:bodyPr vert="horz" lIns="91440" tIns="45720" rIns="91440" bIns="45720" rtlCol="0">
            <a:noAutofit/>
          </a:bodyPr>
          <a:lstStyle/>
          <a:p>
            <a:pPr marL="342900" marR="0" lvl="0" indent="-342900" defTabSz="914400" rtl="0" eaLnBrk="1" fontAlgn="auto" latinLnBrk="0" hangingPunct="1">
              <a:lnSpc>
                <a:spcPct val="100000"/>
              </a:lnSpc>
              <a:spcBef>
                <a:spcPts val="1200"/>
              </a:spcBef>
              <a:spcAft>
                <a:spcPts val="0"/>
              </a:spcAft>
              <a:buClrTx/>
              <a:buSzTx/>
              <a:buFont typeface="Arial" pitchFamily="34" charset="0"/>
              <a:buChar char="•"/>
              <a:tabLst/>
              <a:defRPr/>
            </a:pPr>
            <a:r>
              <a:rPr lang="en-GB" sz="2200" dirty="0" smtClean="0"/>
              <a:t>Social inequalities in NCDs: definitions and evidence</a:t>
            </a: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ts val="1200"/>
              </a:spcBef>
              <a:spcAft>
                <a:spcPts val="0"/>
              </a:spcAft>
              <a:buClrTx/>
              <a:buSzTx/>
              <a:buFont typeface="Arial" pitchFamily="34" charset="0"/>
              <a:buChar char="•"/>
              <a:tabLst/>
              <a:defRPr/>
            </a:pPr>
            <a:r>
              <a:rPr lang="en-GB" sz="2200" dirty="0" smtClean="0"/>
              <a:t>Specificities of social inequalities in NCDs in LMICs</a:t>
            </a:r>
          </a:p>
          <a:p>
            <a:pPr marL="342900" indent="-342900">
              <a:spcBef>
                <a:spcPts val="1200"/>
              </a:spcBef>
              <a:buFont typeface="Arial" pitchFamily="34" charset="0"/>
              <a:buChar char="•"/>
              <a:defRPr/>
            </a:pPr>
            <a:r>
              <a:rPr lang="en-GB" sz="2200" dirty="0" smtClean="0"/>
              <a:t>Underlying mechanisms, prevention strategies</a:t>
            </a:r>
          </a:p>
          <a:p>
            <a:pPr marL="342900" indent="-342900">
              <a:spcBef>
                <a:spcPts val="1200"/>
              </a:spcBef>
              <a:buFont typeface="Arial" pitchFamily="34" charset="0"/>
              <a:buChar char="•"/>
            </a:pPr>
            <a:r>
              <a:rPr lang="en-GB" sz="2200" dirty="0" smtClean="0"/>
              <a:t>The UN and the social determinants of NCDs </a:t>
            </a:r>
          </a:p>
          <a:p>
            <a:pPr marL="342900" indent="-342900">
              <a:spcBef>
                <a:spcPts val="1200"/>
              </a:spcBef>
              <a:buFont typeface="Arial" pitchFamily="34" charset="0"/>
              <a:buChar char="•"/>
            </a:pPr>
            <a:r>
              <a:rPr lang="en-GB" sz="2200" dirty="0" smtClean="0"/>
              <a:t>Take home messages</a:t>
            </a:r>
          </a:p>
          <a:p>
            <a:pPr marL="342900" lvl="0" indent="-342900">
              <a:spcBef>
                <a:spcPct val="20000"/>
              </a:spcBef>
              <a:buFont typeface="Arial" pitchFamily="34" charset="0"/>
              <a:buChar char="•"/>
            </a:pPr>
            <a:endParaRPr lang="en-GB" sz="2200" dirty="0" smtClean="0"/>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lèche droite 5"/>
          <p:cNvSpPr/>
          <p:nvPr/>
        </p:nvSpPr>
        <p:spPr>
          <a:xfrm>
            <a:off x="457200" y="6205540"/>
            <a:ext cx="347741" cy="484632"/>
          </a:xfrm>
          <a:prstGeom prst="rightArrow">
            <a:avLst/>
          </a:prstGeom>
          <a:solidFill>
            <a:srgbClr val="C00000"/>
          </a:solidFill>
          <a:ln w="25400" cap="flat" cmpd="sng" algn="ctr">
            <a:solidFill>
              <a:srgbClr val="A8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dirty="0">
              <a:ln>
                <a:noFill/>
              </a:ln>
              <a:solidFill>
                <a:srgbClr val="C00000"/>
              </a:solidFill>
              <a:effectLst/>
              <a:uLnTx/>
              <a:uFillTx/>
              <a:latin typeface="Calibri"/>
              <a:ea typeface="+mn-ea"/>
              <a:cs typeface="+mn-cs"/>
            </a:endParaRPr>
          </a:p>
        </p:txBody>
      </p:sp>
      <p:sp>
        <p:nvSpPr>
          <p:cNvPr id="7" name="Rectangle 6"/>
          <p:cNvSpPr/>
          <p:nvPr/>
        </p:nvSpPr>
        <p:spPr>
          <a:xfrm>
            <a:off x="931491" y="6154382"/>
            <a:ext cx="4216573" cy="569910"/>
          </a:xfrm>
          <a:prstGeom prst="rect">
            <a:avLst/>
          </a:prstGeom>
          <a:solidFill>
            <a:sysClr val="window" lastClr="FFFFFF"/>
          </a:solidFill>
          <a:ln w="25400" cap="flat" cmpd="sng" algn="ctr">
            <a:noFill/>
            <a:prstDash val="solid"/>
          </a:ln>
          <a:effectLst/>
        </p:spPr>
        <p:txBody>
          <a:bodyPr rtlCol="0" anchor="ctr"/>
          <a:lstStyle/>
          <a:p>
            <a:pPr marR="0" lvl="0" defTabSz="0" eaLnBrk="1" fontAlgn="auto" latinLnBrk="0" hangingPunct="1">
              <a:lnSpc>
                <a:spcPct val="100000"/>
              </a:lnSpc>
              <a:spcBef>
                <a:spcPts val="0"/>
              </a:spcBef>
              <a:spcAft>
                <a:spcPts val="0"/>
              </a:spcAft>
              <a:buClr>
                <a:srgbClr val="C00000"/>
              </a:buClr>
              <a:buSzTx/>
              <a:tabLst/>
              <a:defRPr/>
            </a:pPr>
            <a:r>
              <a:rPr lang="en-GB" b="1" kern="0" dirty="0" smtClean="0">
                <a:solidFill>
                  <a:srgbClr val="C00000"/>
                </a:solidFill>
                <a:latin typeface="Arial"/>
              </a:rPr>
              <a:t>SES: Socioeconomic status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600" b="1" dirty="0" smtClean="0">
                <a:solidFill>
                  <a:srgbClr val="C00000"/>
                </a:solidFill>
              </a:rPr>
              <a:t>Social inequalities in NCDs: prevention strategies</a:t>
            </a:r>
            <a:endParaRPr lang="en-GB" sz="2600" b="1" dirty="0">
              <a:solidFill>
                <a:srgbClr val="C00000"/>
              </a:solidFill>
            </a:endParaRP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51520" y="4472210"/>
            <a:ext cx="8640960" cy="2269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Clr>
                <a:srgbClr val="C00000"/>
              </a:buClr>
              <a:buFont typeface="Wingdings" pitchFamily="2" charset="2"/>
              <a:buChar char="§"/>
            </a:pPr>
            <a:r>
              <a:rPr lang="en-GB" sz="2000" dirty="0" smtClean="0">
                <a:solidFill>
                  <a:schemeClr val="tx1"/>
                </a:solidFill>
              </a:rPr>
              <a:t>Prevention </a:t>
            </a:r>
            <a:r>
              <a:rPr lang="en-GB" sz="2000" dirty="0">
                <a:solidFill>
                  <a:schemeClr val="tx1"/>
                </a:solidFill>
              </a:rPr>
              <a:t>strategies relying on individuals' capacity to respond (“</a:t>
            </a:r>
            <a:r>
              <a:rPr lang="en-GB" sz="2000" dirty="0" err="1">
                <a:solidFill>
                  <a:schemeClr val="tx1"/>
                </a:solidFill>
              </a:rPr>
              <a:t>agentic</a:t>
            </a:r>
            <a:r>
              <a:rPr lang="en-GB" sz="2000" dirty="0">
                <a:solidFill>
                  <a:schemeClr val="tx1"/>
                </a:solidFill>
              </a:rPr>
              <a:t>”) </a:t>
            </a:r>
            <a:r>
              <a:rPr lang="en-GB" sz="2000" dirty="0" smtClean="0">
                <a:solidFill>
                  <a:schemeClr val="tx1"/>
                </a:solidFill>
              </a:rPr>
              <a:t>are likely </a:t>
            </a:r>
            <a:r>
              <a:rPr lang="en-GB" sz="2000" dirty="0">
                <a:solidFill>
                  <a:schemeClr val="tx1"/>
                </a:solidFill>
              </a:rPr>
              <a:t>to increase the health gap between </a:t>
            </a:r>
            <a:r>
              <a:rPr lang="en-GB" sz="2000" dirty="0" smtClean="0">
                <a:solidFill>
                  <a:schemeClr val="tx1"/>
                </a:solidFill>
              </a:rPr>
              <a:t>SES groups </a:t>
            </a:r>
            <a:r>
              <a:rPr lang="en-GB" sz="2000" dirty="0" smtClean="0">
                <a:solidFill>
                  <a:schemeClr val="tx1"/>
                </a:solidFill>
                <a:sym typeface="Wingdings" pitchFamily="2" charset="2"/>
              </a:rPr>
              <a:t> </a:t>
            </a:r>
            <a:r>
              <a:rPr lang="en-GB" sz="2000" dirty="0" smtClean="0">
                <a:solidFill>
                  <a:schemeClr val="tx1"/>
                </a:solidFill>
              </a:rPr>
              <a:t>disproportionally </a:t>
            </a:r>
            <a:r>
              <a:rPr lang="en-GB" sz="2000" dirty="0">
                <a:solidFill>
                  <a:schemeClr val="tx1"/>
                </a:solidFill>
              </a:rPr>
              <a:t>benefit high SES individuals </a:t>
            </a:r>
            <a:endParaRPr lang="en-GB" sz="2000" dirty="0" smtClean="0">
              <a:solidFill>
                <a:schemeClr val="tx1"/>
              </a:solidFill>
            </a:endParaRPr>
          </a:p>
          <a:p>
            <a:pPr marL="285750" indent="-285750">
              <a:spcBef>
                <a:spcPts val="1200"/>
              </a:spcBef>
              <a:buClr>
                <a:srgbClr val="C00000"/>
              </a:buClr>
              <a:buFont typeface="Wingdings" pitchFamily="2" charset="2"/>
              <a:buChar char="§"/>
            </a:pPr>
            <a:r>
              <a:rPr lang="en-GB" sz="2000" dirty="0" smtClean="0">
                <a:solidFill>
                  <a:schemeClr val="tx1"/>
                </a:solidFill>
              </a:rPr>
              <a:t>Structural </a:t>
            </a:r>
            <a:r>
              <a:rPr lang="en-US" sz="2000" dirty="0" smtClean="0">
                <a:solidFill>
                  <a:schemeClr val="tx1"/>
                </a:solidFill>
              </a:rPr>
              <a:t>strategies likely </a:t>
            </a:r>
            <a:r>
              <a:rPr lang="en-US" sz="2000" dirty="0">
                <a:solidFill>
                  <a:schemeClr val="tx1"/>
                </a:solidFill>
              </a:rPr>
              <a:t>not only to reduce </a:t>
            </a:r>
            <a:r>
              <a:rPr lang="en-US" sz="2000" dirty="0" smtClean="0">
                <a:solidFill>
                  <a:schemeClr val="tx1"/>
                </a:solidFill>
              </a:rPr>
              <a:t>NCD burden but </a:t>
            </a:r>
            <a:r>
              <a:rPr lang="en-US" sz="2000" dirty="0">
                <a:solidFill>
                  <a:schemeClr val="tx1"/>
                </a:solidFill>
              </a:rPr>
              <a:t>also have </a:t>
            </a:r>
            <a:r>
              <a:rPr lang="en-US" sz="2000" dirty="0" smtClean="0">
                <a:solidFill>
                  <a:schemeClr val="tx1"/>
                </a:solidFill>
              </a:rPr>
              <a:t>impact on social </a:t>
            </a:r>
            <a:r>
              <a:rPr lang="en-US" sz="2000" dirty="0">
                <a:solidFill>
                  <a:schemeClr val="tx1"/>
                </a:solidFill>
              </a:rPr>
              <a:t>inequalities in NCDs (example: ban on </a:t>
            </a:r>
            <a:r>
              <a:rPr lang="en-US" sz="2000" dirty="0" smtClean="0">
                <a:solidFill>
                  <a:schemeClr val="tx1"/>
                </a:solidFill>
              </a:rPr>
              <a:t>public smoking </a:t>
            </a:r>
            <a:r>
              <a:rPr lang="en-US" sz="2000" dirty="0">
                <a:solidFill>
                  <a:schemeClr val="tx1"/>
                </a:solidFill>
              </a:rPr>
              <a:t>affects everybody the same).</a:t>
            </a:r>
            <a:endParaRPr lang="en-GB" sz="2000" dirty="0">
              <a:solidFill>
                <a:schemeClr val="tx1"/>
              </a:solidFill>
            </a:endParaRPr>
          </a:p>
        </p:txBody>
      </p:sp>
      <p:grpSp>
        <p:nvGrpSpPr>
          <p:cNvPr id="75" name="Group 35"/>
          <p:cNvGrpSpPr>
            <a:grpSpLocks/>
          </p:cNvGrpSpPr>
          <p:nvPr/>
        </p:nvGrpSpPr>
        <p:grpSpPr bwMode="auto">
          <a:xfrm>
            <a:off x="1115616" y="1047030"/>
            <a:ext cx="3497734" cy="3425180"/>
            <a:chOff x="569" y="1010"/>
            <a:chExt cx="2836" cy="2854"/>
          </a:xfrm>
        </p:grpSpPr>
        <p:sp>
          <p:nvSpPr>
            <p:cNvPr id="76" name="Line 5"/>
            <p:cNvSpPr>
              <a:spLocks noChangeAspect="1" noChangeShapeType="1"/>
            </p:cNvSpPr>
            <p:nvPr/>
          </p:nvSpPr>
          <p:spPr bwMode="auto">
            <a:xfrm>
              <a:off x="868" y="1010"/>
              <a:ext cx="0" cy="2538"/>
            </a:xfrm>
            <a:prstGeom prst="line">
              <a:avLst/>
            </a:prstGeom>
            <a:noFill/>
            <a:ln w="38100">
              <a:solidFill>
                <a:schemeClr val="tx1"/>
              </a:solidFill>
              <a:round/>
              <a:headEnd/>
              <a:tailEnd/>
            </a:ln>
            <a:effectLst/>
          </p:spPr>
          <p:txBody>
            <a:bodyPr/>
            <a:lstStyle/>
            <a:p>
              <a:endParaRPr lang="en-GB"/>
            </a:p>
          </p:txBody>
        </p:sp>
        <p:sp>
          <p:nvSpPr>
            <p:cNvPr id="77" name="Rectangle 6"/>
            <p:cNvSpPr>
              <a:spLocks noChangeAspect="1" noChangeArrowheads="1"/>
            </p:cNvSpPr>
            <p:nvPr/>
          </p:nvSpPr>
          <p:spPr bwMode="auto">
            <a:xfrm>
              <a:off x="569" y="1677"/>
              <a:ext cx="189" cy="1404"/>
            </a:xfrm>
            <a:prstGeom prst="rect">
              <a:avLst/>
            </a:prstGeom>
            <a:noFill/>
            <a:ln w="9525">
              <a:noFill/>
              <a:miter lim="800000"/>
              <a:headEnd/>
              <a:tailEnd/>
            </a:ln>
            <a:effectLst/>
          </p:spPr>
          <p:txBody>
            <a:bodyPr rot="10800000" vert="eaVert" wrap="none" anchor="ctr"/>
            <a:lstStyle/>
            <a:p>
              <a:pPr algn="ctr"/>
              <a:r>
                <a:rPr lang="en-GB" sz="1600" b="1" dirty="0" smtClean="0"/>
                <a:t>Burden NCDs</a:t>
              </a:r>
              <a:endParaRPr lang="en-GB" sz="1600" b="1" dirty="0"/>
            </a:p>
          </p:txBody>
        </p:sp>
        <p:sp>
          <p:nvSpPr>
            <p:cNvPr id="78" name="Line 7"/>
            <p:cNvSpPr>
              <a:spLocks noChangeAspect="1" noChangeShapeType="1"/>
            </p:cNvSpPr>
            <p:nvPr/>
          </p:nvSpPr>
          <p:spPr bwMode="auto">
            <a:xfrm>
              <a:off x="868" y="3548"/>
              <a:ext cx="2409" cy="1"/>
            </a:xfrm>
            <a:prstGeom prst="line">
              <a:avLst/>
            </a:prstGeom>
            <a:noFill/>
            <a:ln w="38100">
              <a:solidFill>
                <a:schemeClr val="tx1"/>
              </a:solidFill>
              <a:round/>
              <a:headEnd/>
              <a:tailEnd/>
            </a:ln>
            <a:effectLst/>
          </p:spPr>
          <p:txBody>
            <a:bodyPr/>
            <a:lstStyle/>
            <a:p>
              <a:endParaRPr lang="en-GB"/>
            </a:p>
          </p:txBody>
        </p:sp>
        <p:sp>
          <p:nvSpPr>
            <p:cNvPr id="79" name="Rectangle 8"/>
            <p:cNvSpPr>
              <a:spLocks noChangeAspect="1" noChangeArrowheads="1"/>
            </p:cNvSpPr>
            <p:nvPr/>
          </p:nvSpPr>
          <p:spPr bwMode="auto">
            <a:xfrm rot="5400000">
              <a:off x="2780" y="3239"/>
              <a:ext cx="271" cy="979"/>
            </a:xfrm>
            <a:prstGeom prst="rect">
              <a:avLst/>
            </a:prstGeom>
            <a:noFill/>
            <a:ln w="9525">
              <a:noFill/>
              <a:miter lim="800000"/>
              <a:headEnd/>
              <a:tailEnd/>
            </a:ln>
            <a:effectLst/>
          </p:spPr>
          <p:txBody>
            <a:bodyPr rot="10800000" vert="eaVert" wrap="none" anchor="ctr"/>
            <a:lstStyle/>
            <a:p>
              <a:pPr algn="ctr"/>
              <a:r>
                <a:rPr lang="en-GB" sz="1600" b="1"/>
                <a:t>High SES</a:t>
              </a:r>
            </a:p>
          </p:txBody>
        </p:sp>
        <p:sp>
          <p:nvSpPr>
            <p:cNvPr id="80" name="Rectangle 9"/>
            <p:cNvSpPr>
              <a:spLocks noChangeAspect="1" noChangeArrowheads="1"/>
            </p:cNvSpPr>
            <p:nvPr/>
          </p:nvSpPr>
          <p:spPr bwMode="auto">
            <a:xfrm rot="5400000">
              <a:off x="995" y="3223"/>
              <a:ext cx="271" cy="978"/>
            </a:xfrm>
            <a:prstGeom prst="rect">
              <a:avLst/>
            </a:prstGeom>
            <a:noFill/>
            <a:ln w="9525">
              <a:noFill/>
              <a:miter lim="800000"/>
              <a:headEnd/>
              <a:tailEnd/>
            </a:ln>
            <a:effectLst/>
          </p:spPr>
          <p:txBody>
            <a:bodyPr rot="10800000" vert="eaVert" wrap="none" anchor="ctr"/>
            <a:lstStyle/>
            <a:p>
              <a:pPr algn="ctr"/>
              <a:r>
                <a:rPr lang="en-GB" sz="1600" b="1" dirty="0"/>
                <a:t>Low SES</a:t>
              </a:r>
            </a:p>
          </p:txBody>
        </p:sp>
      </p:grpSp>
      <p:sp>
        <p:nvSpPr>
          <p:cNvPr id="83" name="Rectangle 12"/>
          <p:cNvSpPr>
            <a:spLocks noChangeAspect="1" noChangeArrowheads="1"/>
          </p:cNvSpPr>
          <p:nvPr/>
        </p:nvSpPr>
        <p:spPr bwMode="auto">
          <a:xfrm>
            <a:off x="4771673" y="1823729"/>
            <a:ext cx="3374610" cy="215444"/>
          </a:xfrm>
          <a:prstGeom prst="rect">
            <a:avLst/>
          </a:prstGeom>
          <a:noFill/>
          <a:ln w="9525">
            <a:noFill/>
            <a:miter lim="800000"/>
            <a:headEnd/>
            <a:tailEnd/>
          </a:ln>
          <a:effectLst/>
        </p:spPr>
        <p:txBody>
          <a:bodyPr lIns="0" tIns="0" rIns="0" bIns="0" anchor="ctr">
            <a:spAutoFit/>
          </a:bodyPr>
          <a:lstStyle/>
          <a:p>
            <a:r>
              <a:rPr lang="en-GB" sz="1400" b="1" dirty="0">
                <a:solidFill>
                  <a:srgbClr val="C00000"/>
                </a:solidFill>
              </a:rPr>
              <a:t>Existing social inequalities in </a:t>
            </a:r>
            <a:r>
              <a:rPr lang="en-GB" sz="1400" b="1" dirty="0" smtClean="0">
                <a:solidFill>
                  <a:srgbClr val="C00000"/>
                </a:solidFill>
              </a:rPr>
              <a:t>NCDs</a:t>
            </a:r>
            <a:endParaRPr lang="en-GB" sz="1400" b="1" dirty="0">
              <a:solidFill>
                <a:srgbClr val="C00000"/>
              </a:solidFill>
            </a:endParaRPr>
          </a:p>
        </p:txBody>
      </p:sp>
      <p:sp>
        <p:nvSpPr>
          <p:cNvPr id="85" name="Line 14"/>
          <p:cNvSpPr>
            <a:spLocks noChangeShapeType="1"/>
          </p:cNvSpPr>
          <p:nvPr/>
        </p:nvSpPr>
        <p:spPr bwMode="auto">
          <a:xfrm flipV="1">
            <a:off x="1699065" y="3783334"/>
            <a:ext cx="2296872" cy="8744"/>
          </a:xfrm>
          <a:prstGeom prst="line">
            <a:avLst/>
          </a:prstGeom>
          <a:noFill/>
          <a:ln w="38100">
            <a:solidFill>
              <a:schemeClr val="tx1"/>
            </a:solidFill>
            <a:prstDash val="sysDash"/>
            <a:round/>
            <a:headEnd/>
            <a:tailEnd/>
          </a:ln>
          <a:effectLst/>
        </p:spPr>
        <p:txBody>
          <a:bodyPr/>
          <a:lstStyle/>
          <a:p>
            <a:endParaRPr lang="en-GB" sz="1200"/>
          </a:p>
        </p:txBody>
      </p:sp>
      <p:sp>
        <p:nvSpPr>
          <p:cNvPr id="86" name="Rectangle 15"/>
          <p:cNvSpPr>
            <a:spLocks noChangeAspect="1" noChangeArrowheads="1"/>
          </p:cNvSpPr>
          <p:nvPr/>
        </p:nvSpPr>
        <p:spPr bwMode="auto">
          <a:xfrm>
            <a:off x="4723518" y="3695937"/>
            <a:ext cx="537055" cy="215444"/>
          </a:xfrm>
          <a:prstGeom prst="rect">
            <a:avLst/>
          </a:prstGeom>
          <a:noFill/>
          <a:ln w="9525" algn="ctr">
            <a:noFill/>
            <a:prstDash val="sysDash"/>
            <a:miter lim="800000"/>
            <a:headEnd/>
            <a:tailEnd/>
          </a:ln>
          <a:effectLst/>
        </p:spPr>
        <p:txBody>
          <a:bodyPr wrap="square" lIns="0" tIns="0" rIns="0" bIns="0" anchor="ctr">
            <a:spAutoFit/>
          </a:bodyPr>
          <a:lstStyle/>
          <a:p>
            <a:pPr algn="ctr"/>
            <a:r>
              <a:rPr lang="en-GB" sz="1400" b="1" dirty="0"/>
              <a:t>IDEAL</a:t>
            </a:r>
          </a:p>
        </p:txBody>
      </p:sp>
      <p:sp>
        <p:nvSpPr>
          <p:cNvPr id="89" name="Rectangle 18"/>
          <p:cNvSpPr>
            <a:spLocks noChangeAspect="1" noChangeArrowheads="1"/>
          </p:cNvSpPr>
          <p:nvPr/>
        </p:nvSpPr>
        <p:spPr bwMode="auto">
          <a:xfrm>
            <a:off x="4771247" y="2578553"/>
            <a:ext cx="3370531" cy="430887"/>
          </a:xfrm>
          <a:prstGeom prst="rect">
            <a:avLst/>
          </a:prstGeom>
          <a:noFill/>
          <a:ln w="9525" algn="ctr">
            <a:noFill/>
            <a:miter lim="800000"/>
            <a:headEnd/>
            <a:tailEnd/>
          </a:ln>
          <a:effectLst/>
        </p:spPr>
        <p:txBody>
          <a:bodyPr lIns="0" tIns="0" rIns="0" bIns="0" anchor="ctr">
            <a:spAutoFit/>
          </a:bodyPr>
          <a:lstStyle/>
          <a:p>
            <a:r>
              <a:rPr lang="en-GB" sz="1400" b="1" dirty="0" smtClean="0">
                <a:solidFill>
                  <a:srgbClr val="C00000"/>
                </a:solidFill>
              </a:rPr>
              <a:t>Whole </a:t>
            </a:r>
            <a:r>
              <a:rPr lang="en-GB" sz="1400" b="1" dirty="0">
                <a:solidFill>
                  <a:srgbClr val="C00000"/>
                </a:solidFill>
              </a:rPr>
              <a:t>population approach: ‘</a:t>
            </a:r>
            <a:r>
              <a:rPr lang="en-GB" sz="1400" b="1" dirty="0" err="1">
                <a:solidFill>
                  <a:srgbClr val="C00000"/>
                </a:solidFill>
              </a:rPr>
              <a:t>agentic</a:t>
            </a:r>
            <a:r>
              <a:rPr lang="en-GB" sz="1400" b="1" dirty="0">
                <a:solidFill>
                  <a:srgbClr val="C00000"/>
                </a:solidFill>
              </a:rPr>
              <a:t>’ prevention strategies </a:t>
            </a:r>
          </a:p>
        </p:txBody>
      </p:sp>
      <p:sp>
        <p:nvSpPr>
          <p:cNvPr id="90" name="Rectangle 19"/>
          <p:cNvSpPr>
            <a:spLocks noChangeAspect="1" noChangeArrowheads="1"/>
          </p:cNvSpPr>
          <p:nvPr/>
        </p:nvSpPr>
        <p:spPr bwMode="auto">
          <a:xfrm>
            <a:off x="1691680" y="2271166"/>
            <a:ext cx="1071391" cy="121660"/>
          </a:xfrm>
          <a:prstGeom prst="rect">
            <a:avLst/>
          </a:prstGeom>
          <a:noFill/>
          <a:ln w="38100" algn="ctr">
            <a:noFill/>
            <a:miter lim="800000"/>
            <a:headEnd/>
            <a:tailEnd/>
          </a:ln>
          <a:effectLst/>
        </p:spPr>
        <p:txBody>
          <a:bodyPr wrap="none" anchor="ctr"/>
          <a:lstStyle/>
          <a:p>
            <a:pPr algn="ctr"/>
            <a:r>
              <a:rPr lang="en-GB" sz="1200" dirty="0">
                <a:solidFill>
                  <a:srgbClr val="C00000"/>
                </a:solidFill>
              </a:rPr>
              <a:t>SCENARIO 1</a:t>
            </a:r>
          </a:p>
        </p:txBody>
      </p:sp>
      <p:sp>
        <p:nvSpPr>
          <p:cNvPr id="92" name="Line 26"/>
          <p:cNvSpPr>
            <a:spLocks noChangeShapeType="1"/>
          </p:cNvSpPr>
          <p:nvPr/>
        </p:nvSpPr>
        <p:spPr bwMode="auto">
          <a:xfrm>
            <a:off x="1708031" y="2775222"/>
            <a:ext cx="2304256" cy="504056"/>
          </a:xfrm>
          <a:prstGeom prst="line">
            <a:avLst/>
          </a:prstGeom>
          <a:noFill/>
          <a:ln w="38100">
            <a:solidFill>
              <a:srgbClr val="C00000"/>
            </a:solidFill>
            <a:prstDash val="lgDashDot"/>
            <a:round/>
            <a:headEnd/>
            <a:tailEnd/>
          </a:ln>
          <a:effectLst/>
        </p:spPr>
        <p:txBody>
          <a:bodyPr/>
          <a:lstStyle/>
          <a:p>
            <a:endParaRPr lang="en-GB" sz="1200"/>
          </a:p>
        </p:txBody>
      </p:sp>
      <p:sp>
        <p:nvSpPr>
          <p:cNvPr id="93" name="Rectangle 27"/>
          <p:cNvSpPr>
            <a:spLocks noChangeAspect="1" noChangeArrowheads="1"/>
          </p:cNvSpPr>
          <p:nvPr/>
        </p:nvSpPr>
        <p:spPr bwMode="auto">
          <a:xfrm>
            <a:off x="4788024" y="3104485"/>
            <a:ext cx="2768214" cy="430887"/>
          </a:xfrm>
          <a:prstGeom prst="rect">
            <a:avLst/>
          </a:prstGeom>
          <a:noFill/>
          <a:ln w="9525" algn="ctr">
            <a:noFill/>
            <a:miter lim="800000"/>
            <a:headEnd/>
            <a:tailEnd/>
          </a:ln>
          <a:effectLst/>
        </p:spPr>
        <p:txBody>
          <a:bodyPr lIns="0" tIns="0" rIns="0" bIns="0" anchor="ctr">
            <a:spAutoFit/>
          </a:bodyPr>
          <a:lstStyle/>
          <a:p>
            <a:r>
              <a:rPr lang="en-GB" sz="1400" b="1" dirty="0">
                <a:solidFill>
                  <a:srgbClr val="C00000"/>
                </a:solidFill>
              </a:rPr>
              <a:t>Whole population approach: </a:t>
            </a:r>
          </a:p>
          <a:p>
            <a:r>
              <a:rPr lang="en-GB" sz="1400" b="1" dirty="0">
                <a:solidFill>
                  <a:srgbClr val="C00000"/>
                </a:solidFill>
              </a:rPr>
              <a:t>‘structural’ prevention strategies </a:t>
            </a:r>
          </a:p>
        </p:txBody>
      </p:sp>
      <p:sp>
        <p:nvSpPr>
          <p:cNvPr id="94" name="Rectangle 28"/>
          <p:cNvSpPr>
            <a:spLocks noChangeAspect="1" noChangeArrowheads="1"/>
          </p:cNvSpPr>
          <p:nvPr/>
        </p:nvSpPr>
        <p:spPr bwMode="auto">
          <a:xfrm>
            <a:off x="1692489" y="3256061"/>
            <a:ext cx="1071391" cy="121660"/>
          </a:xfrm>
          <a:prstGeom prst="rect">
            <a:avLst/>
          </a:prstGeom>
          <a:noFill/>
          <a:ln w="38100" algn="ctr">
            <a:noFill/>
            <a:miter lim="800000"/>
            <a:headEnd/>
            <a:tailEnd/>
          </a:ln>
          <a:effectLst/>
        </p:spPr>
        <p:txBody>
          <a:bodyPr wrap="none" anchor="ctr"/>
          <a:lstStyle/>
          <a:p>
            <a:pPr algn="ctr"/>
            <a:r>
              <a:rPr lang="en-GB" sz="1200" dirty="0">
                <a:solidFill>
                  <a:srgbClr val="C00000"/>
                </a:solidFill>
              </a:rPr>
              <a:t>SCENARIO 2</a:t>
            </a:r>
          </a:p>
        </p:txBody>
      </p:sp>
      <p:cxnSp>
        <p:nvCxnSpPr>
          <p:cNvPr id="96" name="Connecteur droit 95"/>
          <p:cNvCxnSpPr/>
          <p:nvPr/>
        </p:nvCxnSpPr>
        <p:spPr>
          <a:xfrm>
            <a:off x="1700529" y="1191046"/>
            <a:ext cx="2304256" cy="100811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a:off x="1700529" y="1551086"/>
            <a:ext cx="2295407" cy="1656184"/>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pPr marL="87313" fontAlgn="base">
              <a:lnSpc>
                <a:spcPct val="110000"/>
              </a:lnSpc>
              <a:spcBef>
                <a:spcPts val="600"/>
              </a:spcBef>
              <a:spcAft>
                <a:spcPct val="0"/>
              </a:spcAft>
              <a:defRPr/>
            </a:pPr>
            <a:r>
              <a:rPr lang="en-GB" sz="2800" b="1" kern="0" dirty="0">
                <a:solidFill>
                  <a:srgbClr val="C00000"/>
                </a:solidFill>
              </a:rPr>
              <a:t>Intervention strategies to reduce social inequalities </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889" r="3812"/>
          <a:stretch/>
        </p:blipFill>
        <p:spPr bwMode="auto">
          <a:xfrm>
            <a:off x="467544" y="1006177"/>
            <a:ext cx="8292662" cy="559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6544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800" b="1" kern="0" dirty="0">
                <a:solidFill>
                  <a:srgbClr val="C00000"/>
                </a:solidFill>
              </a:rPr>
              <a:t>Structural prevention strategies likely to reduce social inequalities in </a:t>
            </a:r>
            <a:r>
              <a:rPr lang="en-GB" sz="2800" b="1" kern="0" dirty="0" smtClean="0">
                <a:solidFill>
                  <a:srgbClr val="C00000"/>
                </a:solidFill>
              </a:rPr>
              <a:t>NCDs</a:t>
            </a:r>
            <a:endParaRPr lang="en-GB" sz="2600" b="1" dirty="0">
              <a:solidFill>
                <a:srgbClr val="C00000"/>
              </a:solidFill>
            </a:endParaRP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
          <p:cNvSpPr txBox="1">
            <a:spLocks noChangeArrowheads="1"/>
          </p:cNvSpPr>
          <p:nvPr/>
        </p:nvSpPr>
        <p:spPr bwMode="auto">
          <a:xfrm>
            <a:off x="179512" y="1163686"/>
            <a:ext cx="8856984" cy="5701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fontAlgn="base">
              <a:spcBef>
                <a:spcPct val="20000"/>
              </a:spcBef>
              <a:spcAft>
                <a:spcPct val="0"/>
              </a:spcAft>
              <a:buClr>
                <a:srgbClr val="FFFF00"/>
              </a:buClr>
              <a:buSzPct val="110000"/>
              <a:defRPr/>
            </a:pPr>
            <a:r>
              <a:rPr kumimoji="0" lang="en-GB" sz="2200" b="1" i="0" u="none" strike="noStrike" kern="0" cap="none" spc="0" normalizeH="0" noProof="0" dirty="0" smtClean="0">
                <a:ln>
                  <a:noFill/>
                </a:ln>
                <a:solidFill>
                  <a:srgbClr val="C00000"/>
                </a:solidFill>
                <a:effectLst/>
                <a:uLnTx/>
                <a:uFillTx/>
                <a:latin typeface="+mn-lt"/>
              </a:rPr>
              <a:t> – acting on proximal determinants:</a:t>
            </a:r>
          </a:p>
          <a:p>
            <a:pPr marL="87313" fontAlgn="base">
              <a:spcBef>
                <a:spcPct val="20000"/>
              </a:spcBef>
              <a:spcAft>
                <a:spcPct val="0"/>
              </a:spcAft>
              <a:buClr>
                <a:srgbClr val="C00000"/>
              </a:buClr>
              <a:buSzPct val="110000"/>
              <a:buFont typeface="Arial" pitchFamily="34" charset="0"/>
              <a:buChar char="•"/>
              <a:defRPr/>
            </a:pPr>
            <a:r>
              <a:rPr lang="en-GB" sz="2200" kern="0" dirty="0" smtClean="0">
                <a:solidFill>
                  <a:srgbClr val="C00000"/>
                </a:solidFill>
              </a:rPr>
              <a:t> </a:t>
            </a:r>
            <a:r>
              <a:rPr lang="en-GB" sz="2200" kern="0" dirty="0" smtClean="0"/>
              <a:t>Fluoridation of drinking water</a:t>
            </a:r>
          </a:p>
          <a:p>
            <a:pPr marL="87313" fontAlgn="base">
              <a:spcBef>
                <a:spcPct val="20000"/>
              </a:spcBef>
              <a:spcAft>
                <a:spcPct val="0"/>
              </a:spcAft>
              <a:buClr>
                <a:srgbClr val="C00000"/>
              </a:buClr>
              <a:buSzPct val="110000"/>
              <a:buFont typeface="Arial" pitchFamily="34" charset="0"/>
              <a:buChar char="•"/>
              <a:defRPr/>
            </a:pPr>
            <a:r>
              <a:rPr lang="en-GB" sz="2200" kern="0" dirty="0" smtClean="0">
                <a:sym typeface="Wingdings" pitchFamily="2" charset="2"/>
              </a:rPr>
              <a:t> Clean indoor air laws</a:t>
            </a:r>
          </a:p>
          <a:p>
            <a:pPr marL="265113" indent="-177800" fontAlgn="base">
              <a:spcBef>
                <a:spcPct val="20000"/>
              </a:spcBef>
              <a:spcAft>
                <a:spcPct val="0"/>
              </a:spcAft>
              <a:buClr>
                <a:srgbClr val="C00000"/>
              </a:buClr>
              <a:buSzPct val="110000"/>
              <a:buFont typeface="Arial" pitchFamily="34" charset="0"/>
              <a:buChar char="•"/>
              <a:defRPr/>
            </a:pPr>
            <a:r>
              <a:rPr lang="en-GB" sz="2200" kern="0" dirty="0" smtClean="0">
                <a:sym typeface="Wingdings" pitchFamily="2" charset="2"/>
              </a:rPr>
              <a:t>Elimination of trans fats/reduction or salt content in foods by jurisdiction </a:t>
            </a:r>
          </a:p>
          <a:p>
            <a:pPr marL="87313" fontAlgn="base">
              <a:spcBef>
                <a:spcPct val="20000"/>
              </a:spcBef>
              <a:spcAft>
                <a:spcPct val="0"/>
              </a:spcAft>
              <a:buClr>
                <a:srgbClr val="C00000"/>
              </a:buClr>
              <a:buSzPct val="110000"/>
              <a:buFont typeface="Arial" pitchFamily="34" charset="0"/>
              <a:buChar char="•"/>
              <a:defRPr/>
            </a:pPr>
            <a:r>
              <a:rPr lang="en-GB" sz="2200" kern="0" dirty="0" smtClean="0">
                <a:sym typeface="Wingdings" pitchFamily="2" charset="2"/>
              </a:rPr>
              <a:t> Mandatory </a:t>
            </a:r>
            <a:r>
              <a:rPr lang="en-GB" sz="2200" kern="0" dirty="0" err="1" smtClean="0">
                <a:sym typeface="Wingdings" pitchFamily="2" charset="2"/>
              </a:rPr>
              <a:t>folate</a:t>
            </a:r>
            <a:r>
              <a:rPr lang="en-GB" sz="2200" kern="0" dirty="0" smtClean="0">
                <a:sym typeface="Wingdings" pitchFamily="2" charset="2"/>
              </a:rPr>
              <a:t> fortification of cereal-grain products</a:t>
            </a:r>
          </a:p>
          <a:p>
            <a:pPr marL="87313" fontAlgn="base">
              <a:spcBef>
                <a:spcPct val="20000"/>
              </a:spcBef>
              <a:spcAft>
                <a:spcPct val="0"/>
              </a:spcAft>
              <a:buClr>
                <a:srgbClr val="C00000"/>
              </a:buClr>
              <a:buSzPct val="110000"/>
              <a:buFont typeface="Arial" pitchFamily="34" charset="0"/>
              <a:buChar char="•"/>
              <a:defRPr/>
            </a:pPr>
            <a:r>
              <a:rPr lang="en-GB" sz="2200" kern="0" dirty="0" smtClean="0">
                <a:sym typeface="Wingdings" pitchFamily="2" charset="2"/>
              </a:rPr>
              <a:t> Free child care</a:t>
            </a:r>
          </a:p>
          <a:p>
            <a:pPr marL="87313" fontAlgn="base">
              <a:spcBef>
                <a:spcPct val="20000"/>
              </a:spcBef>
              <a:spcAft>
                <a:spcPct val="0"/>
              </a:spcAft>
              <a:buClr>
                <a:srgbClr val="C00000"/>
              </a:buClr>
              <a:buSzPct val="110000"/>
              <a:defRPr/>
            </a:pPr>
            <a:endParaRPr lang="en-GB" sz="2200" kern="0" dirty="0">
              <a:sym typeface="Wingdings" pitchFamily="2" charset="2"/>
            </a:endParaRPr>
          </a:p>
          <a:p>
            <a:pPr marL="87313" fontAlgn="base">
              <a:spcBef>
                <a:spcPct val="20000"/>
              </a:spcBef>
              <a:spcAft>
                <a:spcPct val="0"/>
              </a:spcAft>
              <a:buClr>
                <a:srgbClr val="C00000"/>
              </a:buClr>
              <a:buSzPct val="110000"/>
              <a:defRPr/>
            </a:pPr>
            <a:r>
              <a:rPr lang="en-GB" sz="2200" b="1" kern="0" dirty="0" smtClean="0">
                <a:solidFill>
                  <a:srgbClr val="C00000"/>
                </a:solidFill>
                <a:sym typeface="Wingdings" pitchFamily="2" charset="2"/>
              </a:rPr>
              <a:t> – acting on distal determinants:</a:t>
            </a:r>
          </a:p>
          <a:p>
            <a:pPr marL="87313" fontAlgn="base">
              <a:spcBef>
                <a:spcPct val="20000"/>
              </a:spcBef>
              <a:spcAft>
                <a:spcPct val="0"/>
              </a:spcAft>
              <a:buClr>
                <a:srgbClr val="C00000"/>
              </a:buClr>
              <a:buSzPct val="110000"/>
              <a:buFont typeface="Arial" pitchFamily="34" charset="0"/>
              <a:buChar char="•"/>
              <a:defRPr/>
            </a:pPr>
            <a:r>
              <a:rPr lang="en-GB" sz="2200" kern="0" dirty="0" smtClean="0">
                <a:sym typeface="Wingdings" pitchFamily="2" charset="2"/>
              </a:rPr>
              <a:t> Redistributive policies aimed at reducing socio-economic disparities</a:t>
            </a:r>
          </a:p>
          <a:p>
            <a:pPr marL="87313" fontAlgn="base">
              <a:spcBef>
                <a:spcPct val="20000"/>
              </a:spcBef>
              <a:spcAft>
                <a:spcPct val="0"/>
              </a:spcAft>
              <a:buClr>
                <a:srgbClr val="C00000"/>
              </a:buClr>
              <a:buSzPct val="110000"/>
              <a:buFont typeface="Arial" pitchFamily="34" charset="0"/>
              <a:buChar char="•"/>
              <a:defRPr/>
            </a:pPr>
            <a:r>
              <a:rPr lang="en-GB" sz="2200" kern="0" dirty="0" smtClean="0">
                <a:sym typeface="Wingdings" pitchFamily="2" charset="2"/>
              </a:rPr>
              <a:t> Policies promoting public education and public health care</a:t>
            </a:r>
          </a:p>
          <a:p>
            <a:pPr marL="87313" fontAlgn="base">
              <a:spcBef>
                <a:spcPct val="20000"/>
              </a:spcBef>
              <a:spcAft>
                <a:spcPct val="0"/>
              </a:spcAft>
              <a:buClr>
                <a:srgbClr val="C00000"/>
              </a:buClr>
              <a:buSzPct val="110000"/>
              <a:buFont typeface="Arial" pitchFamily="34" charset="0"/>
              <a:buChar char="•"/>
              <a:defRPr/>
            </a:pPr>
            <a:r>
              <a:rPr lang="en-GB" sz="2200" kern="0" dirty="0" smtClean="0">
                <a:sym typeface="Wingdings" pitchFamily="2" charset="2"/>
              </a:rPr>
              <a:t> Policies promoting safer work places</a:t>
            </a:r>
          </a:p>
          <a:p>
            <a:pPr marL="87313" fontAlgn="base">
              <a:spcBef>
                <a:spcPct val="20000"/>
              </a:spcBef>
              <a:spcAft>
                <a:spcPct val="0"/>
              </a:spcAft>
              <a:buClr>
                <a:srgbClr val="C00000"/>
              </a:buClr>
              <a:buSzPct val="110000"/>
              <a:buFont typeface="Arial" pitchFamily="34" charset="0"/>
              <a:buChar char="•"/>
              <a:defRPr/>
            </a:pPr>
            <a:endParaRPr lang="en-GB" sz="2200" kern="0" dirty="0" smtClean="0">
              <a:sym typeface="Wingdings" pitchFamily="2" charset="2"/>
            </a:endParaRPr>
          </a:p>
          <a:p>
            <a:pPr marL="87313" fontAlgn="base">
              <a:spcBef>
                <a:spcPct val="20000"/>
              </a:spcBef>
              <a:spcAft>
                <a:spcPct val="0"/>
              </a:spcAft>
              <a:buClr>
                <a:srgbClr val="C00000"/>
              </a:buClr>
              <a:buSzPct val="110000"/>
              <a:buFont typeface="Arial" pitchFamily="34" charset="0"/>
              <a:buChar char="•"/>
              <a:defRPr/>
            </a:pPr>
            <a:endParaRPr lang="en-GB" sz="2200" kern="0" dirty="0" smtClean="0">
              <a:sym typeface="Wingdings" pitchFamily="2" charset="2"/>
            </a:endParaRPr>
          </a:p>
          <a:p>
            <a:pPr marL="87313" fontAlgn="base">
              <a:spcBef>
                <a:spcPct val="20000"/>
              </a:spcBef>
              <a:spcAft>
                <a:spcPct val="0"/>
              </a:spcAft>
              <a:buClr>
                <a:srgbClr val="C00000"/>
              </a:buClr>
              <a:buSzPct val="110000"/>
              <a:buFont typeface="Arial" pitchFamily="34" charset="0"/>
              <a:buChar char="•"/>
              <a:defRPr/>
            </a:pPr>
            <a:endParaRPr lang="en-GB" sz="2200" kern="0" dirty="0" smtClean="0">
              <a:sym typeface="Wingdings" pitchFamily="2" charset="2"/>
            </a:endParaRPr>
          </a:p>
          <a:p>
            <a:pPr marL="87313" fontAlgn="base">
              <a:spcBef>
                <a:spcPct val="20000"/>
              </a:spcBef>
              <a:spcAft>
                <a:spcPct val="0"/>
              </a:spcAft>
              <a:buClr>
                <a:srgbClr val="C00000"/>
              </a:buClr>
              <a:buSzPct val="110000"/>
              <a:buFont typeface="Arial" pitchFamily="34" charset="0"/>
              <a:buChar char="•"/>
              <a:defRPr/>
            </a:pPr>
            <a:endParaRPr lang="en-GB" sz="2200" kern="0" dirty="0" smtClean="0"/>
          </a:p>
          <a:p>
            <a:pPr marL="87313" fontAlgn="base">
              <a:spcBef>
                <a:spcPct val="20000"/>
              </a:spcBef>
              <a:spcAft>
                <a:spcPct val="0"/>
              </a:spcAft>
              <a:buClr>
                <a:srgbClr val="C00000"/>
              </a:buClr>
              <a:buSzPct val="110000"/>
              <a:buFont typeface="Arial" pitchFamily="34" charset="0"/>
              <a:buChar char="•"/>
              <a:defRPr/>
            </a:pPr>
            <a:endParaRPr kumimoji="0" lang="en-GB" sz="2200" b="0" i="0" u="none" strike="noStrike" kern="0" cap="none" spc="0" normalizeH="0" noProof="0" dirty="0" smtClean="0">
              <a:ln>
                <a:noFill/>
              </a:ln>
              <a:solidFill>
                <a:srgbClr val="C00000"/>
              </a:solidFill>
              <a:effectLst/>
              <a:uLnTx/>
              <a:uFillTx/>
              <a:latin typeface="+mn-lt"/>
            </a:endParaRPr>
          </a:p>
          <a:p>
            <a:pPr marL="357188" indent="-174625" fontAlgn="base">
              <a:spcBef>
                <a:spcPct val="20000"/>
              </a:spcBef>
              <a:spcAft>
                <a:spcPct val="0"/>
              </a:spcAft>
              <a:buClr>
                <a:srgbClr val="FFFF00"/>
              </a:buClr>
              <a:buSzPct val="110000"/>
              <a:defRPr/>
            </a:pPr>
            <a:endParaRPr kumimoji="0" lang="en-GB" sz="2200" b="0" i="0" u="none" strike="noStrike" kern="0" cap="none" spc="0" normalizeH="0" baseline="0" noProof="0" dirty="0" smtClean="0">
              <a:ln>
                <a:noFill/>
              </a:ln>
              <a:solidFill>
                <a:srgbClr val="C00000"/>
              </a:solidFill>
              <a:effectLst/>
              <a:uLnTx/>
              <a:uFillTx/>
              <a:latin typeface="+mn-lt"/>
            </a:endParaRPr>
          </a:p>
          <a:p>
            <a:pPr marL="357188" marR="0" lvl="0" indent="-174625" algn="l" defTabSz="914400" rtl="0" eaLnBrk="1" fontAlgn="base" latinLnBrk="0" hangingPunct="1">
              <a:spcBef>
                <a:spcPct val="20000"/>
              </a:spcBef>
              <a:spcAft>
                <a:spcPct val="0"/>
              </a:spcAft>
              <a:buClr>
                <a:srgbClr val="CC0000"/>
              </a:buClr>
              <a:buSzPct val="120000"/>
              <a:tabLst/>
              <a:defRPr/>
            </a:pPr>
            <a:endParaRPr kumimoji="0" lang="en-GB" sz="2200" b="0" i="1" u="none" strike="noStrike" kern="0" cap="none" spc="0" normalizeH="0" baseline="0" noProof="0" dirty="0" smtClean="0">
              <a:ln>
                <a:noFill/>
              </a:ln>
              <a:solidFill>
                <a:srgbClr val="C00000"/>
              </a:solidFill>
              <a:effectLst/>
              <a:uLnTx/>
              <a:uFillTx/>
              <a:latin typeface="+mn-lt"/>
              <a:ea typeface="+mn-ea"/>
              <a:cs typeface="+mn-cs"/>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pPr marL="87313" fontAlgn="base">
              <a:lnSpc>
                <a:spcPct val="110000"/>
              </a:lnSpc>
              <a:spcBef>
                <a:spcPts val="600"/>
              </a:spcBef>
              <a:spcAft>
                <a:spcPct val="0"/>
              </a:spcAft>
              <a:defRPr/>
            </a:pPr>
            <a:r>
              <a:rPr lang="en-GB" sz="2800" b="1" kern="0" dirty="0">
                <a:solidFill>
                  <a:srgbClr val="C00000"/>
                </a:solidFill>
              </a:rPr>
              <a:t>Intervention strategies to reduce social inequalities in </a:t>
            </a:r>
            <a:r>
              <a:rPr lang="en-GB" sz="2800" b="1" kern="0" dirty="0" smtClean="0">
                <a:solidFill>
                  <a:srgbClr val="C00000"/>
                </a:solidFill>
              </a:rPr>
              <a:t>NCDs </a:t>
            </a:r>
            <a:r>
              <a:rPr lang="en-GB" sz="2800" b="1" kern="0" dirty="0">
                <a:solidFill>
                  <a:srgbClr val="C00000"/>
                </a:solidFill>
              </a:rPr>
              <a:t>should:</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
          <p:cNvSpPr txBox="1">
            <a:spLocks noChangeArrowheads="1"/>
          </p:cNvSpPr>
          <p:nvPr/>
        </p:nvSpPr>
        <p:spPr bwMode="auto">
          <a:xfrm>
            <a:off x="0" y="980728"/>
            <a:ext cx="9144000" cy="5256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fontAlgn="base">
              <a:lnSpc>
                <a:spcPct val="110000"/>
              </a:lnSpc>
              <a:spcBef>
                <a:spcPts val="600"/>
              </a:spcBef>
              <a:spcAft>
                <a:spcPct val="0"/>
              </a:spcAft>
              <a:buClr>
                <a:srgbClr val="FFFF00"/>
              </a:buClr>
              <a:buSzPct val="110000"/>
              <a:defRPr/>
            </a:pPr>
            <a:endParaRPr kumimoji="0" lang="en-GB" sz="2200" b="1" i="0" u="none" strike="noStrike" kern="0" cap="none" spc="0" normalizeH="0" noProof="0" dirty="0" smtClean="0">
              <a:ln>
                <a:noFill/>
              </a:ln>
              <a:solidFill>
                <a:srgbClr val="C00000"/>
              </a:solidFill>
              <a:effectLst/>
              <a:uLnTx/>
              <a:uFillTx/>
            </a:endParaRPr>
          </a:p>
          <a:p>
            <a:pPr marL="87313" fontAlgn="base">
              <a:lnSpc>
                <a:spcPct val="110000"/>
              </a:lnSpc>
              <a:spcBef>
                <a:spcPts val="600"/>
              </a:spcBef>
              <a:spcAft>
                <a:spcPct val="0"/>
              </a:spcAft>
              <a:buClr>
                <a:srgbClr val="C00000"/>
              </a:buClr>
              <a:buSzPct val="110000"/>
              <a:buFont typeface="Wingdings" pitchFamily="2" charset="2"/>
              <a:buChar char="§"/>
              <a:defRPr/>
            </a:pPr>
            <a:r>
              <a:rPr lang="en-GB" sz="2200" kern="0" dirty="0" smtClean="0">
                <a:solidFill>
                  <a:srgbClr val="C00000"/>
                </a:solidFill>
              </a:rPr>
              <a:t> </a:t>
            </a:r>
            <a:r>
              <a:rPr lang="en-GB" sz="2200" kern="0" dirty="0" smtClean="0"/>
              <a:t>Consider the </a:t>
            </a:r>
            <a:r>
              <a:rPr lang="en-GB" sz="2200" b="1" kern="0" dirty="0" smtClean="0"/>
              <a:t>diffusion of innovations theory: </a:t>
            </a:r>
            <a:r>
              <a:rPr lang="en-GB" sz="2200" kern="0" dirty="0" smtClean="0"/>
              <a:t>differences in uptake between early adopters (likely high SES) and later adopters (likely low SES), who may require special efforts.</a:t>
            </a:r>
            <a:endParaRPr lang="en-GB" sz="2200" kern="0" dirty="0" smtClean="0">
              <a:sym typeface="Wingdings" pitchFamily="2" charset="2"/>
            </a:endParaRPr>
          </a:p>
          <a:p>
            <a:pPr marL="87313" fontAlgn="base">
              <a:lnSpc>
                <a:spcPct val="110000"/>
              </a:lnSpc>
              <a:spcBef>
                <a:spcPts val="600"/>
              </a:spcBef>
              <a:spcAft>
                <a:spcPct val="0"/>
              </a:spcAft>
              <a:buClr>
                <a:srgbClr val="C00000"/>
              </a:buClr>
              <a:buSzPct val="110000"/>
              <a:buFont typeface="Arial" pitchFamily="34" charset="0"/>
              <a:buChar char="•"/>
              <a:defRPr/>
            </a:pPr>
            <a:endParaRPr lang="en-GB" sz="2200" kern="0" dirty="0" smtClean="0">
              <a:sym typeface="Wingdings" pitchFamily="2" charset="2"/>
            </a:endParaRPr>
          </a:p>
          <a:p>
            <a:pPr marL="87313" fontAlgn="base">
              <a:lnSpc>
                <a:spcPct val="110000"/>
              </a:lnSpc>
              <a:spcBef>
                <a:spcPts val="600"/>
              </a:spcBef>
              <a:spcAft>
                <a:spcPct val="0"/>
              </a:spcAft>
              <a:buClr>
                <a:srgbClr val="C00000"/>
              </a:buClr>
              <a:buSzPct val="110000"/>
              <a:buFont typeface="Wingdings" pitchFamily="2" charset="2"/>
              <a:buChar char="§"/>
              <a:defRPr/>
            </a:pPr>
            <a:r>
              <a:rPr lang="en-GB" sz="2200" kern="0" dirty="0" smtClean="0">
                <a:sym typeface="Wingdings" pitchFamily="2" charset="2"/>
              </a:rPr>
              <a:t> Assess where the proposed intervention falls on a continuum from agency to structure Strategies relying on individual agency more likely to worsen social inequalities in NCDs. </a:t>
            </a:r>
          </a:p>
          <a:p>
            <a:pPr marL="87313" fontAlgn="base">
              <a:lnSpc>
                <a:spcPct val="110000"/>
              </a:lnSpc>
              <a:spcBef>
                <a:spcPts val="600"/>
              </a:spcBef>
              <a:spcAft>
                <a:spcPct val="0"/>
              </a:spcAft>
              <a:buClr>
                <a:srgbClr val="C00000"/>
              </a:buClr>
              <a:buSzPct val="110000"/>
              <a:buFont typeface="Arial" pitchFamily="34" charset="0"/>
              <a:buChar char="•"/>
              <a:defRPr/>
            </a:pPr>
            <a:endParaRPr lang="en-GB" sz="2200" kern="0" dirty="0" smtClean="0">
              <a:sym typeface="Wingdings" pitchFamily="2" charset="2"/>
            </a:endParaRPr>
          </a:p>
          <a:p>
            <a:pPr marL="87313" fontAlgn="base">
              <a:lnSpc>
                <a:spcPct val="110000"/>
              </a:lnSpc>
              <a:spcBef>
                <a:spcPts val="600"/>
              </a:spcBef>
              <a:spcAft>
                <a:spcPct val="0"/>
              </a:spcAft>
              <a:buClr>
                <a:srgbClr val="C00000"/>
              </a:buClr>
              <a:buSzPct val="110000"/>
              <a:buFont typeface="Wingdings" pitchFamily="2" charset="2"/>
              <a:buChar char="§"/>
              <a:defRPr/>
            </a:pPr>
            <a:r>
              <a:rPr lang="en-GB" sz="2200" kern="0" dirty="0" smtClean="0">
                <a:sym typeface="Wingdings" pitchFamily="2" charset="2"/>
              </a:rPr>
              <a:t> Issue of</a:t>
            </a:r>
            <a:r>
              <a:rPr lang="en-GB" sz="2200" b="1" kern="0" dirty="0" smtClean="0">
                <a:sym typeface="Wingdings" pitchFamily="2" charset="2"/>
              </a:rPr>
              <a:t> </a:t>
            </a:r>
            <a:r>
              <a:rPr lang="en-GB" sz="2200" b="1" kern="0" dirty="0" err="1" smtClean="0">
                <a:sym typeface="Wingdings" pitchFamily="2" charset="2"/>
              </a:rPr>
              <a:t>lifecourse</a:t>
            </a:r>
            <a:r>
              <a:rPr lang="en-GB" sz="2200" kern="0" dirty="0" smtClean="0">
                <a:sym typeface="Wingdings" pitchFamily="2" charset="2"/>
              </a:rPr>
              <a:t>. Important to limit the consequences of exposure to low SES in critical periods of development as they will impact health in adulthood.</a:t>
            </a:r>
            <a:endParaRPr lang="en-GB" sz="2200" kern="0" dirty="0" smtClean="0"/>
          </a:p>
          <a:p>
            <a:pPr marL="87313" fontAlgn="base">
              <a:lnSpc>
                <a:spcPct val="110000"/>
              </a:lnSpc>
              <a:spcBef>
                <a:spcPts val="600"/>
              </a:spcBef>
              <a:spcAft>
                <a:spcPct val="0"/>
              </a:spcAft>
              <a:buClr>
                <a:srgbClr val="C00000"/>
              </a:buClr>
              <a:buSzPct val="110000"/>
              <a:buFont typeface="Arial" pitchFamily="34" charset="0"/>
              <a:buChar char="•"/>
              <a:defRPr/>
            </a:pPr>
            <a:endParaRPr lang="en-GB" sz="2200" kern="0" dirty="0" smtClean="0"/>
          </a:p>
          <a:p>
            <a:pPr marL="87313" fontAlgn="base">
              <a:lnSpc>
                <a:spcPct val="110000"/>
              </a:lnSpc>
              <a:spcBef>
                <a:spcPts val="600"/>
              </a:spcBef>
              <a:spcAft>
                <a:spcPct val="0"/>
              </a:spcAft>
              <a:buClr>
                <a:srgbClr val="C00000"/>
              </a:buClr>
              <a:buSzPct val="110000"/>
              <a:buFont typeface="Arial" pitchFamily="34" charset="0"/>
              <a:buChar char="•"/>
              <a:defRPr/>
            </a:pPr>
            <a:endParaRPr kumimoji="0" lang="en-GB" sz="2200" b="0" i="0" u="none" strike="noStrike" kern="0" cap="none" spc="0" normalizeH="0" noProof="0" dirty="0" smtClean="0">
              <a:ln>
                <a:noFill/>
              </a:ln>
              <a:solidFill>
                <a:srgbClr val="C00000"/>
              </a:solidFill>
              <a:effectLst/>
              <a:uLnTx/>
              <a:uFillTx/>
            </a:endParaRPr>
          </a:p>
          <a:p>
            <a:pPr marL="357188" indent="-174625" fontAlgn="base">
              <a:lnSpc>
                <a:spcPct val="110000"/>
              </a:lnSpc>
              <a:spcBef>
                <a:spcPts val="600"/>
              </a:spcBef>
              <a:spcAft>
                <a:spcPct val="0"/>
              </a:spcAft>
              <a:buClr>
                <a:srgbClr val="FFFF00"/>
              </a:buClr>
              <a:buSzPct val="110000"/>
              <a:defRPr/>
            </a:pPr>
            <a:endParaRPr kumimoji="0" lang="en-GB" sz="2200" b="0" i="0" u="none" strike="noStrike" kern="0" cap="none" spc="0" normalizeH="0" baseline="0" noProof="0" dirty="0" smtClean="0">
              <a:ln>
                <a:noFill/>
              </a:ln>
              <a:solidFill>
                <a:srgbClr val="C00000"/>
              </a:solidFill>
              <a:effectLst/>
              <a:uLnTx/>
              <a:uFillTx/>
            </a:endParaRPr>
          </a:p>
          <a:p>
            <a:pPr marL="357188" marR="0" lvl="0" indent="-174625" algn="l" defTabSz="914400" rtl="0" eaLnBrk="1" fontAlgn="base" latinLnBrk="0" hangingPunct="1">
              <a:lnSpc>
                <a:spcPct val="110000"/>
              </a:lnSpc>
              <a:spcBef>
                <a:spcPts val="600"/>
              </a:spcBef>
              <a:spcAft>
                <a:spcPct val="0"/>
              </a:spcAft>
              <a:buClr>
                <a:srgbClr val="CC0000"/>
              </a:buClr>
              <a:buSzPct val="120000"/>
              <a:tabLst/>
              <a:defRPr/>
            </a:pPr>
            <a:endParaRPr kumimoji="0" lang="en-GB" sz="2200" b="0" i="1" u="none" strike="noStrike" kern="0" cap="none" spc="0" normalizeH="0" baseline="0" noProof="0" dirty="0" smtClean="0">
              <a:ln>
                <a:noFill/>
              </a:ln>
              <a:solidFill>
                <a:srgbClr val="C00000"/>
              </a:solidFill>
              <a:effectLst/>
              <a:uLnTx/>
              <a:uFillTx/>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2420888"/>
            <a:ext cx="8640960" cy="1200329"/>
          </a:xfrm>
          <a:prstGeom prst="rect">
            <a:avLst/>
          </a:prstGeom>
        </p:spPr>
        <p:txBody>
          <a:bodyPr wrap="square">
            <a:spAutoFit/>
          </a:bodyPr>
          <a:lstStyle/>
          <a:p>
            <a:pPr lvl="0" algn="ctr">
              <a:spcBef>
                <a:spcPct val="20000"/>
              </a:spcBef>
              <a:defRPr/>
            </a:pPr>
            <a:r>
              <a:rPr lang="en-GB" sz="3600" b="1" dirty="0">
                <a:solidFill>
                  <a:srgbClr val="C00000"/>
                </a:solidFill>
              </a:rPr>
              <a:t>Social inequalities in NCDs: intervention programs</a:t>
            </a:r>
          </a:p>
        </p:txBody>
      </p:sp>
    </p:spTree>
    <p:extLst>
      <p:ext uri="{BB962C8B-B14F-4D97-AF65-F5344CB8AC3E}">
        <p14:creationId xmlns:p14="http://schemas.microsoft.com/office/powerpoint/2010/main" xmlns="" val="4156698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800" b="1" dirty="0">
                <a:solidFill>
                  <a:srgbClr val="C00000"/>
                </a:solidFill>
              </a:rPr>
              <a:t>Hyderabad nutrition trial (1987-90), India</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95536" y="1484784"/>
            <a:ext cx="79208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68808" y="1440453"/>
            <a:ext cx="78236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Food supplementation to pregnant women in 15 poor Indian rural villages (14 villages controls)   </a:t>
            </a:r>
            <a:endParaRPr lang="en-US" b="1" dirty="0">
              <a:solidFill>
                <a:schemeClr val="tx1"/>
              </a:solidFill>
            </a:endParaRPr>
          </a:p>
        </p:txBody>
      </p:sp>
      <p:sp>
        <p:nvSpPr>
          <p:cNvPr id="12" name="Rectangle 11"/>
          <p:cNvSpPr/>
          <p:nvPr/>
        </p:nvSpPr>
        <p:spPr>
          <a:xfrm>
            <a:off x="323527" y="2708920"/>
            <a:ext cx="767710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n-GB" dirty="0" smtClean="0">
                <a:solidFill>
                  <a:schemeClr val="tx1"/>
                </a:solidFill>
              </a:rPr>
              <a:t> Children born to supplemented mothers +61g </a:t>
            </a:r>
            <a:r>
              <a:rPr lang="en-GB" dirty="0" err="1" smtClean="0">
                <a:solidFill>
                  <a:schemeClr val="tx1"/>
                </a:solidFill>
              </a:rPr>
              <a:t>birthweight</a:t>
            </a:r>
            <a:endParaRPr lang="en-GB" dirty="0">
              <a:solidFill>
                <a:schemeClr val="tx1"/>
              </a:solidFill>
            </a:endParaRPr>
          </a:p>
        </p:txBody>
      </p:sp>
      <p:sp>
        <p:nvSpPr>
          <p:cNvPr id="13" name="Rectangle 12"/>
          <p:cNvSpPr/>
          <p:nvPr/>
        </p:nvSpPr>
        <p:spPr>
          <a:xfrm>
            <a:off x="206589" y="3380682"/>
            <a:ext cx="260629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C00000"/>
                </a:solidFill>
              </a:rPr>
              <a:t>Follow-up (2003-05)</a:t>
            </a:r>
            <a:endParaRPr lang="en-GB" b="1" dirty="0">
              <a:solidFill>
                <a:srgbClr val="C00000"/>
              </a:solidFill>
            </a:endParaRPr>
          </a:p>
        </p:txBody>
      </p:sp>
      <p:sp>
        <p:nvSpPr>
          <p:cNvPr id="14" name="Rectangle 13"/>
          <p:cNvSpPr/>
          <p:nvPr/>
        </p:nvSpPr>
        <p:spPr>
          <a:xfrm>
            <a:off x="275903" y="3812730"/>
            <a:ext cx="8280920" cy="1920526"/>
          </a:xfrm>
          <a:prstGeom prst="rect">
            <a:avLst/>
          </a:prstGeom>
        </p:spPr>
        <p:txBody>
          <a:bodyPr wrap="square">
            <a:spAutoFit/>
          </a:bodyPr>
          <a:lstStyle/>
          <a:p>
            <a:pPr>
              <a:lnSpc>
                <a:spcPct val="110000"/>
              </a:lnSpc>
              <a:buFont typeface="Wingdings" pitchFamily="2" charset="2"/>
              <a:buChar char="ü"/>
            </a:pPr>
            <a:r>
              <a:rPr lang="en-GB" dirty="0" smtClean="0"/>
              <a:t>14mm taller</a:t>
            </a:r>
          </a:p>
          <a:p>
            <a:pPr>
              <a:lnSpc>
                <a:spcPct val="110000"/>
              </a:lnSpc>
              <a:buFont typeface="Wingdings" pitchFamily="2" charset="2"/>
              <a:buChar char="ü"/>
            </a:pPr>
            <a:r>
              <a:rPr lang="en-GB" dirty="0" smtClean="0"/>
              <a:t> Same fat mass</a:t>
            </a:r>
          </a:p>
          <a:p>
            <a:pPr>
              <a:lnSpc>
                <a:spcPct val="110000"/>
              </a:lnSpc>
              <a:buFont typeface="Wingdings" pitchFamily="2" charset="2"/>
              <a:buChar char="ü"/>
            </a:pPr>
            <a:r>
              <a:rPr lang="en-GB" dirty="0" smtClean="0"/>
              <a:t> Lower risk of cardiovascular disease</a:t>
            </a:r>
          </a:p>
          <a:p>
            <a:pPr>
              <a:lnSpc>
                <a:spcPct val="110000"/>
              </a:lnSpc>
              <a:buFont typeface="Wingdings" pitchFamily="2" charset="2"/>
              <a:buChar char="ü"/>
            </a:pPr>
            <a:r>
              <a:rPr lang="en-GB" dirty="0" smtClean="0"/>
              <a:t> Insulin resistance (HOMA): 20% lower</a:t>
            </a:r>
          </a:p>
          <a:p>
            <a:pPr>
              <a:lnSpc>
                <a:spcPct val="110000"/>
              </a:lnSpc>
              <a:buFont typeface="Wingdings" pitchFamily="2" charset="2"/>
              <a:buChar char="ü"/>
            </a:pPr>
            <a:r>
              <a:rPr lang="en-GB" dirty="0" smtClean="0"/>
              <a:t> Arterial stiffness: 3% lower</a:t>
            </a:r>
          </a:p>
          <a:p>
            <a:pPr>
              <a:lnSpc>
                <a:spcPct val="110000"/>
              </a:lnSpc>
              <a:buFont typeface="Wingdings" pitchFamily="2" charset="2"/>
              <a:buChar char="ü"/>
            </a:pPr>
            <a:r>
              <a:rPr lang="en-GB" dirty="0" smtClean="0"/>
              <a:t> Systolic blood pressure: 0.6mm Hg lower</a:t>
            </a:r>
            <a:endParaRPr lang="en-GB" dirty="0"/>
          </a:p>
        </p:txBody>
      </p:sp>
      <p:sp>
        <p:nvSpPr>
          <p:cNvPr id="15" name="Text Box 54"/>
          <p:cNvSpPr txBox="1">
            <a:spLocks noChangeArrowheads="1"/>
          </p:cNvSpPr>
          <p:nvPr/>
        </p:nvSpPr>
        <p:spPr bwMode="auto">
          <a:xfrm>
            <a:off x="539552" y="6613525"/>
            <a:ext cx="8243887" cy="307777"/>
          </a:xfrm>
          <a:prstGeom prst="rect">
            <a:avLst/>
          </a:prstGeom>
          <a:noFill/>
          <a:ln w="9525">
            <a:noFill/>
            <a:miter lim="800000"/>
            <a:headEnd/>
            <a:tailEnd/>
          </a:ln>
        </p:spPr>
        <p:txBody>
          <a:bodyPr>
            <a:spAutoFit/>
          </a:bodyPr>
          <a:lstStyle/>
          <a:p>
            <a:r>
              <a:rPr lang="en-GB" sz="1400" b="1" dirty="0">
                <a:solidFill>
                  <a:srgbClr val="C00000"/>
                </a:solidFill>
              </a:rPr>
              <a:t>Sources: </a:t>
            </a:r>
            <a:r>
              <a:rPr lang="en-GB" sz="1400" b="1" dirty="0" err="1" smtClean="0">
                <a:solidFill>
                  <a:srgbClr val="C00000"/>
                </a:solidFill>
              </a:rPr>
              <a:t>Kinra</a:t>
            </a:r>
            <a:r>
              <a:rPr lang="en-GB" sz="1400" b="1" dirty="0" smtClean="0">
                <a:solidFill>
                  <a:srgbClr val="C00000"/>
                </a:solidFill>
              </a:rPr>
              <a:t> et al. BMJ 2008.</a:t>
            </a:r>
            <a:endParaRPr lang="en-GB" sz="1400" b="1" dirty="0">
              <a:solidFill>
                <a:srgbClr val="C00000"/>
              </a:solidFill>
            </a:endParaRPr>
          </a:p>
        </p:txBody>
      </p:sp>
      <p:sp>
        <p:nvSpPr>
          <p:cNvPr id="16" name="Rectangle 15"/>
          <p:cNvSpPr/>
          <p:nvPr/>
        </p:nvSpPr>
        <p:spPr>
          <a:xfrm>
            <a:off x="85403" y="2374404"/>
            <a:ext cx="260629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C00000"/>
                </a:solidFill>
              </a:rPr>
              <a:t>Baseline (1987-90)</a:t>
            </a:r>
            <a:endParaRPr lang="en-GB" b="1" dirty="0">
              <a:solidFill>
                <a:srgbClr val="C00000"/>
              </a:solidFill>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8164" t="10822" r="6930" b="18062"/>
          <a:stretch>
            <a:fillRect/>
          </a:stretch>
        </p:blipFill>
        <p:spPr bwMode="auto">
          <a:xfrm>
            <a:off x="395536" y="2479048"/>
            <a:ext cx="4248472" cy="3758264"/>
          </a:xfrm>
          <a:prstGeom prst="rect">
            <a:avLst/>
          </a:prstGeom>
          <a:noFill/>
          <a:ln w="9525">
            <a:noFill/>
            <a:miter lim="800000"/>
            <a:headEnd/>
            <a:tailEnd/>
          </a:ln>
        </p:spPr>
      </p:pic>
      <p:sp>
        <p:nvSpPr>
          <p:cNvPr id="2" name="Titre 1"/>
          <p:cNvSpPr>
            <a:spLocks noGrp="1"/>
          </p:cNvSpPr>
          <p:nvPr>
            <p:ph type="title"/>
          </p:nvPr>
        </p:nvSpPr>
        <p:spPr>
          <a:xfrm>
            <a:off x="0" y="5318"/>
            <a:ext cx="9144000" cy="778098"/>
          </a:xfrm>
        </p:spPr>
        <p:txBody>
          <a:bodyPr>
            <a:noAutofit/>
          </a:bodyPr>
          <a:lstStyle/>
          <a:p>
            <a:r>
              <a:rPr lang="en-GB" sz="2800" b="1" dirty="0">
                <a:solidFill>
                  <a:srgbClr val="C00000"/>
                </a:solidFill>
              </a:rPr>
              <a:t>Water fluoridation (1993-94), United Kingdom</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95536" y="1535526"/>
            <a:ext cx="79208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43730" y="1318666"/>
            <a:ext cx="7823672" cy="67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en-US" sz="1600" b="1" dirty="0" smtClean="0">
                <a:solidFill>
                  <a:schemeClr val="tx1"/>
                </a:solidFill>
              </a:rPr>
              <a:t>Water fluoridation in 7 districts </a:t>
            </a:r>
            <a:r>
              <a:rPr lang="en-US" sz="1600" b="1" dirty="0" err="1" smtClean="0">
                <a:solidFill>
                  <a:schemeClr val="tx1"/>
                </a:solidFill>
              </a:rPr>
              <a:t>vs</a:t>
            </a:r>
            <a:r>
              <a:rPr lang="en-US" sz="1600" b="1" dirty="0" smtClean="0">
                <a:solidFill>
                  <a:schemeClr val="tx1"/>
                </a:solidFill>
              </a:rPr>
              <a:t> 7 control </a:t>
            </a:r>
            <a:r>
              <a:rPr lang="fr-CH" sz="1600" b="1" dirty="0" smtClean="0">
                <a:solidFill>
                  <a:schemeClr val="tx1"/>
                </a:solidFill>
              </a:rPr>
              <a:t>of </a:t>
            </a:r>
            <a:r>
              <a:rPr lang="fr-CH" sz="1600" b="1" dirty="0" err="1" smtClean="0">
                <a:solidFill>
                  <a:schemeClr val="tx1"/>
                </a:solidFill>
              </a:rPr>
              <a:t>same</a:t>
            </a:r>
            <a:r>
              <a:rPr lang="fr-CH" sz="1600" b="1" dirty="0" smtClean="0">
                <a:solidFill>
                  <a:schemeClr val="tx1"/>
                </a:solidFill>
              </a:rPr>
              <a:t> SES</a:t>
            </a:r>
            <a:endParaRPr lang="en-GB" sz="1600" b="1" dirty="0" smtClean="0">
              <a:solidFill>
                <a:schemeClr val="tx1"/>
              </a:solidFill>
            </a:endParaRPr>
          </a:p>
          <a:p>
            <a:pPr algn="ctr"/>
            <a:endParaRPr lang="en-US" sz="1600" b="1" dirty="0">
              <a:solidFill>
                <a:schemeClr val="tx1"/>
              </a:solidFill>
            </a:endParaRPr>
          </a:p>
        </p:txBody>
      </p:sp>
      <p:sp>
        <p:nvSpPr>
          <p:cNvPr id="15" name="Text Box 54"/>
          <p:cNvSpPr txBox="1">
            <a:spLocks noChangeArrowheads="1"/>
          </p:cNvSpPr>
          <p:nvPr/>
        </p:nvSpPr>
        <p:spPr bwMode="auto">
          <a:xfrm>
            <a:off x="539552" y="6639163"/>
            <a:ext cx="8243887" cy="276999"/>
          </a:xfrm>
          <a:prstGeom prst="rect">
            <a:avLst/>
          </a:prstGeom>
          <a:noFill/>
          <a:ln w="9525">
            <a:noFill/>
            <a:miter lim="800000"/>
            <a:headEnd/>
            <a:tailEnd/>
          </a:ln>
        </p:spPr>
        <p:txBody>
          <a:bodyPr>
            <a:spAutoFit/>
          </a:bodyPr>
          <a:lstStyle/>
          <a:p>
            <a:r>
              <a:rPr lang="en-GB" sz="1200" b="1" dirty="0">
                <a:solidFill>
                  <a:srgbClr val="C00000"/>
                </a:solidFill>
              </a:rPr>
              <a:t>Sources: </a:t>
            </a:r>
            <a:r>
              <a:rPr lang="en-GB" sz="1200" b="1" dirty="0" smtClean="0">
                <a:solidFill>
                  <a:srgbClr val="C00000"/>
                </a:solidFill>
              </a:rPr>
              <a:t>Riley et al. IJE 1999.</a:t>
            </a:r>
            <a:endParaRPr lang="en-GB" sz="1200" b="1" dirty="0">
              <a:solidFill>
                <a:srgbClr val="C00000"/>
              </a:solidFill>
            </a:endParaRPr>
          </a:p>
        </p:txBody>
      </p:sp>
      <p:sp>
        <p:nvSpPr>
          <p:cNvPr id="18" name="Rectangle 17"/>
          <p:cNvSpPr/>
          <p:nvPr/>
        </p:nvSpPr>
        <p:spPr>
          <a:xfrm>
            <a:off x="4499992" y="2060848"/>
            <a:ext cx="4644008"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Clr>
                <a:srgbClr val="C00000"/>
              </a:buClr>
              <a:buFont typeface="Wingdings" pitchFamily="2" charset="2"/>
              <a:buChar char="§"/>
            </a:pPr>
            <a:r>
              <a:rPr lang="en-US" b="1" dirty="0" smtClean="0">
                <a:solidFill>
                  <a:schemeClr val="tx1"/>
                </a:solidFill>
              </a:rPr>
              <a:t>Decayed </a:t>
            </a:r>
            <a:r>
              <a:rPr lang="en-US" b="1" dirty="0" err="1" smtClean="0">
                <a:solidFill>
                  <a:schemeClr val="tx1"/>
                </a:solidFill>
              </a:rPr>
              <a:t>theet</a:t>
            </a:r>
            <a:r>
              <a:rPr lang="en-US" b="1" dirty="0" smtClean="0">
                <a:solidFill>
                  <a:schemeClr val="tx1"/>
                </a:solidFill>
              </a:rPr>
              <a:t> (DT)</a:t>
            </a:r>
            <a:endParaRPr lang="en-US" sz="1700" dirty="0" smtClean="0">
              <a:solidFill>
                <a:schemeClr val="tx1"/>
              </a:solidFill>
            </a:endParaRPr>
          </a:p>
          <a:p>
            <a:pPr marL="639763" lvl="1" indent="-182563">
              <a:buClr>
                <a:srgbClr val="C00000"/>
              </a:buClr>
              <a:buFont typeface="Wingdings" pitchFamily="2" charset="2"/>
              <a:buChar char="ü"/>
            </a:pPr>
            <a:r>
              <a:rPr lang="en-US" dirty="0" smtClean="0">
                <a:solidFill>
                  <a:schemeClr val="tx1"/>
                </a:solidFill>
              </a:rPr>
              <a:t>Mean 0.87 in fluoridated district; 1.8 in non-fluoridated district (p&lt;0.0001)</a:t>
            </a:r>
          </a:p>
          <a:p>
            <a:pPr marL="182563" indent="-182563">
              <a:buClr>
                <a:srgbClr val="C00000"/>
              </a:buClr>
              <a:buFont typeface="Wingdings" pitchFamily="2" charset="2"/>
              <a:buChar char="§"/>
            </a:pPr>
            <a:endParaRPr lang="en-US" dirty="0" smtClean="0">
              <a:solidFill>
                <a:schemeClr val="tx1"/>
              </a:solidFill>
            </a:endParaRPr>
          </a:p>
          <a:p>
            <a:pPr marL="182563" indent="-182563">
              <a:buClr>
                <a:srgbClr val="C00000"/>
              </a:buClr>
              <a:buFont typeface="Wingdings" pitchFamily="2" charset="2"/>
              <a:buChar char="§"/>
            </a:pPr>
            <a:r>
              <a:rPr lang="en-US" dirty="0" smtClean="0">
                <a:solidFill>
                  <a:schemeClr val="tx1"/>
                </a:solidFill>
              </a:rPr>
              <a:t>The intervention benefits most the most disadvantaged areas </a:t>
            </a:r>
          </a:p>
          <a:p>
            <a:pPr marL="182563" indent="-182563">
              <a:buClr>
                <a:srgbClr val="C00000"/>
              </a:buClr>
            </a:pPr>
            <a:r>
              <a:rPr lang="en-US" dirty="0" smtClean="0">
                <a:solidFill>
                  <a:schemeClr val="tx1"/>
                </a:solidFill>
                <a:sym typeface="Wingdings" pitchFamily="2" charset="2"/>
              </a:rPr>
              <a:t></a:t>
            </a:r>
            <a:r>
              <a:rPr lang="en-US" b="1" dirty="0" smtClean="0">
                <a:solidFill>
                  <a:srgbClr val="C00000"/>
                </a:solidFill>
                <a:sym typeface="Wingdings" pitchFamily="2" charset="2"/>
              </a:rPr>
              <a:t>inequalities reduced</a:t>
            </a:r>
            <a:endParaRPr lang="en-US" b="1" dirty="0">
              <a:solidFill>
                <a:srgbClr val="C00000"/>
              </a:solidFill>
            </a:endParaRPr>
          </a:p>
        </p:txBody>
      </p:sp>
      <p:sp>
        <p:nvSpPr>
          <p:cNvPr id="21" name="Rectangle 20"/>
          <p:cNvSpPr/>
          <p:nvPr/>
        </p:nvSpPr>
        <p:spPr>
          <a:xfrm>
            <a:off x="4733925" y="5157192"/>
            <a:ext cx="4032448"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Probably same effects for other structural interventions such as trans fats/salt reduction in food </a:t>
            </a:r>
            <a:endParaRPr lang="en-US" b="1" dirty="0">
              <a:solidFill>
                <a:schemeClr val="tx1"/>
              </a:solidFill>
            </a:endParaRPr>
          </a:p>
        </p:txBody>
      </p:sp>
      <p:sp>
        <p:nvSpPr>
          <p:cNvPr id="13" name="Rectangle 12"/>
          <p:cNvSpPr/>
          <p:nvPr/>
        </p:nvSpPr>
        <p:spPr>
          <a:xfrm>
            <a:off x="811957" y="5949280"/>
            <a:ext cx="266429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smtClean="0">
                <a:solidFill>
                  <a:schemeClr val="tx1"/>
                </a:solidFill>
              </a:rPr>
              <a:t>DEPRIVATION</a:t>
            </a:r>
            <a:endParaRPr lang="en-GB" b="1" dirty="0">
              <a:solidFill>
                <a:schemeClr val="tx1"/>
              </a:solidFill>
            </a:endParaRPr>
          </a:p>
        </p:txBody>
      </p:sp>
      <p:sp>
        <p:nvSpPr>
          <p:cNvPr id="19" name="Rectangle 18"/>
          <p:cNvSpPr/>
          <p:nvPr/>
        </p:nvSpPr>
        <p:spPr>
          <a:xfrm>
            <a:off x="788343" y="2411363"/>
            <a:ext cx="28083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smtClean="0">
                <a:solidFill>
                  <a:schemeClr val="tx1"/>
                </a:solidFill>
              </a:rPr>
              <a:t>DECAYED THEET</a:t>
            </a:r>
            <a:endParaRPr lang="en-GB" b="1" dirty="0">
              <a:solidFill>
                <a:schemeClr val="tx1"/>
              </a:solidFill>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2420888"/>
            <a:ext cx="8640960" cy="646331"/>
          </a:xfrm>
          <a:prstGeom prst="rect">
            <a:avLst/>
          </a:prstGeom>
        </p:spPr>
        <p:txBody>
          <a:bodyPr wrap="square">
            <a:spAutoFit/>
          </a:bodyPr>
          <a:lstStyle/>
          <a:p>
            <a:pPr lvl="0" algn="ctr">
              <a:spcBef>
                <a:spcPct val="20000"/>
              </a:spcBef>
              <a:defRPr/>
            </a:pPr>
            <a:r>
              <a:rPr lang="en-GB" sz="3600" b="1" dirty="0">
                <a:solidFill>
                  <a:srgbClr val="C00000"/>
                </a:solidFill>
              </a:rPr>
              <a:t>Social inequalities in </a:t>
            </a:r>
            <a:r>
              <a:rPr lang="en-GB" sz="3600" b="1" dirty="0" smtClean="0">
                <a:solidFill>
                  <a:srgbClr val="C00000"/>
                </a:solidFill>
              </a:rPr>
              <a:t>NCDs and the UN</a:t>
            </a:r>
            <a:endParaRPr lang="en-GB" sz="3600" b="1" dirty="0">
              <a:solidFill>
                <a:srgbClr val="C00000"/>
              </a:solidFill>
            </a:endParaRPr>
          </a:p>
        </p:txBody>
      </p:sp>
    </p:spTree>
    <p:extLst>
      <p:ext uri="{BB962C8B-B14F-4D97-AF65-F5344CB8AC3E}">
        <p14:creationId xmlns:p14="http://schemas.microsoft.com/office/powerpoint/2010/main" xmlns="" val="746124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r="4780"/>
          <a:stretch/>
        </p:blipFill>
        <p:spPr bwMode="auto">
          <a:xfrm>
            <a:off x="780412" y="1124744"/>
            <a:ext cx="8221698" cy="4681800"/>
          </a:xfrm>
          <a:prstGeom prst="rect">
            <a:avLst/>
          </a:prstGeom>
          <a:noFill/>
          <a:ln w="9525">
            <a:noFill/>
            <a:miter lim="800000"/>
            <a:headEnd/>
            <a:tailEnd/>
          </a:ln>
        </p:spPr>
      </p:pic>
      <p:sp>
        <p:nvSpPr>
          <p:cNvPr id="5" name="Titre 1"/>
          <p:cNvSpPr>
            <a:spLocks noGrp="1"/>
          </p:cNvSpPr>
          <p:nvPr>
            <p:ph type="title"/>
          </p:nvPr>
        </p:nvSpPr>
        <p:spPr>
          <a:xfrm>
            <a:off x="0" y="5318"/>
            <a:ext cx="9144000" cy="778098"/>
          </a:xfrm>
        </p:spPr>
        <p:txBody>
          <a:bodyPr>
            <a:noAutofit/>
          </a:bodyPr>
          <a:lstStyle/>
          <a:p>
            <a:r>
              <a:rPr lang="en-GB" sz="2600" b="1" dirty="0" smtClean="0">
                <a:solidFill>
                  <a:srgbClr val="C00000"/>
                </a:solidFill>
              </a:rPr>
              <a:t>WHO commission on social determinants of heath: conceptual framework</a:t>
            </a:r>
            <a:endParaRPr lang="en-GB" sz="2600" b="1" dirty="0">
              <a:solidFill>
                <a:srgbClr val="C00000"/>
              </a:solidFill>
            </a:endParaRPr>
          </a:p>
        </p:txBody>
      </p:sp>
      <p:cxnSp>
        <p:nvCxnSpPr>
          <p:cNvPr id="6" name="Connecteur droit 5"/>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3" cstate="print"/>
          <a:srcRect/>
          <a:stretch>
            <a:fillRect/>
          </a:stretch>
        </p:blipFill>
        <p:spPr>
          <a:xfrm rot="21220005">
            <a:off x="123533" y="4856893"/>
            <a:ext cx="1302730" cy="193515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600" b="1" dirty="0">
                <a:solidFill>
                  <a:srgbClr val="C00000"/>
                </a:solidFill>
              </a:rPr>
              <a:t>WHO commission on social determinants of </a:t>
            </a:r>
            <a:r>
              <a:rPr lang="en-GB" sz="2600" b="1" dirty="0" smtClean="0">
                <a:solidFill>
                  <a:srgbClr val="C00000"/>
                </a:solidFill>
              </a:rPr>
              <a:t>heath</a:t>
            </a:r>
            <a:r>
              <a:rPr lang="en-GB" sz="2600" b="1" dirty="0">
                <a:solidFill>
                  <a:srgbClr val="C00000"/>
                </a:solidFill>
              </a:rPr>
              <a:t>: </a:t>
            </a:r>
            <a:r>
              <a:rPr lang="en-GB" sz="2600" b="1" dirty="0" smtClean="0">
                <a:solidFill>
                  <a:srgbClr val="C00000"/>
                </a:solidFill>
              </a:rPr>
              <a:t>overall </a:t>
            </a:r>
            <a:r>
              <a:rPr lang="en-GB" sz="2600" b="1" dirty="0">
                <a:solidFill>
                  <a:srgbClr val="C00000"/>
                </a:solidFill>
              </a:rPr>
              <a:t>recommendations </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
          <p:cNvSpPr txBox="1">
            <a:spLocks noChangeArrowheads="1"/>
          </p:cNvSpPr>
          <p:nvPr/>
        </p:nvSpPr>
        <p:spPr bwMode="auto">
          <a:xfrm>
            <a:off x="0" y="810600"/>
            <a:ext cx="9036496" cy="5642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algn="ctr" fontAlgn="base">
              <a:lnSpc>
                <a:spcPct val="110000"/>
              </a:lnSpc>
              <a:spcBef>
                <a:spcPct val="20000"/>
              </a:spcBef>
              <a:spcAft>
                <a:spcPct val="0"/>
              </a:spcAft>
              <a:buClr>
                <a:srgbClr val="C00000"/>
              </a:buClr>
              <a:buSzPct val="110000"/>
              <a:defRPr/>
            </a:pPr>
            <a:endParaRPr kumimoji="0" lang="en-GB" sz="2000" b="0" i="0" u="none" strike="noStrike" kern="0" cap="none" spc="0" normalizeH="0" baseline="0" noProof="0" dirty="0" smtClean="0">
              <a:ln>
                <a:noFill/>
              </a:ln>
              <a:solidFill>
                <a:srgbClr val="C00000"/>
              </a:solidFill>
              <a:effectLst/>
              <a:uLnTx/>
              <a:uFillTx/>
            </a:endParaRP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solidFill>
                  <a:srgbClr val="C00000"/>
                </a:solidFill>
              </a:rPr>
              <a:t> </a:t>
            </a:r>
            <a:r>
              <a:rPr lang="en-GB" sz="2000" b="1" kern="0" dirty="0" smtClean="0"/>
              <a:t>Improve daily living conditions</a:t>
            </a:r>
          </a:p>
          <a:p>
            <a:pPr marL="544513" lvl="1" fontAlgn="base">
              <a:lnSpc>
                <a:spcPct val="110000"/>
              </a:lnSpc>
              <a:spcBef>
                <a:spcPct val="20000"/>
              </a:spcBef>
              <a:spcAft>
                <a:spcPct val="0"/>
              </a:spcAft>
              <a:buClr>
                <a:srgbClr val="C00000"/>
              </a:buClr>
              <a:buSzPct val="110000"/>
              <a:buFont typeface="Arial" pitchFamily="34" charset="0"/>
              <a:buChar char="•"/>
              <a:defRPr/>
            </a:pPr>
            <a:r>
              <a:rPr kumimoji="0" lang="en-GB" sz="2000" i="0" u="none" strike="noStrike" kern="0" cap="none" spc="0" normalizeH="0" baseline="0" noProof="0" dirty="0" smtClean="0">
                <a:ln>
                  <a:noFill/>
                </a:ln>
                <a:effectLst/>
                <a:uLnTx/>
                <a:uFillTx/>
              </a:rPr>
              <a:t> </a:t>
            </a:r>
            <a:r>
              <a:rPr lang="en-GB" sz="2000" kern="0" noProof="0" dirty="0" smtClean="0"/>
              <a:t>Equity from the start (focus on early life)</a:t>
            </a:r>
          </a:p>
          <a:p>
            <a:pPr marL="544513" lvl="1" fontAlgn="base">
              <a:lnSpc>
                <a:spcPct val="110000"/>
              </a:lnSpc>
              <a:spcBef>
                <a:spcPct val="20000"/>
              </a:spcBef>
              <a:spcAft>
                <a:spcPct val="0"/>
              </a:spcAft>
              <a:buClr>
                <a:srgbClr val="C00000"/>
              </a:buClr>
              <a:buSzPct val="110000"/>
              <a:buFont typeface="Arial" pitchFamily="34" charset="0"/>
              <a:buChar char="•"/>
              <a:defRPr/>
            </a:pPr>
            <a:r>
              <a:rPr kumimoji="0" lang="en-GB" sz="2000" i="0" u="none" strike="noStrike" kern="0" cap="none" spc="0" normalizeH="0" baseline="0" dirty="0" smtClean="0">
                <a:ln>
                  <a:noFill/>
                </a:ln>
                <a:effectLst/>
                <a:uLnTx/>
                <a:uFillTx/>
              </a:rPr>
              <a:t> Healthy</a:t>
            </a:r>
            <a:r>
              <a:rPr kumimoji="0" lang="en-GB" sz="2000" i="0" u="none" strike="noStrike" kern="0" cap="none" spc="0" normalizeH="0" dirty="0" smtClean="0">
                <a:ln>
                  <a:noFill/>
                </a:ln>
                <a:effectLst/>
                <a:uLnTx/>
                <a:uFillTx/>
              </a:rPr>
              <a:t> places healthy people </a:t>
            </a:r>
          </a:p>
          <a:p>
            <a:pPr marL="544513" lvl="1" fontAlgn="base">
              <a:lnSpc>
                <a:spcPct val="110000"/>
              </a:lnSpc>
              <a:spcBef>
                <a:spcPct val="20000"/>
              </a:spcBef>
              <a:spcAft>
                <a:spcPct val="0"/>
              </a:spcAft>
              <a:buClr>
                <a:srgbClr val="C00000"/>
              </a:buClr>
              <a:buSzPct val="110000"/>
              <a:buFont typeface="Arial" pitchFamily="34" charset="0"/>
              <a:buChar char="•"/>
              <a:defRPr/>
            </a:pPr>
            <a:r>
              <a:rPr lang="en-GB" sz="2000" kern="0" baseline="0" noProof="0" dirty="0" smtClean="0"/>
              <a:t> Fair</a:t>
            </a:r>
            <a:r>
              <a:rPr lang="en-GB" sz="2000" kern="0" noProof="0" dirty="0" smtClean="0"/>
              <a:t> employment and decent </a:t>
            </a:r>
            <a:r>
              <a:rPr lang="en-GB" sz="2000" kern="0" dirty="0" smtClean="0"/>
              <a:t>work </a:t>
            </a:r>
          </a:p>
          <a:p>
            <a:pPr marL="544513" lvl="1" fontAlgn="base">
              <a:lnSpc>
                <a:spcPct val="110000"/>
              </a:lnSpc>
              <a:spcBef>
                <a:spcPct val="20000"/>
              </a:spcBef>
              <a:spcAft>
                <a:spcPct val="0"/>
              </a:spcAft>
              <a:buClr>
                <a:srgbClr val="C00000"/>
              </a:buClr>
              <a:buSzPct val="110000"/>
              <a:buFont typeface="Arial" pitchFamily="34" charset="0"/>
              <a:buChar char="•"/>
              <a:defRPr/>
            </a:pPr>
            <a:r>
              <a:rPr lang="en-GB" sz="2000" kern="0" dirty="0" smtClean="0"/>
              <a:t> Social protection</a:t>
            </a:r>
          </a:p>
          <a:p>
            <a:pPr marL="544513" lvl="1" fontAlgn="base">
              <a:lnSpc>
                <a:spcPct val="110000"/>
              </a:lnSpc>
              <a:spcBef>
                <a:spcPts val="1200"/>
              </a:spcBef>
              <a:spcAft>
                <a:spcPct val="0"/>
              </a:spcAft>
              <a:buClr>
                <a:srgbClr val="C00000"/>
              </a:buClr>
              <a:buSzPct val="110000"/>
              <a:buFont typeface="Arial" pitchFamily="34" charset="0"/>
              <a:buChar char="•"/>
              <a:defRPr/>
            </a:pPr>
            <a:r>
              <a:rPr lang="en-GB" sz="2000" kern="0" dirty="0" smtClean="0"/>
              <a:t> Universal health care</a:t>
            </a:r>
          </a:p>
          <a:p>
            <a:pPr marL="87313" fontAlgn="base">
              <a:lnSpc>
                <a:spcPct val="110000"/>
              </a:lnSpc>
              <a:spcBef>
                <a:spcPts val="1200"/>
              </a:spcBef>
              <a:spcAft>
                <a:spcPct val="0"/>
              </a:spcAft>
              <a:buClr>
                <a:srgbClr val="C00000"/>
              </a:buClr>
              <a:buSzPct val="110000"/>
              <a:buFont typeface="Wingdings" pitchFamily="2" charset="2"/>
              <a:buChar char="§"/>
              <a:defRPr/>
            </a:pPr>
            <a:r>
              <a:rPr lang="en-GB" sz="2000" kern="0" dirty="0" smtClean="0"/>
              <a:t> </a:t>
            </a:r>
            <a:r>
              <a:rPr lang="en-GB" sz="2000" b="1" kern="0" dirty="0" smtClean="0"/>
              <a:t>Tackle the Inequitable Distribution of Power, Money, and Resources</a:t>
            </a:r>
          </a:p>
          <a:p>
            <a:pPr marL="544513" lvl="1" fontAlgn="base">
              <a:lnSpc>
                <a:spcPct val="110000"/>
              </a:lnSpc>
              <a:spcBef>
                <a:spcPct val="20000"/>
              </a:spcBef>
              <a:spcAft>
                <a:spcPct val="0"/>
              </a:spcAft>
              <a:buClr>
                <a:srgbClr val="C00000"/>
              </a:buClr>
              <a:buSzPct val="110000"/>
              <a:buFont typeface="Arial" pitchFamily="34" charset="0"/>
              <a:buChar char="•"/>
              <a:defRPr/>
            </a:pPr>
            <a:r>
              <a:rPr lang="en-GB" sz="2000" kern="0" dirty="0" smtClean="0"/>
              <a:t> </a:t>
            </a:r>
            <a:r>
              <a:rPr lang="en-GB" sz="2000" b="1" kern="0" dirty="0" smtClean="0"/>
              <a:t>Health equity in all policies</a:t>
            </a:r>
          </a:p>
          <a:p>
            <a:pPr marL="712788" lvl="1" indent="-168275" fontAlgn="base">
              <a:lnSpc>
                <a:spcPct val="110000"/>
              </a:lnSpc>
              <a:spcBef>
                <a:spcPts val="1200"/>
              </a:spcBef>
              <a:spcAft>
                <a:spcPct val="0"/>
              </a:spcAft>
              <a:buClr>
                <a:srgbClr val="C00000"/>
              </a:buClr>
              <a:buSzPct val="110000"/>
              <a:buFont typeface="Arial" pitchFamily="34" charset="0"/>
              <a:buChar char="•"/>
              <a:defRPr/>
            </a:pPr>
            <a:r>
              <a:rPr lang="en-GB" sz="2000" kern="0" dirty="0" smtClean="0"/>
              <a:t>Market responsibility </a:t>
            </a:r>
            <a:r>
              <a:rPr lang="en-GB" sz="2000" kern="0" dirty="0" smtClean="0">
                <a:sym typeface="Wingdings" pitchFamily="2" charset="2"/>
              </a:rPr>
              <a:t> r</a:t>
            </a:r>
            <a:r>
              <a:rPr lang="en-GB" sz="2000" kern="0" dirty="0" smtClean="0"/>
              <a:t>einforce primary role of state in provision of basic  health-related services (i.e.: water/sanitation) and the regulation of goods and services with major health impact (i.e.: tobacco, alcohol, and food)</a:t>
            </a:r>
          </a:p>
          <a:p>
            <a:pPr marL="87313" fontAlgn="base">
              <a:lnSpc>
                <a:spcPct val="110000"/>
              </a:lnSpc>
              <a:spcBef>
                <a:spcPts val="1200"/>
              </a:spcBef>
              <a:spcAft>
                <a:spcPct val="0"/>
              </a:spcAft>
              <a:buClr>
                <a:srgbClr val="C00000"/>
              </a:buClr>
              <a:buSzPct val="110000"/>
              <a:buFont typeface="Wingdings" pitchFamily="2" charset="2"/>
              <a:buChar char="§"/>
              <a:defRPr/>
            </a:pPr>
            <a:r>
              <a:rPr lang="en-GB" sz="2000" kern="0" dirty="0" smtClean="0"/>
              <a:t> </a:t>
            </a:r>
            <a:r>
              <a:rPr lang="en-GB" sz="2000" b="1" kern="0" dirty="0" smtClean="0"/>
              <a:t>Good governance</a:t>
            </a:r>
          </a:p>
          <a:p>
            <a:pPr marL="544513" lvl="1" fontAlgn="base">
              <a:lnSpc>
                <a:spcPct val="110000"/>
              </a:lnSpc>
              <a:spcBef>
                <a:spcPct val="20000"/>
              </a:spcBef>
              <a:spcAft>
                <a:spcPct val="0"/>
              </a:spcAft>
              <a:buClr>
                <a:srgbClr val="C00000"/>
              </a:buClr>
              <a:buSzPct val="110000"/>
              <a:buFont typeface="Arial" pitchFamily="34" charset="0"/>
              <a:buChar char="•"/>
              <a:defRPr/>
            </a:pPr>
            <a:endParaRPr lang="en-GB" sz="2000" kern="0" dirty="0" smtClean="0"/>
          </a:p>
          <a:p>
            <a:pPr marL="544513" lvl="1" fontAlgn="base">
              <a:lnSpc>
                <a:spcPct val="110000"/>
              </a:lnSpc>
              <a:spcBef>
                <a:spcPct val="20000"/>
              </a:spcBef>
              <a:spcAft>
                <a:spcPct val="0"/>
              </a:spcAft>
              <a:buClr>
                <a:srgbClr val="C00000"/>
              </a:buClr>
              <a:buSzPct val="110000"/>
              <a:buFont typeface="Arial" pitchFamily="34" charset="0"/>
              <a:buChar char="•"/>
              <a:defRPr/>
            </a:pPr>
            <a:endParaRPr lang="en-GB" sz="2000" kern="0" dirty="0" smtClean="0"/>
          </a:p>
          <a:p>
            <a:pPr marL="544513" lvl="1" fontAlgn="base">
              <a:lnSpc>
                <a:spcPct val="110000"/>
              </a:lnSpc>
              <a:spcBef>
                <a:spcPct val="20000"/>
              </a:spcBef>
              <a:spcAft>
                <a:spcPct val="0"/>
              </a:spcAft>
              <a:buClr>
                <a:srgbClr val="C00000"/>
              </a:buClr>
              <a:buSzPct val="110000"/>
              <a:buFont typeface="Arial" pitchFamily="34" charset="0"/>
              <a:buChar char="•"/>
              <a:defRPr/>
            </a:pPr>
            <a:endParaRPr lang="en-GB" sz="2000" kern="0" dirty="0" smtClean="0"/>
          </a:p>
          <a:p>
            <a:pPr marL="544513" lvl="1" fontAlgn="base">
              <a:lnSpc>
                <a:spcPct val="110000"/>
              </a:lnSpc>
              <a:spcBef>
                <a:spcPct val="20000"/>
              </a:spcBef>
              <a:spcAft>
                <a:spcPct val="0"/>
              </a:spcAft>
              <a:buClr>
                <a:srgbClr val="C00000"/>
              </a:buClr>
              <a:buSzPct val="110000"/>
              <a:defRPr/>
            </a:pPr>
            <a:endParaRPr kumimoji="0" lang="en-GB" sz="2000" i="0" u="none" strike="noStrike" kern="0" cap="none" spc="0" normalizeH="0" baseline="0" noProof="0" dirty="0" smtClean="0">
              <a:ln>
                <a:noFill/>
              </a:ln>
              <a:effectLst/>
              <a:uLnTx/>
              <a:uFillTx/>
            </a:endParaRPr>
          </a:p>
          <a:p>
            <a:pPr marL="87313" fontAlgn="base">
              <a:lnSpc>
                <a:spcPct val="110000"/>
              </a:lnSpc>
              <a:spcBef>
                <a:spcPct val="20000"/>
              </a:spcBef>
              <a:spcAft>
                <a:spcPct val="0"/>
              </a:spcAft>
              <a:buClr>
                <a:srgbClr val="C00000"/>
              </a:buClr>
              <a:buSzPct val="110000"/>
              <a:defRPr/>
            </a:pPr>
            <a:endParaRPr kumimoji="0" lang="en-GB" sz="2000" b="0" i="0" u="none" strike="noStrike" kern="0" cap="none" spc="0" normalizeH="0" baseline="0" noProof="0" dirty="0" smtClean="0">
              <a:ln>
                <a:noFill/>
              </a:ln>
              <a:solidFill>
                <a:srgbClr val="C00000"/>
              </a:solidFill>
              <a:effectLst/>
              <a:uLnTx/>
              <a:uFillTx/>
            </a:endParaRPr>
          </a:p>
          <a:p>
            <a:pPr marL="357188" marR="0" lvl="0" indent="-174625" algn="l" defTabSz="914400" rtl="0" eaLnBrk="1" fontAlgn="base" latinLnBrk="0" hangingPunct="1">
              <a:lnSpc>
                <a:spcPct val="110000"/>
              </a:lnSpc>
              <a:spcBef>
                <a:spcPct val="20000"/>
              </a:spcBef>
              <a:spcAft>
                <a:spcPct val="0"/>
              </a:spcAft>
              <a:buClr>
                <a:srgbClr val="CC0000"/>
              </a:buClr>
              <a:buSzPct val="120000"/>
              <a:tabLst/>
              <a:defRPr/>
            </a:pPr>
            <a:endParaRPr kumimoji="0" lang="en-GB" sz="2000" b="0" i="1" u="none" strike="noStrike" kern="0" cap="none" spc="0" normalizeH="0" baseline="0" noProof="0" dirty="0" smtClean="0">
              <a:ln>
                <a:noFill/>
              </a:ln>
              <a:solidFill>
                <a:srgbClr val="C00000"/>
              </a:solidFill>
              <a:effectLst/>
              <a:uLnTx/>
              <a:uFillTx/>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2420888"/>
            <a:ext cx="8640960" cy="1200329"/>
          </a:xfrm>
          <a:prstGeom prst="rect">
            <a:avLst/>
          </a:prstGeom>
        </p:spPr>
        <p:txBody>
          <a:bodyPr wrap="square">
            <a:spAutoFit/>
          </a:bodyPr>
          <a:lstStyle/>
          <a:p>
            <a:pPr lvl="0" algn="ctr">
              <a:spcBef>
                <a:spcPct val="20000"/>
              </a:spcBef>
              <a:defRPr/>
            </a:pPr>
            <a:r>
              <a:rPr lang="en-GB" sz="3600" b="1" dirty="0">
                <a:solidFill>
                  <a:srgbClr val="C00000"/>
                </a:solidFill>
              </a:rPr>
              <a:t>Social inequalities in NCDs: definitions and evidence</a:t>
            </a:r>
          </a:p>
        </p:txBody>
      </p:sp>
    </p:spTree>
    <p:extLst>
      <p:ext uri="{BB962C8B-B14F-4D97-AF65-F5344CB8AC3E}">
        <p14:creationId xmlns:p14="http://schemas.microsoft.com/office/powerpoint/2010/main" xmlns="" val="1746673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600" b="1" dirty="0" smtClean="0">
                <a:solidFill>
                  <a:srgbClr val="C00000"/>
                </a:solidFill>
              </a:rPr>
              <a:t>Social inequalities in NCDs: Rio Political Declaration on Social Determinants of Health (October 2011)</a:t>
            </a:r>
            <a:endParaRPr lang="en-GB" sz="2600" b="1" dirty="0">
              <a:solidFill>
                <a:srgbClr val="C00000"/>
              </a:solidFill>
            </a:endParaRP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
          <p:cNvSpPr txBox="1">
            <a:spLocks noChangeArrowheads="1"/>
          </p:cNvSpPr>
          <p:nvPr/>
        </p:nvSpPr>
        <p:spPr bwMode="auto">
          <a:xfrm>
            <a:off x="179512" y="980728"/>
            <a:ext cx="8856984" cy="5877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fontAlgn="base">
              <a:lnSpc>
                <a:spcPct val="110000"/>
              </a:lnSpc>
              <a:spcBef>
                <a:spcPct val="20000"/>
              </a:spcBef>
              <a:spcAft>
                <a:spcPct val="0"/>
              </a:spcAft>
              <a:buClr>
                <a:srgbClr val="C00000"/>
              </a:buClr>
              <a:buSzPct val="110000"/>
              <a:defRPr/>
            </a:pPr>
            <a:r>
              <a:rPr lang="en-GB" sz="2000" b="1" kern="0" dirty="0" smtClean="0">
                <a:solidFill>
                  <a:srgbClr val="C00000"/>
                </a:solidFill>
              </a:rPr>
              <a:t>More relevant acknowledgments:</a:t>
            </a: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t> Health inequities within and between countries are </a:t>
            </a:r>
            <a:r>
              <a:rPr lang="en-GB" sz="2000" b="1" kern="0" dirty="0" smtClean="0"/>
              <a:t>politically, socially and economically unacceptable</a:t>
            </a:r>
            <a:r>
              <a:rPr lang="en-GB" sz="2000" kern="0" dirty="0" smtClean="0"/>
              <a:t>, as well as unfair and largely avoidable</a:t>
            </a: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t> Health inequities arise from the </a:t>
            </a:r>
            <a:r>
              <a:rPr lang="en-GB" sz="2000" b="1" kern="0" dirty="0" smtClean="0"/>
              <a:t>societal</a:t>
            </a:r>
            <a:r>
              <a:rPr lang="en-GB" sz="2000" kern="0" dirty="0" smtClean="0"/>
              <a:t> conditions in which people are born, grow, live, work and age</a:t>
            </a: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t> Good health requires a universal, comprehensive, equitable, effective, responsive and accessible quality health system</a:t>
            </a:r>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solidFill>
                <a:srgbClr val="C00000"/>
              </a:solidFill>
            </a:endParaRPr>
          </a:p>
          <a:p>
            <a:pPr marL="87313" fontAlgn="base">
              <a:lnSpc>
                <a:spcPct val="110000"/>
              </a:lnSpc>
              <a:spcBef>
                <a:spcPct val="20000"/>
              </a:spcBef>
              <a:spcAft>
                <a:spcPct val="0"/>
              </a:spcAft>
              <a:buClr>
                <a:srgbClr val="C00000"/>
              </a:buClr>
              <a:buSzPct val="110000"/>
              <a:defRPr/>
            </a:pPr>
            <a:r>
              <a:rPr lang="en-GB" sz="2000" b="1" kern="0" dirty="0" smtClean="0">
                <a:solidFill>
                  <a:srgbClr val="C00000"/>
                </a:solidFill>
              </a:rPr>
              <a:t>More relevant actions:</a:t>
            </a: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solidFill>
                  <a:srgbClr val="C00000"/>
                </a:solidFill>
              </a:rPr>
              <a:t> </a:t>
            </a:r>
            <a:r>
              <a:rPr lang="en-GB" sz="2000" kern="0" dirty="0" smtClean="0"/>
              <a:t>Work across different sectors and levels of government</a:t>
            </a: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t> Develop inclusive policies (specific attention to vulnerable groups)</a:t>
            </a: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t> Strengthen occupational health safety </a:t>
            </a: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t> </a:t>
            </a:r>
            <a:r>
              <a:rPr lang="en-GB" sz="2000" dirty="0" smtClean="0"/>
              <a:t>Promote and strengthen universal access to social services</a:t>
            </a: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t> Build, strengthen and maintain health financing and risk pooling systems</a:t>
            </a:r>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defRPr/>
            </a:pPr>
            <a:endParaRPr lang="en-GB" sz="2000" kern="0" dirty="0" smtClean="0">
              <a:solidFill>
                <a:srgbClr val="C00000"/>
              </a:solidFill>
            </a:endParaRPr>
          </a:p>
          <a:p>
            <a:pPr marL="87313" fontAlgn="base">
              <a:lnSpc>
                <a:spcPct val="110000"/>
              </a:lnSpc>
              <a:spcBef>
                <a:spcPct val="20000"/>
              </a:spcBef>
              <a:spcAft>
                <a:spcPct val="0"/>
              </a:spcAft>
              <a:buClr>
                <a:srgbClr val="C00000"/>
              </a:buClr>
              <a:buSzPct val="110000"/>
              <a:buFont typeface="Arial" pitchFamily="34" charset="0"/>
              <a:buChar char="•"/>
              <a:defRPr/>
            </a:pPr>
            <a:endParaRPr kumimoji="0" lang="en-GB" sz="2000" b="0" i="0" u="none" strike="noStrike" kern="0" cap="none" spc="0" normalizeH="0" noProof="0" dirty="0" smtClean="0">
              <a:ln>
                <a:noFill/>
              </a:ln>
              <a:solidFill>
                <a:srgbClr val="C00000"/>
              </a:solidFill>
              <a:effectLst/>
              <a:uLnTx/>
              <a:uFillTx/>
            </a:endParaRPr>
          </a:p>
          <a:p>
            <a:pPr marL="357188" indent="-174625" fontAlgn="base">
              <a:lnSpc>
                <a:spcPct val="110000"/>
              </a:lnSpc>
              <a:spcBef>
                <a:spcPct val="20000"/>
              </a:spcBef>
              <a:spcAft>
                <a:spcPct val="0"/>
              </a:spcAft>
              <a:buClr>
                <a:srgbClr val="FFFF00"/>
              </a:buClr>
              <a:buSzPct val="110000"/>
              <a:defRPr/>
            </a:pPr>
            <a:endParaRPr kumimoji="0" lang="en-GB" sz="2000" b="0" i="0" u="none" strike="noStrike" kern="0" cap="none" spc="0" normalizeH="0" baseline="0" noProof="0" dirty="0" smtClean="0">
              <a:ln>
                <a:noFill/>
              </a:ln>
              <a:solidFill>
                <a:srgbClr val="C00000"/>
              </a:solidFill>
              <a:effectLst/>
              <a:uLnTx/>
              <a:uFillTx/>
            </a:endParaRPr>
          </a:p>
          <a:p>
            <a:pPr marL="357188" marR="0" lvl="0" indent="-174625" algn="l" defTabSz="914400" rtl="0" eaLnBrk="1" fontAlgn="base" latinLnBrk="0" hangingPunct="1">
              <a:lnSpc>
                <a:spcPct val="110000"/>
              </a:lnSpc>
              <a:spcBef>
                <a:spcPct val="20000"/>
              </a:spcBef>
              <a:spcAft>
                <a:spcPct val="0"/>
              </a:spcAft>
              <a:buClr>
                <a:srgbClr val="CC0000"/>
              </a:buClr>
              <a:buSzPct val="120000"/>
              <a:tabLst/>
              <a:defRPr/>
            </a:pPr>
            <a:endParaRPr kumimoji="0" lang="en-GB" sz="2000" b="0" i="1" u="none" strike="noStrike" kern="0" cap="none" spc="0" normalizeH="0" baseline="0" noProof="0" dirty="0" smtClean="0">
              <a:ln>
                <a:noFill/>
              </a:ln>
              <a:solidFill>
                <a:srgbClr val="C00000"/>
              </a:solidFill>
              <a:effectLst/>
              <a:uLnTx/>
              <a:uFillTx/>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600" b="1" dirty="0" smtClean="0">
                <a:solidFill>
                  <a:srgbClr val="C00000"/>
                </a:solidFill>
              </a:rPr>
              <a:t>Social inequalities in NCDs: New York Political Declaration on NCDs (September 2011)</a:t>
            </a:r>
            <a:endParaRPr lang="en-GB" sz="2600" b="1" dirty="0">
              <a:solidFill>
                <a:srgbClr val="C00000"/>
              </a:solidFill>
            </a:endParaRP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
          <p:cNvSpPr txBox="1">
            <a:spLocks noChangeArrowheads="1"/>
          </p:cNvSpPr>
          <p:nvPr/>
        </p:nvSpPr>
        <p:spPr bwMode="auto">
          <a:xfrm>
            <a:off x="144016" y="1196752"/>
            <a:ext cx="8964488" cy="5544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fontAlgn="base">
              <a:lnSpc>
                <a:spcPct val="110000"/>
              </a:lnSpc>
              <a:spcBef>
                <a:spcPct val="20000"/>
              </a:spcBef>
              <a:spcAft>
                <a:spcPct val="0"/>
              </a:spcAft>
              <a:buClr>
                <a:srgbClr val="C00000"/>
              </a:buClr>
              <a:buSzPct val="110000"/>
              <a:defRPr/>
            </a:pPr>
            <a:r>
              <a:rPr lang="en-GB" sz="2000" b="1" kern="0" dirty="0" smtClean="0">
                <a:solidFill>
                  <a:srgbClr val="C00000"/>
                </a:solidFill>
              </a:rPr>
              <a:t>ART 23: </a:t>
            </a:r>
            <a:r>
              <a:rPr lang="en-GB" sz="2000" kern="0" dirty="0" smtClean="0">
                <a:solidFill>
                  <a:srgbClr val="C00000"/>
                </a:solidFill>
              </a:rPr>
              <a:t>“</a:t>
            </a:r>
            <a:r>
              <a:rPr lang="en-GB" sz="2000" kern="0" dirty="0" smtClean="0"/>
              <a:t>Note with concern that [...] NCDs affect people of all ages, gender, race </a:t>
            </a:r>
            <a:r>
              <a:rPr lang="en-GB" sz="2000" b="1" kern="0" dirty="0" smtClean="0"/>
              <a:t>and income levels, and further that poor populations </a:t>
            </a:r>
            <a:r>
              <a:rPr lang="en-GB" sz="2000" kern="0" dirty="0" smtClean="0"/>
              <a:t>[...]  in particular in developing countries, bear a </a:t>
            </a:r>
            <a:r>
              <a:rPr lang="en-GB" sz="2000" b="1" kern="0" dirty="0" smtClean="0"/>
              <a:t>disproportionate burden</a:t>
            </a:r>
            <a:r>
              <a:rPr lang="en-GB" sz="2000" kern="0" dirty="0" smtClean="0"/>
              <a:t>. </a:t>
            </a:r>
            <a:r>
              <a:rPr lang="en-GB" sz="2000" kern="0" dirty="0" smtClean="0">
                <a:solidFill>
                  <a:srgbClr val="C00000"/>
                </a:solidFill>
              </a:rPr>
              <a:t>”</a:t>
            </a:r>
          </a:p>
          <a:p>
            <a:pPr marL="87313" fontAlgn="base">
              <a:lnSpc>
                <a:spcPct val="110000"/>
              </a:lnSpc>
              <a:spcBef>
                <a:spcPts val="1200"/>
              </a:spcBef>
              <a:spcAft>
                <a:spcPct val="0"/>
              </a:spcAft>
              <a:buClr>
                <a:srgbClr val="C00000"/>
              </a:buClr>
              <a:buSzPct val="110000"/>
              <a:defRPr/>
            </a:pPr>
            <a:r>
              <a:rPr lang="en-GB" sz="2000" b="1" kern="0" dirty="0" smtClean="0">
                <a:solidFill>
                  <a:srgbClr val="C00000"/>
                </a:solidFill>
              </a:rPr>
              <a:t>ART 29: </a:t>
            </a:r>
            <a:r>
              <a:rPr lang="en-GB" sz="2000" kern="0" dirty="0" smtClean="0">
                <a:solidFill>
                  <a:srgbClr val="C00000"/>
                </a:solidFill>
              </a:rPr>
              <a:t>“</a:t>
            </a:r>
            <a:r>
              <a:rPr lang="en-GB" sz="2000" kern="0" dirty="0" smtClean="0"/>
              <a:t>Acknowledge also the existence of </a:t>
            </a:r>
            <a:r>
              <a:rPr lang="en-GB" sz="2000" b="1" kern="0" dirty="0" smtClean="0"/>
              <a:t>significant inequalities </a:t>
            </a:r>
            <a:r>
              <a:rPr lang="en-GB" sz="2000" kern="0" dirty="0" smtClean="0"/>
              <a:t>in the burden of NCDs and in access to prevention and control, both between countries, and within countries.</a:t>
            </a:r>
            <a:r>
              <a:rPr lang="en-GB" sz="2000" kern="0" dirty="0" smtClean="0">
                <a:solidFill>
                  <a:srgbClr val="C00000"/>
                </a:solidFill>
              </a:rPr>
              <a:t>”</a:t>
            </a:r>
          </a:p>
          <a:p>
            <a:pPr marL="87313" fontAlgn="base">
              <a:lnSpc>
                <a:spcPct val="110000"/>
              </a:lnSpc>
              <a:spcBef>
                <a:spcPts val="1200"/>
              </a:spcBef>
              <a:spcAft>
                <a:spcPct val="0"/>
              </a:spcAft>
              <a:buClr>
                <a:srgbClr val="C00000"/>
              </a:buClr>
              <a:buSzPct val="110000"/>
              <a:defRPr/>
            </a:pPr>
            <a:endParaRPr lang="en-GB" sz="2000" kern="0" dirty="0" smtClean="0">
              <a:solidFill>
                <a:srgbClr val="C00000"/>
              </a:solidFill>
            </a:endParaRPr>
          </a:p>
          <a:p>
            <a:pPr marL="87313" fontAlgn="base">
              <a:lnSpc>
                <a:spcPct val="110000"/>
              </a:lnSpc>
              <a:spcBef>
                <a:spcPts val="1200"/>
              </a:spcBef>
              <a:spcAft>
                <a:spcPct val="0"/>
              </a:spcAft>
              <a:buClr>
                <a:srgbClr val="C00000"/>
              </a:buClr>
              <a:buSzPct val="110000"/>
              <a:defRPr/>
            </a:pPr>
            <a:r>
              <a:rPr lang="en-GB" sz="2000" b="1" kern="0" dirty="0" smtClean="0"/>
              <a:t>BUT</a:t>
            </a: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t> Little mention of health inequalities in policies for prevention/control of NCDs</a:t>
            </a:r>
            <a:endParaRPr lang="en-GB" sz="2000" kern="0" dirty="0" smtClean="0">
              <a:sym typeface="Wingdings" pitchFamily="2" charset="2"/>
            </a:endParaRP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t> Little mention of </a:t>
            </a:r>
            <a:r>
              <a:rPr lang="en-GB" sz="2000" kern="0" dirty="0" err="1" smtClean="0"/>
              <a:t>lifecourse</a:t>
            </a:r>
            <a:r>
              <a:rPr lang="en-GB" sz="2000" kern="0" dirty="0" smtClean="0"/>
              <a:t> influences on NCDs</a:t>
            </a:r>
          </a:p>
          <a:p>
            <a:pPr marL="87313" fontAlgn="base">
              <a:lnSpc>
                <a:spcPct val="110000"/>
              </a:lnSpc>
              <a:spcBef>
                <a:spcPct val="20000"/>
              </a:spcBef>
              <a:spcAft>
                <a:spcPct val="0"/>
              </a:spcAft>
              <a:buClr>
                <a:srgbClr val="C00000"/>
              </a:buClr>
              <a:buSzPct val="110000"/>
              <a:buFont typeface="Wingdings"/>
              <a:buChar char="à"/>
              <a:defRPr/>
            </a:pPr>
            <a:r>
              <a:rPr lang="en-GB" sz="2000" kern="0" dirty="0" smtClean="0">
                <a:sym typeface="Wingdings" pitchFamily="2" charset="2"/>
              </a:rPr>
              <a:t> Essential to prioritize policies focusing on early life exposures to NCDs risk factors</a:t>
            </a:r>
          </a:p>
          <a:p>
            <a:pPr marL="87313" fontAlgn="base">
              <a:lnSpc>
                <a:spcPct val="110000"/>
              </a:lnSpc>
              <a:spcBef>
                <a:spcPct val="20000"/>
              </a:spcBef>
              <a:spcAft>
                <a:spcPct val="0"/>
              </a:spcAft>
              <a:buClr>
                <a:srgbClr val="C00000"/>
              </a:buClr>
              <a:buSzPct val="110000"/>
              <a:buFont typeface="Wingdings"/>
              <a:buChar char="à"/>
              <a:defRPr/>
            </a:pPr>
            <a:endParaRPr lang="en-GB" sz="2000" kern="0" dirty="0" smtClean="0"/>
          </a:p>
          <a:p>
            <a:pPr marL="87313" fontAlgn="base">
              <a:lnSpc>
                <a:spcPct val="110000"/>
              </a:lnSpc>
              <a:spcBef>
                <a:spcPct val="20000"/>
              </a:spcBef>
              <a:spcAft>
                <a:spcPct val="0"/>
              </a:spcAft>
              <a:buClr>
                <a:srgbClr val="C00000"/>
              </a:buClr>
              <a:buSzPct val="110000"/>
              <a:defRPr/>
            </a:pPr>
            <a:endParaRPr lang="en-GB" sz="2000" kern="0" dirty="0" smtClean="0"/>
          </a:p>
          <a:p>
            <a:pPr marL="87313" fontAlgn="base">
              <a:lnSpc>
                <a:spcPct val="110000"/>
              </a:lnSpc>
              <a:spcBef>
                <a:spcPct val="20000"/>
              </a:spcBef>
              <a:spcAft>
                <a:spcPct val="0"/>
              </a:spcAft>
              <a:buClr>
                <a:srgbClr val="C00000"/>
              </a:buClr>
              <a:buSzPct val="110000"/>
              <a:defRPr/>
            </a:pPr>
            <a:endParaRPr lang="en-GB" sz="20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defRPr/>
            </a:pPr>
            <a:endParaRPr lang="en-GB" sz="2000" kern="0" dirty="0" smtClean="0">
              <a:solidFill>
                <a:srgbClr val="C00000"/>
              </a:solidFill>
            </a:endParaRPr>
          </a:p>
          <a:p>
            <a:pPr marL="87313" fontAlgn="base">
              <a:lnSpc>
                <a:spcPct val="110000"/>
              </a:lnSpc>
              <a:spcBef>
                <a:spcPct val="20000"/>
              </a:spcBef>
              <a:spcAft>
                <a:spcPct val="0"/>
              </a:spcAft>
              <a:buClr>
                <a:srgbClr val="C00000"/>
              </a:buClr>
              <a:buSzPct val="110000"/>
              <a:buFont typeface="Arial" pitchFamily="34" charset="0"/>
              <a:buChar char="•"/>
              <a:defRPr/>
            </a:pPr>
            <a:endParaRPr kumimoji="0" lang="en-GB" sz="2000" b="0" i="0" u="none" strike="noStrike" kern="0" cap="none" spc="0" normalizeH="0" noProof="0" dirty="0" smtClean="0">
              <a:ln>
                <a:noFill/>
              </a:ln>
              <a:solidFill>
                <a:srgbClr val="C00000"/>
              </a:solidFill>
              <a:effectLst/>
              <a:uLnTx/>
              <a:uFillTx/>
            </a:endParaRPr>
          </a:p>
          <a:p>
            <a:pPr marL="357188" indent="-174625" fontAlgn="base">
              <a:lnSpc>
                <a:spcPct val="110000"/>
              </a:lnSpc>
              <a:spcBef>
                <a:spcPct val="20000"/>
              </a:spcBef>
              <a:spcAft>
                <a:spcPct val="0"/>
              </a:spcAft>
              <a:buClr>
                <a:srgbClr val="FFFF00"/>
              </a:buClr>
              <a:buSzPct val="110000"/>
              <a:defRPr/>
            </a:pPr>
            <a:endParaRPr kumimoji="0" lang="en-GB" sz="2000" b="0" i="0" u="none" strike="noStrike" kern="0" cap="none" spc="0" normalizeH="0" baseline="0" noProof="0" dirty="0" smtClean="0">
              <a:ln>
                <a:noFill/>
              </a:ln>
              <a:solidFill>
                <a:srgbClr val="C00000"/>
              </a:solidFill>
              <a:effectLst/>
              <a:uLnTx/>
              <a:uFillTx/>
            </a:endParaRPr>
          </a:p>
          <a:p>
            <a:pPr marL="357188" marR="0" lvl="0" indent="-174625" algn="l" defTabSz="914400" rtl="0" eaLnBrk="1" fontAlgn="base" latinLnBrk="0" hangingPunct="1">
              <a:lnSpc>
                <a:spcPct val="110000"/>
              </a:lnSpc>
              <a:spcBef>
                <a:spcPct val="20000"/>
              </a:spcBef>
              <a:spcAft>
                <a:spcPct val="0"/>
              </a:spcAft>
              <a:buClr>
                <a:srgbClr val="CC0000"/>
              </a:buClr>
              <a:buSzPct val="120000"/>
              <a:tabLst/>
              <a:defRPr/>
            </a:pPr>
            <a:endParaRPr kumimoji="0" lang="en-GB" sz="2000" b="0" i="1" u="none" strike="noStrike" kern="0" cap="none" spc="0" normalizeH="0" baseline="0" noProof="0" dirty="0" smtClean="0">
              <a:ln>
                <a:noFill/>
              </a:ln>
              <a:solidFill>
                <a:srgbClr val="C00000"/>
              </a:solidFill>
              <a:effectLst/>
              <a:uLnTx/>
              <a:uFillTx/>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600" b="1" dirty="0" smtClean="0">
                <a:solidFill>
                  <a:srgbClr val="C00000"/>
                </a:solidFill>
              </a:rPr>
              <a:t>Social inequalities in NCDs: WHO Global NCDs Monitoring Framework (March 2012)</a:t>
            </a:r>
            <a:endParaRPr lang="en-GB" sz="2600" b="1" dirty="0">
              <a:solidFill>
                <a:srgbClr val="C00000"/>
              </a:solidFill>
            </a:endParaRP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
          <p:cNvSpPr txBox="1">
            <a:spLocks noChangeArrowheads="1"/>
          </p:cNvSpPr>
          <p:nvPr/>
        </p:nvSpPr>
        <p:spPr bwMode="auto">
          <a:xfrm>
            <a:off x="107504" y="1313384"/>
            <a:ext cx="9036496" cy="535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fontAlgn="base">
              <a:lnSpc>
                <a:spcPct val="110000"/>
              </a:lnSpc>
              <a:spcBef>
                <a:spcPct val="20000"/>
              </a:spcBef>
              <a:spcAft>
                <a:spcPct val="0"/>
              </a:spcAft>
              <a:buClr>
                <a:srgbClr val="C00000"/>
              </a:buClr>
              <a:buSzPct val="110000"/>
              <a:buFont typeface="Wingdings"/>
              <a:buChar char="à"/>
              <a:defRPr/>
            </a:pPr>
            <a:r>
              <a:rPr lang="en-GB" sz="2400" kern="0" dirty="0" smtClean="0"/>
              <a:t> The global reporting system should be able to ascertain trends in inequality.</a:t>
            </a:r>
          </a:p>
          <a:p>
            <a:pPr marL="87313" fontAlgn="base">
              <a:lnSpc>
                <a:spcPct val="110000"/>
              </a:lnSpc>
              <a:spcBef>
                <a:spcPct val="20000"/>
              </a:spcBef>
              <a:spcAft>
                <a:spcPct val="0"/>
              </a:spcAft>
              <a:buClr>
                <a:srgbClr val="C00000"/>
              </a:buClr>
              <a:buSzPct val="110000"/>
              <a:defRPr/>
            </a:pPr>
            <a:endParaRPr lang="en-GB" sz="2400" kern="0" dirty="0" smtClean="0"/>
          </a:p>
          <a:p>
            <a:pPr marL="87313" fontAlgn="base">
              <a:lnSpc>
                <a:spcPct val="110000"/>
              </a:lnSpc>
              <a:spcBef>
                <a:spcPct val="20000"/>
              </a:spcBef>
              <a:spcAft>
                <a:spcPct val="0"/>
              </a:spcAft>
              <a:buClr>
                <a:srgbClr val="C00000"/>
              </a:buClr>
              <a:buSzPct val="110000"/>
              <a:buFont typeface="Wingdings"/>
              <a:buChar char="à"/>
              <a:defRPr/>
            </a:pPr>
            <a:r>
              <a:rPr lang="en-GB" sz="2400" kern="0" dirty="0" smtClean="0"/>
              <a:t> Monitor core indicators for NCDs by key dimensions of equity including </a:t>
            </a:r>
            <a:r>
              <a:rPr lang="en-GB" sz="2400" b="1" kern="0" dirty="0" smtClean="0"/>
              <a:t>gender</a:t>
            </a:r>
            <a:r>
              <a:rPr lang="en-GB" sz="2400" kern="0" dirty="0" smtClean="0"/>
              <a:t>, </a:t>
            </a:r>
            <a:r>
              <a:rPr lang="en-GB" sz="2400" b="1" kern="0" dirty="0" smtClean="0"/>
              <a:t>age</a:t>
            </a:r>
            <a:r>
              <a:rPr lang="en-GB" sz="2400" kern="0" dirty="0" smtClean="0"/>
              <a:t>, and </a:t>
            </a:r>
            <a:r>
              <a:rPr lang="en-GB" sz="2400" b="1" kern="0" dirty="0" smtClean="0"/>
              <a:t>socioeconomic status</a:t>
            </a:r>
            <a:r>
              <a:rPr lang="en-GB" sz="2400" kern="0" dirty="0" smtClean="0"/>
              <a:t>. </a:t>
            </a:r>
          </a:p>
          <a:p>
            <a:pPr marL="87313" fontAlgn="base">
              <a:lnSpc>
                <a:spcPct val="110000"/>
              </a:lnSpc>
              <a:spcBef>
                <a:spcPct val="20000"/>
              </a:spcBef>
              <a:spcAft>
                <a:spcPct val="0"/>
              </a:spcAft>
              <a:buClr>
                <a:srgbClr val="C00000"/>
              </a:buClr>
              <a:buSzPct val="110000"/>
              <a:defRPr/>
            </a:pPr>
            <a:endParaRPr lang="en-GB" sz="2400" kern="0" dirty="0" smtClean="0"/>
          </a:p>
          <a:p>
            <a:pPr marL="87313" fontAlgn="base">
              <a:lnSpc>
                <a:spcPct val="110000"/>
              </a:lnSpc>
              <a:spcBef>
                <a:spcPct val="20000"/>
              </a:spcBef>
              <a:spcAft>
                <a:spcPct val="0"/>
              </a:spcAft>
              <a:buClr>
                <a:srgbClr val="C00000"/>
              </a:buClr>
              <a:buSzPct val="110000"/>
              <a:buFont typeface="Wingdings"/>
              <a:buChar char="à"/>
              <a:defRPr/>
            </a:pPr>
            <a:r>
              <a:rPr lang="en-GB" sz="2400" kern="0" dirty="0" smtClean="0"/>
              <a:t>“Global monitoring framework should set targets that aim to </a:t>
            </a:r>
            <a:r>
              <a:rPr lang="en-GB" sz="2400" b="1" kern="0" dirty="0" smtClean="0"/>
              <a:t>reduce inequities </a:t>
            </a:r>
            <a:r>
              <a:rPr lang="en-GB" sz="2400" kern="0" dirty="0" smtClean="0"/>
              <a:t>and </a:t>
            </a:r>
            <a:r>
              <a:rPr lang="en-GB" sz="2400" b="1" kern="0" dirty="0" smtClean="0"/>
              <a:t>take the key social determinants into account</a:t>
            </a:r>
            <a:r>
              <a:rPr lang="en-GB" sz="2400" kern="0" dirty="0" smtClean="0"/>
              <a:t>.” </a:t>
            </a:r>
          </a:p>
          <a:p>
            <a:pPr marL="87313" fontAlgn="base">
              <a:lnSpc>
                <a:spcPct val="110000"/>
              </a:lnSpc>
              <a:spcBef>
                <a:spcPct val="20000"/>
              </a:spcBef>
              <a:spcAft>
                <a:spcPct val="0"/>
              </a:spcAft>
              <a:buClr>
                <a:srgbClr val="C00000"/>
              </a:buClr>
              <a:buSzPct val="110000"/>
              <a:buFont typeface="Wingdings"/>
              <a:buChar char="à"/>
              <a:defRPr/>
            </a:pPr>
            <a:endParaRPr lang="en-GB" sz="2400" kern="0" dirty="0" smtClean="0"/>
          </a:p>
          <a:p>
            <a:pPr marL="87313" fontAlgn="base">
              <a:lnSpc>
                <a:spcPct val="110000"/>
              </a:lnSpc>
              <a:spcBef>
                <a:spcPct val="20000"/>
              </a:spcBef>
              <a:spcAft>
                <a:spcPct val="0"/>
              </a:spcAft>
              <a:buClr>
                <a:srgbClr val="C00000"/>
              </a:buClr>
              <a:buSzPct val="110000"/>
              <a:buFont typeface="Wingdings"/>
              <a:buChar char="à"/>
              <a:defRPr/>
            </a:pPr>
            <a:endParaRPr lang="en-GB" sz="2400" kern="0" dirty="0" smtClean="0"/>
          </a:p>
          <a:p>
            <a:pPr marL="87313" fontAlgn="base">
              <a:lnSpc>
                <a:spcPct val="110000"/>
              </a:lnSpc>
              <a:spcBef>
                <a:spcPct val="20000"/>
              </a:spcBef>
              <a:spcAft>
                <a:spcPct val="0"/>
              </a:spcAft>
              <a:buClr>
                <a:srgbClr val="C00000"/>
              </a:buClr>
              <a:buSzPct val="110000"/>
              <a:buFont typeface="Wingdings"/>
              <a:buChar char="à"/>
              <a:defRPr/>
            </a:pPr>
            <a:endParaRPr lang="en-GB" sz="2400" kern="0" dirty="0" smtClean="0"/>
          </a:p>
          <a:p>
            <a:pPr marL="87313" fontAlgn="base">
              <a:lnSpc>
                <a:spcPct val="110000"/>
              </a:lnSpc>
              <a:spcBef>
                <a:spcPct val="20000"/>
              </a:spcBef>
              <a:spcAft>
                <a:spcPct val="0"/>
              </a:spcAft>
              <a:buClr>
                <a:srgbClr val="C00000"/>
              </a:buClr>
              <a:buSzPct val="110000"/>
              <a:defRPr/>
            </a:pPr>
            <a:endParaRPr lang="en-GB" sz="2400" kern="0" dirty="0" smtClean="0"/>
          </a:p>
          <a:p>
            <a:pPr marL="87313" fontAlgn="base">
              <a:lnSpc>
                <a:spcPct val="110000"/>
              </a:lnSpc>
              <a:spcBef>
                <a:spcPct val="20000"/>
              </a:spcBef>
              <a:spcAft>
                <a:spcPct val="0"/>
              </a:spcAft>
              <a:buClr>
                <a:srgbClr val="C00000"/>
              </a:buClr>
              <a:buSzPct val="110000"/>
              <a:defRPr/>
            </a:pPr>
            <a:endParaRPr lang="en-GB" sz="24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4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4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4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400" kern="0" dirty="0" smtClean="0"/>
          </a:p>
          <a:p>
            <a:pPr marL="87313" fontAlgn="base">
              <a:lnSpc>
                <a:spcPct val="110000"/>
              </a:lnSpc>
              <a:spcBef>
                <a:spcPct val="20000"/>
              </a:spcBef>
              <a:spcAft>
                <a:spcPct val="0"/>
              </a:spcAft>
              <a:buClr>
                <a:srgbClr val="C00000"/>
              </a:buClr>
              <a:buSzPct val="110000"/>
              <a:defRPr/>
            </a:pPr>
            <a:endParaRPr lang="en-GB" sz="2400" kern="0" dirty="0" smtClean="0">
              <a:solidFill>
                <a:srgbClr val="C00000"/>
              </a:solidFill>
            </a:endParaRPr>
          </a:p>
          <a:p>
            <a:pPr marL="87313" fontAlgn="base">
              <a:lnSpc>
                <a:spcPct val="110000"/>
              </a:lnSpc>
              <a:spcBef>
                <a:spcPct val="20000"/>
              </a:spcBef>
              <a:spcAft>
                <a:spcPct val="0"/>
              </a:spcAft>
              <a:buClr>
                <a:srgbClr val="C00000"/>
              </a:buClr>
              <a:buSzPct val="110000"/>
              <a:buFont typeface="Arial" pitchFamily="34" charset="0"/>
              <a:buChar char="•"/>
              <a:defRPr/>
            </a:pPr>
            <a:endParaRPr kumimoji="0" lang="en-GB" sz="2400" b="0" i="0" u="none" strike="noStrike" kern="0" cap="none" spc="0" normalizeH="0" noProof="0" dirty="0" smtClean="0">
              <a:ln>
                <a:noFill/>
              </a:ln>
              <a:solidFill>
                <a:srgbClr val="C00000"/>
              </a:solidFill>
              <a:effectLst/>
              <a:uLnTx/>
              <a:uFillTx/>
            </a:endParaRPr>
          </a:p>
          <a:p>
            <a:pPr marL="357188" indent="-174625" fontAlgn="base">
              <a:lnSpc>
                <a:spcPct val="110000"/>
              </a:lnSpc>
              <a:spcBef>
                <a:spcPct val="20000"/>
              </a:spcBef>
              <a:spcAft>
                <a:spcPct val="0"/>
              </a:spcAft>
              <a:buClr>
                <a:srgbClr val="FFFF00"/>
              </a:buClr>
              <a:buSzPct val="110000"/>
              <a:defRPr/>
            </a:pPr>
            <a:endParaRPr kumimoji="0" lang="en-GB" sz="2400" b="0" i="0" u="none" strike="noStrike" kern="0" cap="none" spc="0" normalizeH="0" baseline="0" noProof="0" dirty="0" smtClean="0">
              <a:ln>
                <a:noFill/>
              </a:ln>
              <a:solidFill>
                <a:srgbClr val="C00000"/>
              </a:solidFill>
              <a:effectLst/>
              <a:uLnTx/>
              <a:uFillTx/>
            </a:endParaRPr>
          </a:p>
          <a:p>
            <a:pPr marL="357188" marR="0" lvl="0" indent="-174625" algn="l" defTabSz="914400" rtl="0" eaLnBrk="1" fontAlgn="base" latinLnBrk="0" hangingPunct="1">
              <a:lnSpc>
                <a:spcPct val="110000"/>
              </a:lnSpc>
              <a:spcBef>
                <a:spcPct val="20000"/>
              </a:spcBef>
              <a:spcAft>
                <a:spcPct val="0"/>
              </a:spcAft>
              <a:buClr>
                <a:srgbClr val="CC0000"/>
              </a:buClr>
              <a:buSzPct val="120000"/>
              <a:tabLst/>
              <a:defRPr/>
            </a:pPr>
            <a:endParaRPr kumimoji="0" lang="en-GB" sz="2400" b="0" i="1" u="none" strike="noStrike" kern="0" cap="none" spc="0" normalizeH="0" baseline="0" noProof="0" dirty="0" smtClean="0">
              <a:ln>
                <a:noFill/>
              </a:ln>
              <a:solidFill>
                <a:srgbClr val="C00000"/>
              </a:solidFill>
              <a:effectLst/>
              <a:uLnTx/>
              <a:uFillTx/>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528" y="117566"/>
            <a:ext cx="9324528" cy="778098"/>
          </a:xfrm>
        </p:spPr>
        <p:txBody>
          <a:bodyPr>
            <a:noAutofit/>
          </a:bodyPr>
          <a:lstStyle/>
          <a:p>
            <a:r>
              <a:rPr lang="en-GB" sz="2600" b="1" dirty="0" smtClean="0">
                <a:solidFill>
                  <a:srgbClr val="C00000"/>
                </a:solidFill>
              </a:rPr>
              <a:t>Social inequalities in NCDs: WHO Global Action Plan for the Prevention and Control of NCDs for 2013-2020</a:t>
            </a:r>
            <a:endParaRPr lang="en-GB" sz="2600" b="1" dirty="0">
              <a:solidFill>
                <a:srgbClr val="C00000"/>
              </a:solidFill>
            </a:endParaRPr>
          </a:p>
        </p:txBody>
      </p:sp>
      <p:cxnSp>
        <p:nvCxnSpPr>
          <p:cNvPr id="7" name="Connecteur droit 6"/>
          <p:cNvCxnSpPr/>
          <p:nvPr/>
        </p:nvCxnSpPr>
        <p:spPr>
          <a:xfrm>
            <a:off x="0" y="101841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
          <p:cNvSpPr txBox="1">
            <a:spLocks noChangeArrowheads="1"/>
          </p:cNvSpPr>
          <p:nvPr/>
        </p:nvSpPr>
        <p:spPr bwMode="auto">
          <a:xfrm>
            <a:off x="107504" y="1340768"/>
            <a:ext cx="9036496"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fontAlgn="base">
              <a:lnSpc>
                <a:spcPct val="110000"/>
              </a:lnSpc>
              <a:spcBef>
                <a:spcPct val="20000"/>
              </a:spcBef>
              <a:spcAft>
                <a:spcPct val="0"/>
              </a:spcAft>
              <a:buClr>
                <a:srgbClr val="C00000"/>
              </a:buClr>
              <a:buSzPct val="110000"/>
              <a:defRPr/>
            </a:pPr>
            <a:r>
              <a:rPr lang="en-GB" sz="2000" b="1" kern="0" dirty="0" smtClean="0">
                <a:solidFill>
                  <a:srgbClr val="C00000"/>
                </a:solidFill>
                <a:sym typeface="Wingdings" pitchFamily="2" charset="2"/>
              </a:rPr>
              <a:t></a:t>
            </a:r>
            <a:r>
              <a:rPr lang="en-GB" sz="2000" kern="0" dirty="0" smtClean="0">
                <a:sym typeface="Wingdings" pitchFamily="2" charset="2"/>
              </a:rPr>
              <a:t> </a:t>
            </a:r>
            <a:r>
              <a:rPr lang="en-GB" sz="2000" b="1" kern="0" dirty="0" smtClean="0">
                <a:solidFill>
                  <a:srgbClr val="C00000"/>
                </a:solidFill>
              </a:rPr>
              <a:t>Promote</a:t>
            </a:r>
            <a:r>
              <a:rPr lang="en-GB" sz="2000" kern="0" dirty="0" smtClean="0">
                <a:solidFill>
                  <a:srgbClr val="C00000"/>
                </a:solidFill>
              </a:rPr>
              <a:t> </a:t>
            </a:r>
            <a:r>
              <a:rPr lang="en-GB" sz="2000" b="1" kern="0" dirty="0" smtClean="0">
                <a:solidFill>
                  <a:srgbClr val="C00000"/>
                </a:solidFill>
              </a:rPr>
              <a:t>health and equity </a:t>
            </a:r>
            <a:r>
              <a:rPr lang="en-GB" sz="2000" kern="0" dirty="0" smtClean="0"/>
              <a:t>in relation to prevention and control of NCDs. </a:t>
            </a:r>
          </a:p>
          <a:p>
            <a:pPr marL="87313" fontAlgn="base">
              <a:lnSpc>
                <a:spcPct val="110000"/>
              </a:lnSpc>
              <a:spcBef>
                <a:spcPct val="20000"/>
              </a:spcBef>
              <a:spcAft>
                <a:spcPct val="0"/>
              </a:spcAft>
              <a:buClr>
                <a:srgbClr val="C00000"/>
              </a:buClr>
              <a:buSzPct val="110000"/>
              <a:defRPr/>
            </a:pPr>
            <a:endParaRPr lang="en-GB" sz="2000" kern="0" dirty="0" smtClean="0"/>
          </a:p>
          <a:p>
            <a:pPr marL="87313" fontAlgn="base">
              <a:lnSpc>
                <a:spcPct val="110000"/>
              </a:lnSpc>
              <a:spcBef>
                <a:spcPct val="20000"/>
              </a:spcBef>
              <a:spcAft>
                <a:spcPct val="0"/>
              </a:spcAft>
              <a:buClr>
                <a:srgbClr val="C00000"/>
              </a:buClr>
              <a:buSzPct val="110000"/>
              <a:buFont typeface="Wingdings"/>
              <a:buChar char="à"/>
              <a:defRPr/>
            </a:pPr>
            <a:r>
              <a:rPr lang="en-GB" sz="2000" b="1" kern="0" dirty="0" smtClean="0">
                <a:solidFill>
                  <a:srgbClr val="C00000"/>
                </a:solidFill>
              </a:rPr>
              <a:t>When making public health decisions</a:t>
            </a:r>
            <a:r>
              <a:rPr lang="en-GB" sz="2000" kern="0" dirty="0" smtClean="0">
                <a:solidFill>
                  <a:srgbClr val="C00000"/>
                </a:solidFill>
              </a:rPr>
              <a:t>, </a:t>
            </a:r>
            <a:r>
              <a:rPr lang="en-GB" sz="2000" b="1" kern="0" dirty="0" smtClean="0">
                <a:solidFill>
                  <a:srgbClr val="C00000"/>
                </a:solidFill>
              </a:rPr>
              <a:t>consideration</a:t>
            </a:r>
            <a:r>
              <a:rPr lang="en-GB" sz="2000" kern="0" dirty="0" smtClean="0">
                <a:solidFill>
                  <a:srgbClr val="C00000"/>
                </a:solidFill>
              </a:rPr>
              <a:t> </a:t>
            </a:r>
            <a:r>
              <a:rPr lang="en-GB" sz="2000" b="1" kern="0" dirty="0" smtClean="0">
                <a:solidFill>
                  <a:srgbClr val="C00000"/>
                </a:solidFill>
              </a:rPr>
              <a:t>should be given to </a:t>
            </a:r>
            <a:r>
              <a:rPr lang="en-GB" sz="2000" kern="0" dirty="0" smtClean="0"/>
              <a:t>cost-effectiveness and affordability, implementation capacity, feasibility, </a:t>
            </a:r>
            <a:r>
              <a:rPr lang="en-GB" sz="2000" b="1" kern="0" dirty="0" smtClean="0">
                <a:solidFill>
                  <a:srgbClr val="C00000"/>
                </a:solidFill>
              </a:rPr>
              <a:t>impact on equity and poverty</a:t>
            </a:r>
            <a:r>
              <a:rPr lang="en-GB" sz="2000" kern="0" dirty="0" smtClean="0"/>
              <a:t>, as well as the balance between population wide interventions and individual interventions. </a:t>
            </a:r>
          </a:p>
          <a:p>
            <a:pPr marL="87313" fontAlgn="base">
              <a:lnSpc>
                <a:spcPct val="110000"/>
              </a:lnSpc>
              <a:spcBef>
                <a:spcPct val="20000"/>
              </a:spcBef>
              <a:spcAft>
                <a:spcPct val="0"/>
              </a:spcAft>
              <a:buClr>
                <a:srgbClr val="C00000"/>
              </a:buClr>
              <a:buSzPct val="110000"/>
              <a:defRPr/>
            </a:pPr>
            <a:endParaRPr lang="en-GB" sz="2000" kern="0" dirty="0" smtClean="0"/>
          </a:p>
          <a:p>
            <a:pPr marL="87313" fontAlgn="base">
              <a:lnSpc>
                <a:spcPct val="110000"/>
              </a:lnSpc>
              <a:spcBef>
                <a:spcPct val="20000"/>
              </a:spcBef>
              <a:spcAft>
                <a:spcPct val="0"/>
              </a:spcAft>
              <a:buClr>
                <a:srgbClr val="C00000"/>
              </a:buClr>
              <a:buSzPct val="110000"/>
              <a:buFont typeface="Wingdings"/>
              <a:buChar char="à"/>
              <a:defRPr/>
            </a:pPr>
            <a:r>
              <a:rPr lang="en-GB" sz="2000" b="1" kern="0" dirty="0" smtClean="0">
                <a:solidFill>
                  <a:srgbClr val="C00000"/>
                </a:solidFill>
              </a:rPr>
              <a:t>Policies, plans and services </a:t>
            </a:r>
            <a:r>
              <a:rPr lang="en-GB" sz="2000" kern="0" dirty="0" smtClean="0"/>
              <a:t>for the prevention and control of </a:t>
            </a:r>
            <a:r>
              <a:rPr lang="en-GB" sz="2000" b="1" kern="0" dirty="0" smtClean="0">
                <a:solidFill>
                  <a:srgbClr val="C00000"/>
                </a:solidFill>
              </a:rPr>
              <a:t>NCDs need to take account of health and social needs at all stages of the life course</a:t>
            </a:r>
            <a:r>
              <a:rPr lang="en-GB" sz="2000" kern="0" dirty="0" smtClean="0"/>
              <a:t>, starting with maternal health, ..., and continuing through proper infant feeding practices, ..., followed by promotion of a healthy working life, healthy ageing and care for people with NCDs in later life. </a:t>
            </a:r>
          </a:p>
          <a:p>
            <a:pPr marL="87313" fontAlgn="base">
              <a:lnSpc>
                <a:spcPct val="110000"/>
              </a:lnSpc>
              <a:spcBef>
                <a:spcPct val="20000"/>
              </a:spcBef>
              <a:spcAft>
                <a:spcPct val="0"/>
              </a:spcAft>
              <a:buClr>
                <a:srgbClr val="C00000"/>
              </a:buClr>
              <a:buSzPct val="110000"/>
              <a:buFont typeface="Wingdings"/>
              <a:buChar char="à"/>
              <a:defRPr/>
            </a:pPr>
            <a:endParaRPr lang="en-GB" sz="2000" kern="0" dirty="0" smtClean="0"/>
          </a:p>
          <a:p>
            <a:pPr marL="87313" fontAlgn="base">
              <a:lnSpc>
                <a:spcPct val="110000"/>
              </a:lnSpc>
              <a:spcBef>
                <a:spcPct val="20000"/>
              </a:spcBef>
              <a:spcAft>
                <a:spcPct val="0"/>
              </a:spcAft>
              <a:buClr>
                <a:srgbClr val="C00000"/>
              </a:buClr>
              <a:buSzPct val="110000"/>
              <a:defRPr/>
            </a:pPr>
            <a:endParaRPr lang="en-GB" sz="2000" kern="0" dirty="0" smtClean="0"/>
          </a:p>
          <a:p>
            <a:pPr marL="87313" fontAlgn="base">
              <a:lnSpc>
                <a:spcPct val="110000"/>
              </a:lnSpc>
              <a:spcBef>
                <a:spcPct val="20000"/>
              </a:spcBef>
              <a:spcAft>
                <a:spcPct val="0"/>
              </a:spcAft>
              <a:buClr>
                <a:srgbClr val="C00000"/>
              </a:buClr>
              <a:buSzPct val="110000"/>
              <a:defRPr/>
            </a:pPr>
            <a:endParaRPr lang="en-GB" sz="20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defRPr/>
            </a:pPr>
            <a:endParaRPr lang="en-GB" sz="2000" kern="0" dirty="0" smtClean="0">
              <a:solidFill>
                <a:srgbClr val="C00000"/>
              </a:solidFill>
            </a:endParaRPr>
          </a:p>
          <a:p>
            <a:pPr marL="87313" fontAlgn="base">
              <a:lnSpc>
                <a:spcPct val="110000"/>
              </a:lnSpc>
              <a:spcBef>
                <a:spcPct val="20000"/>
              </a:spcBef>
              <a:spcAft>
                <a:spcPct val="0"/>
              </a:spcAft>
              <a:buClr>
                <a:srgbClr val="C00000"/>
              </a:buClr>
              <a:buSzPct val="110000"/>
              <a:buFont typeface="Arial" pitchFamily="34" charset="0"/>
              <a:buChar char="•"/>
              <a:defRPr/>
            </a:pPr>
            <a:endParaRPr kumimoji="0" lang="en-GB" sz="2000" b="0" i="0" u="none" strike="noStrike" kern="0" cap="none" spc="0" normalizeH="0" noProof="0" dirty="0" smtClean="0">
              <a:ln>
                <a:noFill/>
              </a:ln>
              <a:solidFill>
                <a:srgbClr val="C00000"/>
              </a:solidFill>
              <a:effectLst/>
              <a:uLnTx/>
              <a:uFillTx/>
              <a:latin typeface="+mn-lt"/>
            </a:endParaRPr>
          </a:p>
          <a:p>
            <a:pPr marL="357188" indent="-174625" fontAlgn="base">
              <a:lnSpc>
                <a:spcPct val="110000"/>
              </a:lnSpc>
              <a:spcBef>
                <a:spcPct val="20000"/>
              </a:spcBef>
              <a:spcAft>
                <a:spcPct val="0"/>
              </a:spcAft>
              <a:buClr>
                <a:srgbClr val="FFFF00"/>
              </a:buClr>
              <a:buSzPct val="110000"/>
              <a:defRPr/>
            </a:pPr>
            <a:endParaRPr kumimoji="0" lang="en-GB" sz="2000" b="0" i="0" u="none" strike="noStrike" kern="0" cap="none" spc="0" normalizeH="0" baseline="0" noProof="0" dirty="0" smtClean="0">
              <a:ln>
                <a:noFill/>
              </a:ln>
              <a:solidFill>
                <a:srgbClr val="C00000"/>
              </a:solidFill>
              <a:effectLst/>
              <a:uLnTx/>
              <a:uFillTx/>
              <a:latin typeface="+mn-lt"/>
            </a:endParaRPr>
          </a:p>
          <a:p>
            <a:pPr marL="357188" marR="0" lvl="0" indent="-174625" algn="l" defTabSz="914400" rtl="0" eaLnBrk="1" fontAlgn="base" latinLnBrk="0" hangingPunct="1">
              <a:lnSpc>
                <a:spcPct val="110000"/>
              </a:lnSpc>
              <a:spcBef>
                <a:spcPct val="20000"/>
              </a:spcBef>
              <a:spcAft>
                <a:spcPct val="0"/>
              </a:spcAft>
              <a:buClr>
                <a:srgbClr val="CC0000"/>
              </a:buClr>
              <a:buSzPct val="120000"/>
              <a:tabLst/>
              <a:defRPr/>
            </a:pPr>
            <a:endParaRPr kumimoji="0" lang="en-GB" sz="2000" b="0" i="1" u="none" strike="noStrike" kern="0" cap="none" spc="0" normalizeH="0" baseline="0" noProof="0" dirty="0" smtClean="0">
              <a:ln>
                <a:noFill/>
              </a:ln>
              <a:solidFill>
                <a:srgbClr val="C00000"/>
              </a:solidFill>
              <a:effectLst/>
              <a:uLnTx/>
              <a:uFillTx/>
              <a:latin typeface="+mn-lt"/>
              <a:ea typeface="+mn-ea"/>
              <a:cs typeface="+mn-cs"/>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528" y="117566"/>
            <a:ext cx="9324528" cy="778098"/>
          </a:xfrm>
        </p:spPr>
        <p:txBody>
          <a:bodyPr>
            <a:noAutofit/>
          </a:bodyPr>
          <a:lstStyle/>
          <a:p>
            <a:r>
              <a:rPr lang="en-GB" sz="2600" b="1" dirty="0" smtClean="0">
                <a:solidFill>
                  <a:srgbClr val="C00000"/>
                </a:solidFill>
              </a:rPr>
              <a:t>Social inequalities in NCDs: Action Plan for European Strategy for the Prevention and Control of NCDs </a:t>
            </a:r>
            <a:endParaRPr lang="en-GB" sz="2600" b="1" dirty="0">
              <a:solidFill>
                <a:srgbClr val="C00000"/>
              </a:solidFill>
            </a:endParaRPr>
          </a:p>
        </p:txBody>
      </p:sp>
      <p:cxnSp>
        <p:nvCxnSpPr>
          <p:cNvPr id="7" name="Connecteur droit 6"/>
          <p:cNvCxnSpPr/>
          <p:nvPr/>
        </p:nvCxnSpPr>
        <p:spPr>
          <a:xfrm>
            <a:off x="0" y="101841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
          <p:cNvSpPr txBox="1">
            <a:spLocks noChangeArrowheads="1"/>
          </p:cNvSpPr>
          <p:nvPr/>
        </p:nvSpPr>
        <p:spPr bwMode="auto">
          <a:xfrm>
            <a:off x="287016" y="1484784"/>
            <a:ext cx="8856984"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GB" sz="2000" b="1" kern="0" dirty="0" smtClean="0">
                <a:solidFill>
                  <a:srgbClr val="C00000"/>
                </a:solidFill>
                <a:sym typeface="Wingdings" pitchFamily="2" charset="2"/>
              </a:rPr>
              <a:t> </a:t>
            </a:r>
            <a:r>
              <a:rPr lang="en-GB" sz="2000" kern="0" dirty="0" smtClean="0">
                <a:sym typeface="Wingdings" pitchFamily="2" charset="2"/>
              </a:rPr>
              <a:t> </a:t>
            </a:r>
            <a:r>
              <a:rPr lang="en-GB" sz="2000" b="1" dirty="0" smtClean="0"/>
              <a:t>A focus on equity. </a:t>
            </a:r>
            <a:r>
              <a:rPr lang="en-GB" sz="2000" dirty="0" smtClean="0"/>
              <a:t>Specific attention to whether social determinants affect people’s opportunities to make and sustain healthy choices.</a:t>
            </a:r>
            <a:endParaRPr lang="fr-CH" sz="2000" kern="0" dirty="0" smtClean="0"/>
          </a:p>
          <a:p>
            <a:pPr marL="87313" fontAlgn="base">
              <a:lnSpc>
                <a:spcPct val="110000"/>
              </a:lnSpc>
              <a:spcBef>
                <a:spcPct val="20000"/>
              </a:spcBef>
              <a:spcAft>
                <a:spcPct val="0"/>
              </a:spcAft>
              <a:buClr>
                <a:srgbClr val="C00000"/>
              </a:buClr>
              <a:buSzPct val="110000"/>
              <a:defRPr/>
            </a:pPr>
            <a:endParaRPr lang="en-GB" sz="2000" kern="0" dirty="0" smtClean="0"/>
          </a:p>
          <a:p>
            <a:r>
              <a:rPr lang="en-GB" sz="2000" b="1" kern="0" dirty="0" smtClean="0">
                <a:solidFill>
                  <a:srgbClr val="C00000"/>
                </a:solidFill>
                <a:sym typeface="Wingdings" pitchFamily="2" charset="2"/>
              </a:rPr>
              <a:t> </a:t>
            </a:r>
            <a:r>
              <a:rPr lang="en-GB" sz="2000" kern="0" dirty="0" smtClean="0">
                <a:sym typeface="Wingdings" pitchFamily="2" charset="2"/>
              </a:rPr>
              <a:t> </a:t>
            </a:r>
            <a:r>
              <a:rPr lang="en-GB" sz="2000" b="1" dirty="0" smtClean="0"/>
              <a:t>A life course approach. </a:t>
            </a:r>
            <a:r>
              <a:rPr lang="en-GB" sz="2000" dirty="0" smtClean="0"/>
              <a:t>Exposure to the risk of NCDs accumulates throughout the life course, starting with influences that occur during pregnancy and continuing through early childhood, adolescence and adulthood. </a:t>
            </a:r>
            <a:endParaRPr lang="fr-CH" sz="2000" dirty="0" smtClean="0"/>
          </a:p>
          <a:p>
            <a:endParaRPr lang="fr-CH" sz="2000" dirty="0" smtClean="0"/>
          </a:p>
          <a:p>
            <a:r>
              <a:rPr lang="en-GB" sz="2000" b="1" kern="0" dirty="0" smtClean="0">
                <a:solidFill>
                  <a:srgbClr val="C00000"/>
                </a:solidFill>
                <a:sym typeface="Wingdings" pitchFamily="2" charset="2"/>
              </a:rPr>
              <a:t> </a:t>
            </a:r>
            <a:r>
              <a:rPr lang="en-GB" sz="2000" b="1" dirty="0" smtClean="0"/>
              <a:t>Balance population-based and individual approaches. </a:t>
            </a:r>
            <a:r>
              <a:rPr lang="en-GB" sz="2000" dirty="0" smtClean="0"/>
              <a:t>Most cases of disease are found in those at low or moderate risk, and only a minority of cases are in those at high risk.</a:t>
            </a:r>
          </a:p>
          <a:p>
            <a:pPr>
              <a:buFont typeface="Wingdings" pitchFamily="2" charset="2"/>
              <a:buChar char="à"/>
            </a:pPr>
            <a:endParaRPr lang="fr-CH" sz="2000" dirty="0" smtClean="0"/>
          </a:p>
          <a:p>
            <a:r>
              <a:rPr lang="en-GB" sz="2000" b="1" kern="0" dirty="0" smtClean="0">
                <a:solidFill>
                  <a:srgbClr val="C00000"/>
                </a:solidFill>
                <a:sym typeface="Wingdings" pitchFamily="2" charset="2"/>
              </a:rPr>
              <a:t>  </a:t>
            </a:r>
            <a:r>
              <a:rPr lang="en-GB" sz="2000" dirty="0" smtClean="0"/>
              <a:t>Disseminate and advocate for improved universal access to more comprehensive and </a:t>
            </a:r>
            <a:r>
              <a:rPr lang="en-GB" sz="2000" b="1" dirty="0" smtClean="0"/>
              <a:t>equity-sensitive</a:t>
            </a:r>
            <a:r>
              <a:rPr lang="en-GB" sz="2000" dirty="0" smtClean="0"/>
              <a:t> packages of NCD interventions.</a:t>
            </a:r>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p>
          <a:p>
            <a:pPr marL="87313" fontAlgn="base">
              <a:lnSpc>
                <a:spcPct val="110000"/>
              </a:lnSpc>
              <a:spcBef>
                <a:spcPct val="20000"/>
              </a:spcBef>
              <a:spcAft>
                <a:spcPct val="0"/>
              </a:spcAft>
              <a:buClr>
                <a:srgbClr val="C00000"/>
              </a:buClr>
              <a:buSzPct val="110000"/>
              <a:defRPr/>
            </a:pPr>
            <a:endParaRPr lang="en-GB" sz="2000" kern="0" dirty="0" smtClean="0">
              <a:solidFill>
                <a:srgbClr val="C00000"/>
              </a:solidFill>
            </a:endParaRPr>
          </a:p>
          <a:p>
            <a:pPr marL="87313" fontAlgn="base">
              <a:lnSpc>
                <a:spcPct val="110000"/>
              </a:lnSpc>
              <a:spcBef>
                <a:spcPct val="20000"/>
              </a:spcBef>
              <a:spcAft>
                <a:spcPct val="0"/>
              </a:spcAft>
              <a:buClr>
                <a:srgbClr val="C00000"/>
              </a:buClr>
              <a:buSzPct val="110000"/>
              <a:buFont typeface="Arial" pitchFamily="34" charset="0"/>
              <a:buChar char="•"/>
              <a:defRPr/>
            </a:pPr>
            <a:endParaRPr kumimoji="0" lang="en-GB" sz="2000" b="0" i="0" u="none" strike="noStrike" kern="0" cap="none" spc="0" normalizeH="0" noProof="0" dirty="0" smtClean="0">
              <a:ln>
                <a:noFill/>
              </a:ln>
              <a:solidFill>
                <a:srgbClr val="C00000"/>
              </a:solidFill>
              <a:effectLst/>
              <a:uLnTx/>
              <a:uFillTx/>
              <a:latin typeface="+mn-lt"/>
            </a:endParaRPr>
          </a:p>
          <a:p>
            <a:pPr marL="357188" indent="-174625" fontAlgn="base">
              <a:lnSpc>
                <a:spcPct val="110000"/>
              </a:lnSpc>
              <a:spcBef>
                <a:spcPct val="20000"/>
              </a:spcBef>
              <a:spcAft>
                <a:spcPct val="0"/>
              </a:spcAft>
              <a:buClr>
                <a:srgbClr val="FFFF00"/>
              </a:buClr>
              <a:buSzPct val="110000"/>
              <a:defRPr/>
            </a:pPr>
            <a:endParaRPr kumimoji="0" lang="en-GB" sz="2000" b="0" i="0" u="none" strike="noStrike" kern="0" cap="none" spc="0" normalizeH="0" baseline="0" noProof="0" dirty="0" smtClean="0">
              <a:ln>
                <a:noFill/>
              </a:ln>
              <a:solidFill>
                <a:srgbClr val="C00000"/>
              </a:solidFill>
              <a:effectLst/>
              <a:uLnTx/>
              <a:uFillTx/>
              <a:latin typeface="+mn-lt"/>
            </a:endParaRPr>
          </a:p>
          <a:p>
            <a:pPr marL="357188" marR="0" lvl="0" indent="-174625" algn="l" defTabSz="914400" rtl="0" eaLnBrk="1" fontAlgn="base" latinLnBrk="0" hangingPunct="1">
              <a:lnSpc>
                <a:spcPct val="110000"/>
              </a:lnSpc>
              <a:spcBef>
                <a:spcPct val="20000"/>
              </a:spcBef>
              <a:spcAft>
                <a:spcPct val="0"/>
              </a:spcAft>
              <a:buClr>
                <a:srgbClr val="CC0000"/>
              </a:buClr>
              <a:buSzPct val="120000"/>
              <a:tabLst/>
              <a:defRPr/>
            </a:pPr>
            <a:endParaRPr kumimoji="0" lang="en-GB" sz="2000" b="0" i="1" u="none" strike="noStrike" kern="0" cap="none" spc="0" normalizeH="0" baseline="0" noProof="0" dirty="0" smtClean="0">
              <a:ln>
                <a:noFill/>
              </a:ln>
              <a:solidFill>
                <a:srgbClr val="C00000"/>
              </a:solidFill>
              <a:effectLst/>
              <a:uLnTx/>
              <a:uFillTx/>
              <a:latin typeface="+mn-lt"/>
              <a:ea typeface="+mn-ea"/>
              <a:cs typeface="+mn-cs"/>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2420888"/>
            <a:ext cx="8640960" cy="1200329"/>
          </a:xfrm>
          <a:prstGeom prst="rect">
            <a:avLst/>
          </a:prstGeom>
        </p:spPr>
        <p:txBody>
          <a:bodyPr wrap="square">
            <a:spAutoFit/>
          </a:bodyPr>
          <a:lstStyle/>
          <a:p>
            <a:pPr lvl="0" algn="ctr">
              <a:spcBef>
                <a:spcPct val="20000"/>
              </a:spcBef>
              <a:defRPr/>
            </a:pPr>
            <a:r>
              <a:rPr lang="en-GB" sz="3600" b="1" dirty="0">
                <a:solidFill>
                  <a:srgbClr val="C00000"/>
                </a:solidFill>
              </a:rPr>
              <a:t>Social inequalities in NCDs: Take home messages</a:t>
            </a:r>
          </a:p>
        </p:txBody>
      </p:sp>
    </p:spTree>
    <p:extLst>
      <p:ext uri="{BB962C8B-B14F-4D97-AF65-F5344CB8AC3E}">
        <p14:creationId xmlns:p14="http://schemas.microsoft.com/office/powerpoint/2010/main" xmlns="" val="3544608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600" b="1" dirty="0" smtClean="0">
                <a:solidFill>
                  <a:srgbClr val="C00000"/>
                </a:solidFill>
              </a:rPr>
              <a:t>Take home messages</a:t>
            </a:r>
            <a:endParaRPr lang="en-GB" sz="2600" b="1" dirty="0">
              <a:solidFill>
                <a:srgbClr val="C00000"/>
              </a:solidFill>
            </a:endParaRP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
          <p:cNvSpPr txBox="1">
            <a:spLocks noChangeArrowheads="1"/>
          </p:cNvSpPr>
          <p:nvPr/>
        </p:nvSpPr>
        <p:spPr bwMode="auto">
          <a:xfrm>
            <a:off x="179512" y="980728"/>
            <a:ext cx="8856984" cy="5877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fontAlgn="base">
              <a:lnSpc>
                <a:spcPct val="110000"/>
              </a:lnSpc>
              <a:spcBef>
                <a:spcPct val="20000"/>
              </a:spcBef>
              <a:spcAft>
                <a:spcPct val="0"/>
              </a:spcAft>
              <a:buClr>
                <a:srgbClr val="C00000"/>
              </a:buClr>
              <a:buSzPct val="110000"/>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defRPr/>
            </a:pPr>
            <a:endParaRPr lang="en-GB" sz="1600" kern="0" dirty="0" smtClean="0">
              <a:solidFill>
                <a:srgbClr val="C00000"/>
              </a:solidFill>
            </a:endParaRPr>
          </a:p>
          <a:p>
            <a:pPr marL="87313" fontAlgn="base">
              <a:lnSpc>
                <a:spcPct val="110000"/>
              </a:lnSpc>
              <a:spcBef>
                <a:spcPct val="20000"/>
              </a:spcBef>
              <a:spcAft>
                <a:spcPct val="0"/>
              </a:spcAft>
              <a:buClr>
                <a:srgbClr val="C00000"/>
              </a:buClr>
              <a:buSzPct val="110000"/>
              <a:buFont typeface="Arial" pitchFamily="34" charset="0"/>
              <a:buChar char="•"/>
              <a:defRPr/>
            </a:pPr>
            <a:endParaRPr kumimoji="0" lang="en-GB" sz="2000" b="0" i="0" u="none" strike="noStrike" kern="0" cap="none" spc="0" normalizeH="0" noProof="0" dirty="0" smtClean="0">
              <a:ln>
                <a:noFill/>
              </a:ln>
              <a:solidFill>
                <a:srgbClr val="C00000"/>
              </a:solidFill>
              <a:effectLst/>
              <a:uLnTx/>
              <a:uFillTx/>
              <a:latin typeface="+mn-lt"/>
            </a:endParaRPr>
          </a:p>
          <a:p>
            <a:pPr marL="357188" indent="-174625" fontAlgn="base">
              <a:lnSpc>
                <a:spcPct val="110000"/>
              </a:lnSpc>
              <a:spcBef>
                <a:spcPct val="20000"/>
              </a:spcBef>
              <a:spcAft>
                <a:spcPct val="0"/>
              </a:spcAft>
              <a:buClr>
                <a:srgbClr val="FFFF00"/>
              </a:buClr>
              <a:buSzPct val="110000"/>
              <a:defRPr/>
            </a:pPr>
            <a:endParaRPr kumimoji="0" lang="en-GB" sz="2000" b="0" i="0" u="none" strike="noStrike" kern="0" cap="none" spc="0" normalizeH="0" baseline="0" noProof="0" dirty="0" smtClean="0">
              <a:ln>
                <a:noFill/>
              </a:ln>
              <a:solidFill>
                <a:srgbClr val="C00000"/>
              </a:solidFill>
              <a:effectLst/>
              <a:uLnTx/>
              <a:uFillTx/>
              <a:latin typeface="+mn-lt"/>
            </a:endParaRPr>
          </a:p>
          <a:p>
            <a:pPr marL="357188" marR="0" lvl="0" indent="-174625" algn="l" defTabSz="914400" rtl="0" eaLnBrk="1" fontAlgn="base" latinLnBrk="0" hangingPunct="1">
              <a:lnSpc>
                <a:spcPct val="110000"/>
              </a:lnSpc>
              <a:spcBef>
                <a:spcPct val="20000"/>
              </a:spcBef>
              <a:spcAft>
                <a:spcPct val="0"/>
              </a:spcAft>
              <a:buClr>
                <a:srgbClr val="CC0000"/>
              </a:buClr>
              <a:buSzPct val="120000"/>
              <a:tabLst/>
              <a:defRPr/>
            </a:pPr>
            <a:endParaRPr kumimoji="0" lang="en-GB" sz="2000" b="0" i="1" u="none" strike="noStrike" kern="0" cap="none" spc="0" normalizeH="0" baseline="0" noProof="0" dirty="0" smtClean="0">
              <a:ln>
                <a:noFill/>
              </a:ln>
              <a:solidFill>
                <a:srgbClr val="C00000"/>
              </a:solidFill>
              <a:effectLst/>
              <a:uLnTx/>
              <a:uFillTx/>
              <a:latin typeface="+mn-lt"/>
              <a:ea typeface="+mn-ea"/>
              <a:cs typeface="+mn-cs"/>
            </a:endParaRPr>
          </a:p>
        </p:txBody>
      </p:sp>
      <p:sp>
        <p:nvSpPr>
          <p:cNvPr id="6" name="Rectangle 5"/>
          <p:cNvSpPr txBox="1">
            <a:spLocks noChangeArrowheads="1"/>
          </p:cNvSpPr>
          <p:nvPr/>
        </p:nvSpPr>
        <p:spPr bwMode="auto">
          <a:xfrm>
            <a:off x="179512" y="908720"/>
            <a:ext cx="8856984" cy="5832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t> </a:t>
            </a:r>
            <a:r>
              <a:rPr lang="en-GB" sz="2000" b="1" kern="0" dirty="0" smtClean="0"/>
              <a:t>The social environment is a powerful predictor on NCDs </a:t>
            </a:r>
            <a:r>
              <a:rPr lang="en-GB" sz="2000" kern="0" dirty="0" smtClean="0">
                <a:sym typeface="Wingdings" pitchFamily="2" charset="2"/>
              </a:rPr>
              <a:t> low socioeconomic status is among the major risk factors for NCDs </a:t>
            </a:r>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sym typeface="Wingdings" pitchFamily="2" charset="2"/>
            </a:endParaRP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sym typeface="Wingdings" pitchFamily="2" charset="2"/>
              </a:rPr>
              <a:t> Magnitude and direction of association between SES and NCDs vary between countries and change over time. </a:t>
            </a:r>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sym typeface="Wingdings" pitchFamily="2" charset="2"/>
            </a:endParaRP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sym typeface="Wingdings" pitchFamily="2" charset="2"/>
              </a:rPr>
              <a:t>Mechanisms underlying social differences in NCDs are not stable across space, time and health outcomes.</a:t>
            </a:r>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sym typeface="Wingdings" pitchFamily="2" charset="2"/>
            </a:endParaRP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sym typeface="Wingdings" pitchFamily="2" charset="2"/>
              </a:rPr>
              <a:t> In LMICs, NCDs and their risk factors might be still more prevalent in the high SES groups, but burden of NCDs tends to shift towards the poor along with a country’s socio-economic development and the health transition.</a:t>
            </a:r>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sym typeface="Wingdings" pitchFamily="2" charset="2"/>
            </a:endParaRP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sym typeface="Wingdings" pitchFamily="2" charset="2"/>
              </a:rPr>
              <a:t> Exposure to adverse socioeconomic conditions </a:t>
            </a:r>
            <a:r>
              <a:rPr lang="en-GB" sz="2000" b="1" kern="0" dirty="0" smtClean="0">
                <a:sym typeface="Wingdings" pitchFamily="2" charset="2"/>
              </a:rPr>
              <a:t>across the </a:t>
            </a:r>
            <a:r>
              <a:rPr lang="en-GB" sz="2000" b="1" kern="0" dirty="0" err="1" smtClean="0">
                <a:sym typeface="Wingdings" pitchFamily="2" charset="2"/>
              </a:rPr>
              <a:t>lifecourse</a:t>
            </a:r>
            <a:r>
              <a:rPr lang="en-GB" sz="2000" b="1" kern="0" dirty="0" smtClean="0">
                <a:sym typeface="Wingdings" pitchFamily="2" charset="2"/>
              </a:rPr>
              <a:t> (starting in </a:t>
            </a:r>
            <a:r>
              <a:rPr lang="en-GB" sz="2000" b="1" kern="0" dirty="0" err="1" smtClean="0">
                <a:sym typeface="Wingdings" pitchFamily="2" charset="2"/>
              </a:rPr>
              <a:t>utero</a:t>
            </a:r>
            <a:r>
              <a:rPr lang="en-GB" sz="2000" b="1" kern="0" dirty="0" smtClean="0">
                <a:sym typeface="Wingdings" pitchFamily="2" charset="2"/>
              </a:rPr>
              <a:t>) </a:t>
            </a:r>
            <a:r>
              <a:rPr lang="en-GB" sz="2000" kern="0" dirty="0" smtClean="0">
                <a:sym typeface="Wingdings" pitchFamily="2" charset="2"/>
              </a:rPr>
              <a:t>has an impact on NCDs risk in adulthood. </a:t>
            </a:r>
            <a:endParaRPr lang="en-GB" sz="1600" kern="0" dirty="0" smtClean="0"/>
          </a:p>
          <a:p>
            <a:pPr marL="87313" fontAlgn="base">
              <a:lnSpc>
                <a:spcPct val="110000"/>
              </a:lnSpc>
              <a:spcBef>
                <a:spcPct val="20000"/>
              </a:spcBef>
              <a:spcAft>
                <a:spcPct val="0"/>
              </a:spcAft>
              <a:buClr>
                <a:srgbClr val="C00000"/>
              </a:buClr>
              <a:buSzPct val="110000"/>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defRPr/>
            </a:pPr>
            <a:endParaRPr lang="en-GB" sz="1600" kern="0" dirty="0" smtClean="0">
              <a:solidFill>
                <a:srgbClr val="C00000"/>
              </a:solidFill>
            </a:endParaRPr>
          </a:p>
          <a:p>
            <a:pPr marL="87313" fontAlgn="base">
              <a:lnSpc>
                <a:spcPct val="110000"/>
              </a:lnSpc>
              <a:spcBef>
                <a:spcPct val="20000"/>
              </a:spcBef>
              <a:spcAft>
                <a:spcPct val="0"/>
              </a:spcAft>
              <a:buClr>
                <a:srgbClr val="C00000"/>
              </a:buClr>
              <a:buSzPct val="110000"/>
              <a:buFont typeface="Arial" pitchFamily="34" charset="0"/>
              <a:buChar char="•"/>
              <a:defRPr/>
            </a:pPr>
            <a:endParaRPr kumimoji="0" lang="en-GB" sz="2000" b="0" i="0" u="none" strike="noStrike" kern="0" cap="none" spc="0" normalizeH="0" noProof="0" dirty="0" smtClean="0">
              <a:ln>
                <a:noFill/>
              </a:ln>
              <a:solidFill>
                <a:srgbClr val="C00000"/>
              </a:solidFill>
              <a:effectLst/>
              <a:uLnTx/>
              <a:uFillTx/>
              <a:latin typeface="+mn-lt"/>
            </a:endParaRPr>
          </a:p>
          <a:p>
            <a:pPr marL="357188" indent="-174625" fontAlgn="base">
              <a:lnSpc>
                <a:spcPct val="110000"/>
              </a:lnSpc>
              <a:spcBef>
                <a:spcPct val="20000"/>
              </a:spcBef>
              <a:spcAft>
                <a:spcPct val="0"/>
              </a:spcAft>
              <a:buClr>
                <a:srgbClr val="FFFF00"/>
              </a:buClr>
              <a:buSzPct val="110000"/>
              <a:defRPr/>
            </a:pPr>
            <a:endParaRPr kumimoji="0" lang="en-GB" sz="2000" b="0" i="0" u="none" strike="noStrike" kern="0" cap="none" spc="0" normalizeH="0" baseline="0" noProof="0" dirty="0" smtClean="0">
              <a:ln>
                <a:noFill/>
              </a:ln>
              <a:solidFill>
                <a:srgbClr val="C00000"/>
              </a:solidFill>
              <a:effectLst/>
              <a:uLnTx/>
              <a:uFillTx/>
              <a:latin typeface="+mn-lt"/>
            </a:endParaRPr>
          </a:p>
          <a:p>
            <a:pPr marL="357188" marR="0" lvl="0" indent="-174625" algn="l" defTabSz="914400" rtl="0" eaLnBrk="1" fontAlgn="base" latinLnBrk="0" hangingPunct="1">
              <a:lnSpc>
                <a:spcPct val="110000"/>
              </a:lnSpc>
              <a:spcBef>
                <a:spcPct val="20000"/>
              </a:spcBef>
              <a:spcAft>
                <a:spcPct val="0"/>
              </a:spcAft>
              <a:buClr>
                <a:srgbClr val="CC0000"/>
              </a:buClr>
              <a:buSzPct val="120000"/>
              <a:tabLst/>
              <a:defRPr/>
            </a:pPr>
            <a:endParaRPr kumimoji="0" lang="en-GB" sz="2000" b="0" i="1" u="none" strike="noStrike" kern="0" cap="none" spc="0" normalizeH="0" baseline="0" noProof="0" dirty="0" smtClean="0">
              <a:ln>
                <a:noFill/>
              </a:ln>
              <a:solidFill>
                <a:srgbClr val="C00000"/>
              </a:solidFill>
              <a:effectLst/>
              <a:uLnTx/>
              <a:uFillTx/>
              <a:latin typeface="+mn-lt"/>
              <a:ea typeface="+mn-ea"/>
              <a:cs typeface="+mn-cs"/>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600" b="1" dirty="0" smtClean="0">
                <a:solidFill>
                  <a:srgbClr val="C00000"/>
                </a:solidFill>
              </a:rPr>
              <a:t>Take home messages</a:t>
            </a:r>
            <a:endParaRPr lang="en-GB" sz="2600" b="1" dirty="0">
              <a:solidFill>
                <a:srgbClr val="C00000"/>
              </a:solidFill>
            </a:endParaRP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
          <p:cNvSpPr txBox="1">
            <a:spLocks noChangeArrowheads="1"/>
          </p:cNvSpPr>
          <p:nvPr/>
        </p:nvSpPr>
        <p:spPr bwMode="auto">
          <a:xfrm>
            <a:off x="179512" y="980728"/>
            <a:ext cx="8856984" cy="5877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fontAlgn="base">
              <a:lnSpc>
                <a:spcPct val="110000"/>
              </a:lnSpc>
              <a:spcBef>
                <a:spcPct val="20000"/>
              </a:spcBef>
              <a:spcAft>
                <a:spcPct val="0"/>
              </a:spcAft>
              <a:buClr>
                <a:srgbClr val="C00000"/>
              </a:buClr>
              <a:buSzPct val="110000"/>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buFont typeface="Wingdings" pitchFamily="2" charset="2"/>
              <a:buChar char="§"/>
              <a:defRPr/>
            </a:pPr>
            <a:endParaRPr lang="en-GB" sz="1600" kern="0" dirty="0" smtClean="0"/>
          </a:p>
          <a:p>
            <a:pPr marL="87313" fontAlgn="base">
              <a:lnSpc>
                <a:spcPct val="110000"/>
              </a:lnSpc>
              <a:spcBef>
                <a:spcPct val="20000"/>
              </a:spcBef>
              <a:spcAft>
                <a:spcPct val="0"/>
              </a:spcAft>
              <a:buClr>
                <a:srgbClr val="C00000"/>
              </a:buClr>
              <a:buSzPct val="110000"/>
              <a:defRPr/>
            </a:pPr>
            <a:endParaRPr lang="en-GB" sz="1600" kern="0" dirty="0" smtClean="0">
              <a:solidFill>
                <a:srgbClr val="C00000"/>
              </a:solidFill>
            </a:endParaRPr>
          </a:p>
          <a:p>
            <a:pPr marL="87313" fontAlgn="base">
              <a:lnSpc>
                <a:spcPct val="110000"/>
              </a:lnSpc>
              <a:spcBef>
                <a:spcPct val="20000"/>
              </a:spcBef>
              <a:spcAft>
                <a:spcPct val="0"/>
              </a:spcAft>
              <a:buClr>
                <a:srgbClr val="C00000"/>
              </a:buClr>
              <a:buSzPct val="110000"/>
              <a:buFont typeface="Arial" pitchFamily="34" charset="0"/>
              <a:buChar char="•"/>
              <a:defRPr/>
            </a:pPr>
            <a:endParaRPr kumimoji="0" lang="en-GB" sz="2000" b="0" i="0" u="none" strike="noStrike" kern="0" cap="none" spc="0" normalizeH="0" noProof="0" dirty="0" smtClean="0">
              <a:ln>
                <a:noFill/>
              </a:ln>
              <a:solidFill>
                <a:srgbClr val="C00000"/>
              </a:solidFill>
              <a:effectLst/>
              <a:uLnTx/>
              <a:uFillTx/>
              <a:latin typeface="+mn-lt"/>
            </a:endParaRPr>
          </a:p>
          <a:p>
            <a:pPr marL="357188" indent="-174625" fontAlgn="base">
              <a:lnSpc>
                <a:spcPct val="110000"/>
              </a:lnSpc>
              <a:spcBef>
                <a:spcPct val="20000"/>
              </a:spcBef>
              <a:spcAft>
                <a:spcPct val="0"/>
              </a:spcAft>
              <a:buClr>
                <a:srgbClr val="FFFF00"/>
              </a:buClr>
              <a:buSzPct val="110000"/>
              <a:defRPr/>
            </a:pPr>
            <a:endParaRPr kumimoji="0" lang="en-GB" sz="2000" b="0" i="0" u="none" strike="noStrike" kern="0" cap="none" spc="0" normalizeH="0" baseline="0" noProof="0" dirty="0" smtClean="0">
              <a:ln>
                <a:noFill/>
              </a:ln>
              <a:solidFill>
                <a:srgbClr val="C00000"/>
              </a:solidFill>
              <a:effectLst/>
              <a:uLnTx/>
              <a:uFillTx/>
              <a:latin typeface="+mn-lt"/>
            </a:endParaRPr>
          </a:p>
          <a:p>
            <a:pPr marL="357188" marR="0" lvl="0" indent="-174625" algn="l" defTabSz="914400" rtl="0" eaLnBrk="1" fontAlgn="base" latinLnBrk="0" hangingPunct="1">
              <a:lnSpc>
                <a:spcPct val="110000"/>
              </a:lnSpc>
              <a:spcBef>
                <a:spcPct val="20000"/>
              </a:spcBef>
              <a:spcAft>
                <a:spcPct val="0"/>
              </a:spcAft>
              <a:buClr>
                <a:srgbClr val="CC0000"/>
              </a:buClr>
              <a:buSzPct val="120000"/>
              <a:tabLst/>
              <a:defRPr/>
            </a:pPr>
            <a:endParaRPr kumimoji="0" lang="en-GB" sz="2000" b="0" i="1" u="none" strike="noStrike" kern="0" cap="none" spc="0" normalizeH="0" baseline="0" noProof="0" dirty="0" smtClean="0">
              <a:ln>
                <a:noFill/>
              </a:ln>
              <a:solidFill>
                <a:srgbClr val="C00000"/>
              </a:solidFill>
              <a:effectLst/>
              <a:uLnTx/>
              <a:uFillTx/>
              <a:latin typeface="+mn-lt"/>
              <a:ea typeface="+mn-ea"/>
              <a:cs typeface="+mn-cs"/>
            </a:endParaRPr>
          </a:p>
        </p:txBody>
      </p:sp>
      <p:sp>
        <p:nvSpPr>
          <p:cNvPr id="6" name="Rectangle 5"/>
          <p:cNvSpPr txBox="1">
            <a:spLocks noChangeArrowheads="1"/>
          </p:cNvSpPr>
          <p:nvPr/>
        </p:nvSpPr>
        <p:spPr bwMode="auto">
          <a:xfrm>
            <a:off x="179512" y="908720"/>
            <a:ext cx="8856984"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7188" marR="0" lvl="0" indent="-174625" algn="l" defTabSz="914400" rtl="0" eaLnBrk="1" fontAlgn="base" latinLnBrk="0" hangingPunct="1">
              <a:lnSpc>
                <a:spcPct val="110000"/>
              </a:lnSpc>
              <a:spcBef>
                <a:spcPct val="20000"/>
              </a:spcBef>
              <a:spcAft>
                <a:spcPct val="0"/>
              </a:spcAft>
              <a:buClr>
                <a:srgbClr val="CC0000"/>
              </a:buClr>
              <a:buSzPct val="120000"/>
              <a:tabLst/>
              <a:defRPr/>
            </a:pPr>
            <a:endParaRPr kumimoji="0" lang="en-GB" sz="1600" b="0" i="1" u="none" strike="noStrike" kern="0" cap="none" spc="0" normalizeH="0" baseline="0" noProof="0" dirty="0" smtClean="0">
              <a:ln>
                <a:noFill/>
              </a:ln>
              <a:solidFill>
                <a:srgbClr val="C00000"/>
              </a:solidFill>
              <a:effectLst/>
              <a:uLnTx/>
              <a:uFillTx/>
              <a:latin typeface="+mn-lt"/>
              <a:ea typeface="+mn-ea"/>
              <a:cs typeface="+mn-cs"/>
            </a:endParaRPr>
          </a:p>
        </p:txBody>
      </p:sp>
      <p:sp>
        <p:nvSpPr>
          <p:cNvPr id="11" name="Rectangle 5"/>
          <p:cNvSpPr txBox="1">
            <a:spLocks noChangeArrowheads="1"/>
          </p:cNvSpPr>
          <p:nvPr/>
        </p:nvSpPr>
        <p:spPr bwMode="auto">
          <a:xfrm>
            <a:off x="467544" y="852711"/>
            <a:ext cx="8389440" cy="5616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t> For policies aimed at reducing social inequalities in NCDs crucial to consider that different SES groups are likely to respond differently to prevention strategies targeting the whole population </a:t>
            </a:r>
            <a:r>
              <a:rPr lang="en-GB" sz="2000" kern="0" dirty="0" smtClean="0">
                <a:sym typeface="Wingdings" pitchFamily="2" charset="2"/>
              </a:rPr>
              <a:t> </a:t>
            </a:r>
            <a:r>
              <a:rPr lang="en-GB" sz="2000" b="1" kern="0" dirty="0" smtClean="0">
                <a:solidFill>
                  <a:srgbClr val="C00000"/>
                </a:solidFill>
                <a:sym typeface="Wingdings" pitchFamily="2" charset="2"/>
              </a:rPr>
              <a:t>prioritizing “structural” prevention strategies</a:t>
            </a:r>
          </a:p>
          <a:p>
            <a:pPr marL="87313" fontAlgn="base">
              <a:lnSpc>
                <a:spcPct val="110000"/>
              </a:lnSpc>
              <a:spcBef>
                <a:spcPct val="20000"/>
              </a:spcBef>
              <a:spcAft>
                <a:spcPct val="0"/>
              </a:spcAft>
              <a:buClr>
                <a:srgbClr val="C00000"/>
              </a:buClr>
              <a:buSzPct val="110000"/>
              <a:buFont typeface="Wingdings" pitchFamily="2" charset="2"/>
              <a:buChar char="§"/>
              <a:defRPr/>
            </a:pPr>
            <a:endParaRPr lang="en-GB" sz="1400" kern="0" dirty="0" smtClean="0">
              <a:solidFill>
                <a:srgbClr val="C00000"/>
              </a:solidFill>
              <a:sym typeface="Wingdings" pitchFamily="2" charset="2"/>
            </a:endParaRP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sym typeface="Wingdings" pitchFamily="2" charset="2"/>
              </a:rPr>
              <a:t> Whenever possible, the fact that SES acts across the </a:t>
            </a:r>
            <a:r>
              <a:rPr lang="en-GB" sz="2000" kern="0" dirty="0" err="1" smtClean="0">
                <a:sym typeface="Wingdings" pitchFamily="2" charset="2"/>
              </a:rPr>
              <a:t>lifecourse</a:t>
            </a:r>
            <a:r>
              <a:rPr lang="en-GB" sz="2000" kern="0" dirty="0" smtClean="0">
                <a:sym typeface="Wingdings" pitchFamily="2" charset="2"/>
              </a:rPr>
              <a:t> to affect NCDs risk should be considered  </a:t>
            </a:r>
            <a:r>
              <a:rPr lang="en-GB" sz="2000" b="1" kern="0" dirty="0" smtClean="0">
                <a:solidFill>
                  <a:srgbClr val="C00000"/>
                </a:solidFill>
                <a:sym typeface="Wingdings" pitchFamily="2" charset="2"/>
              </a:rPr>
              <a:t>attention to exposures in early life not only relevant for communicable diseases but also for NCDs</a:t>
            </a:r>
            <a:r>
              <a:rPr lang="en-GB" sz="2000" kern="0" dirty="0" smtClean="0">
                <a:solidFill>
                  <a:srgbClr val="C00000"/>
                </a:solidFill>
                <a:sym typeface="Wingdings" pitchFamily="2" charset="2"/>
              </a:rPr>
              <a:t> </a:t>
            </a:r>
            <a:r>
              <a:rPr lang="en-GB" sz="2000" kern="0" dirty="0" smtClean="0">
                <a:sym typeface="Wingdings" pitchFamily="2" charset="2"/>
              </a:rPr>
              <a:t>(also emphasized in the global action plan for the prevention and control of NCDs 2013-2020)</a:t>
            </a:r>
          </a:p>
          <a:p>
            <a:pPr marL="87313" fontAlgn="base">
              <a:lnSpc>
                <a:spcPct val="110000"/>
              </a:lnSpc>
              <a:spcBef>
                <a:spcPct val="20000"/>
              </a:spcBef>
              <a:spcAft>
                <a:spcPct val="0"/>
              </a:spcAft>
              <a:buClr>
                <a:srgbClr val="C00000"/>
              </a:buClr>
              <a:buSzPct val="110000"/>
              <a:buFont typeface="Wingdings" pitchFamily="2" charset="2"/>
              <a:buChar char="§"/>
              <a:defRPr/>
            </a:pPr>
            <a:endParaRPr lang="en-GB" sz="1400" kern="0" dirty="0" smtClean="0">
              <a:sym typeface="Wingdings" pitchFamily="2" charset="2"/>
            </a:endParaRPr>
          </a:p>
          <a:p>
            <a:pPr marL="87313" fontAlgn="base">
              <a:lnSpc>
                <a:spcPct val="110000"/>
              </a:lnSpc>
              <a:spcBef>
                <a:spcPct val="20000"/>
              </a:spcBef>
              <a:spcAft>
                <a:spcPct val="0"/>
              </a:spcAft>
              <a:buClr>
                <a:srgbClr val="C00000"/>
              </a:buClr>
              <a:buSzPct val="110000"/>
              <a:buFont typeface="Wingdings" pitchFamily="2" charset="2"/>
              <a:buChar char="§"/>
              <a:defRPr/>
            </a:pPr>
            <a:r>
              <a:rPr lang="fr-CH" sz="2000" kern="0" dirty="0" smtClean="0">
                <a:sym typeface="Wingdings" pitchFamily="2" charset="2"/>
              </a:rPr>
              <a:t> </a:t>
            </a:r>
            <a:r>
              <a:rPr lang="fr-CH" sz="2000" kern="0" dirty="0" err="1" smtClean="0">
                <a:sym typeface="Wingdings" pitchFamily="2" charset="2"/>
              </a:rPr>
              <a:t>Critical</a:t>
            </a:r>
            <a:r>
              <a:rPr lang="fr-CH" sz="2000" kern="0" dirty="0" smtClean="0">
                <a:sym typeface="Wingdings" pitchFamily="2" charset="2"/>
              </a:rPr>
              <a:t> to put </a:t>
            </a:r>
            <a:r>
              <a:rPr lang="fr-CH" sz="2000" kern="0" dirty="0" err="1" smtClean="0">
                <a:sym typeface="Wingdings" pitchFamily="2" charset="2"/>
              </a:rPr>
              <a:t>health</a:t>
            </a:r>
            <a:r>
              <a:rPr lang="fr-CH" sz="2000" kern="0" dirty="0" smtClean="0">
                <a:sym typeface="Wingdings" pitchFamily="2" charset="2"/>
              </a:rPr>
              <a:t> </a:t>
            </a:r>
            <a:r>
              <a:rPr lang="fr-CH" sz="2000" kern="0" dirty="0" err="1" smtClean="0">
                <a:sym typeface="Wingdings" pitchFamily="2" charset="2"/>
              </a:rPr>
              <a:t>equity</a:t>
            </a:r>
            <a:r>
              <a:rPr lang="fr-CH" sz="2000" kern="0" dirty="0" smtClean="0">
                <a:sym typeface="Wingdings" pitchFamily="2" charset="2"/>
              </a:rPr>
              <a:t> in all </a:t>
            </a:r>
            <a:r>
              <a:rPr lang="fr-CH" sz="2000" kern="0" dirty="0" err="1" smtClean="0">
                <a:sym typeface="Wingdings" pitchFamily="2" charset="2"/>
              </a:rPr>
              <a:t>policies</a:t>
            </a:r>
            <a:r>
              <a:rPr lang="fr-CH" sz="2000" kern="0" dirty="0" smtClean="0">
                <a:sym typeface="Wingdings" pitchFamily="2" charset="2"/>
              </a:rPr>
              <a:t>.</a:t>
            </a:r>
            <a:endParaRPr lang="en-GB" sz="2000" kern="0" cap="small" dirty="0" smtClean="0">
              <a:sym typeface="Wingdings" pitchFamily="2" charset="2"/>
            </a:endParaRPr>
          </a:p>
          <a:p>
            <a:pPr marL="87313" fontAlgn="base">
              <a:lnSpc>
                <a:spcPct val="110000"/>
              </a:lnSpc>
              <a:spcBef>
                <a:spcPct val="20000"/>
              </a:spcBef>
              <a:spcAft>
                <a:spcPct val="0"/>
              </a:spcAft>
              <a:buClr>
                <a:srgbClr val="C00000"/>
              </a:buClr>
              <a:buSzPct val="110000"/>
              <a:buFont typeface="Wingdings" pitchFamily="2" charset="2"/>
              <a:buChar char="§"/>
              <a:defRPr/>
            </a:pPr>
            <a:endParaRPr lang="en-GB" sz="1400" kern="0" dirty="0" smtClean="0">
              <a:solidFill>
                <a:srgbClr val="C00000"/>
              </a:solidFill>
              <a:sym typeface="Wingdings" pitchFamily="2" charset="2"/>
            </a:endParaRPr>
          </a:p>
          <a:p>
            <a:pPr marL="87313" fontAlgn="base">
              <a:lnSpc>
                <a:spcPct val="110000"/>
              </a:lnSpc>
              <a:spcBef>
                <a:spcPct val="20000"/>
              </a:spcBef>
              <a:spcAft>
                <a:spcPct val="0"/>
              </a:spcAft>
              <a:buClr>
                <a:srgbClr val="C00000"/>
              </a:buClr>
              <a:buSzPct val="110000"/>
              <a:buFont typeface="Wingdings" pitchFamily="2" charset="2"/>
              <a:buChar char="§"/>
              <a:defRPr/>
            </a:pPr>
            <a:r>
              <a:rPr lang="en-GB" sz="2000" kern="0" dirty="0" smtClean="0">
                <a:sym typeface="Wingdings" pitchFamily="2" charset="2"/>
              </a:rPr>
              <a:t> Health equity issues are more and increasingly present in the global agenda of international organisations (UN, WHO)  </a:t>
            </a:r>
            <a:r>
              <a:rPr lang="en-GB" sz="2000" b="1" kern="0" dirty="0" smtClean="0">
                <a:solidFill>
                  <a:srgbClr val="C00000"/>
                </a:solidFill>
                <a:sym typeface="Wingdings" pitchFamily="2" charset="2"/>
              </a:rPr>
              <a:t>good window of opportunities in LMICs</a:t>
            </a:r>
            <a:r>
              <a:rPr lang="en-GB" sz="2000" kern="0" dirty="0" smtClean="0">
                <a:solidFill>
                  <a:srgbClr val="C00000"/>
                </a:solidFill>
                <a:sym typeface="Wingdings" pitchFamily="2" charset="2"/>
              </a:rPr>
              <a:t> to implement policies developed to prevent and control NCDs, with specific attention to their social distribution</a:t>
            </a:r>
            <a:endParaRPr lang="en-GB" sz="2000" kern="0" dirty="0" smtClean="0">
              <a:sym typeface="Wingdings" pitchFamily="2" charset="2"/>
            </a:endParaRPr>
          </a:p>
          <a:p>
            <a:pPr marL="87313" fontAlgn="base">
              <a:lnSpc>
                <a:spcPct val="110000"/>
              </a:lnSpc>
              <a:spcBef>
                <a:spcPct val="20000"/>
              </a:spcBef>
              <a:spcAft>
                <a:spcPct val="0"/>
              </a:spcAft>
              <a:buClr>
                <a:srgbClr val="C00000"/>
              </a:buClr>
              <a:buSzPct val="110000"/>
              <a:buFont typeface="Wingdings" pitchFamily="2" charset="2"/>
              <a:buChar char="§"/>
              <a:defRPr/>
            </a:pPr>
            <a:endParaRPr lang="fr-CH" sz="2000" kern="0" dirty="0" smtClean="0">
              <a:solidFill>
                <a:srgbClr val="C00000"/>
              </a:solidFill>
              <a:sym typeface="Wingdings" pitchFamily="2" charset="2"/>
            </a:endParaRPr>
          </a:p>
          <a:p>
            <a:pPr marL="87313" fontAlgn="base">
              <a:lnSpc>
                <a:spcPct val="110000"/>
              </a:lnSpc>
              <a:spcBef>
                <a:spcPct val="20000"/>
              </a:spcBef>
              <a:spcAft>
                <a:spcPct val="0"/>
              </a:spcAft>
              <a:buClr>
                <a:srgbClr val="C00000"/>
              </a:buClr>
              <a:buSzPct val="110000"/>
              <a:buFont typeface="Wingdings" pitchFamily="2" charset="2"/>
              <a:buChar char="§"/>
              <a:defRPr/>
            </a:pPr>
            <a:endParaRPr lang="en-GB" sz="2000" kern="0" dirty="0" smtClean="0">
              <a:solidFill>
                <a:srgbClr val="C00000"/>
              </a:solidFill>
            </a:endParaRPr>
          </a:p>
          <a:p>
            <a:pPr marL="87313" fontAlgn="base">
              <a:lnSpc>
                <a:spcPct val="110000"/>
              </a:lnSpc>
              <a:spcBef>
                <a:spcPct val="20000"/>
              </a:spcBef>
              <a:spcAft>
                <a:spcPct val="0"/>
              </a:spcAft>
              <a:buClr>
                <a:srgbClr val="C00000"/>
              </a:buClr>
              <a:buSzPct val="110000"/>
              <a:buFont typeface="Wingdings" pitchFamily="2" charset="2"/>
              <a:buChar char="§"/>
              <a:defRPr/>
            </a:pPr>
            <a:endParaRPr kumimoji="0" lang="en-GB" sz="2000" b="0" i="0" u="none" strike="noStrike" kern="0" cap="none" spc="0" normalizeH="0" baseline="0" noProof="0" dirty="0" smtClean="0">
              <a:ln>
                <a:noFill/>
              </a:ln>
              <a:solidFill>
                <a:srgbClr val="C00000"/>
              </a:solidFill>
              <a:effectLst/>
              <a:uLnTx/>
              <a:uFillTx/>
              <a:latin typeface="+mn-lt"/>
            </a:endParaRPr>
          </a:p>
          <a:p>
            <a:pPr marL="357188" marR="0" lvl="0" indent="-174625" algn="l" defTabSz="914400" rtl="0" eaLnBrk="1" fontAlgn="base" latinLnBrk="0" hangingPunct="1">
              <a:lnSpc>
                <a:spcPct val="110000"/>
              </a:lnSpc>
              <a:spcBef>
                <a:spcPct val="20000"/>
              </a:spcBef>
              <a:spcAft>
                <a:spcPct val="0"/>
              </a:spcAft>
              <a:buClr>
                <a:srgbClr val="CC0000"/>
              </a:buClr>
              <a:buSzPct val="120000"/>
              <a:tabLst/>
              <a:defRPr/>
            </a:pPr>
            <a:endParaRPr kumimoji="0" lang="en-GB" sz="2000" b="0" i="1" u="none" strike="noStrike" kern="0" cap="none" spc="0" normalizeH="0" baseline="0" noProof="0" dirty="0" smtClean="0">
              <a:ln>
                <a:noFill/>
              </a:ln>
              <a:solidFill>
                <a:srgbClr val="C00000"/>
              </a:solidFill>
              <a:effectLst/>
              <a:uLnTx/>
              <a:uFillTx/>
              <a:latin typeface="+mn-lt"/>
              <a:ea typeface="+mn-ea"/>
              <a:cs typeface="+mn-cs"/>
            </a:endParaRPr>
          </a:p>
        </p:txBody>
      </p:sp>
    </p:spTree>
    <p:extLst>
      <p:ext uri="{BB962C8B-B14F-4D97-AF65-F5344CB8AC3E}">
        <p14:creationId xmlns:p14="http://schemas.microsoft.com/office/powerpoint/2010/main" xmlns="" val="890814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egjeringen.no/pages/1975150/HFIG/fig2-1.jpg"/>
          <p:cNvPicPr>
            <a:picLocks noChangeAspect="1" noChangeArrowheads="1"/>
          </p:cNvPicPr>
          <p:nvPr/>
        </p:nvPicPr>
        <p:blipFill>
          <a:blip r:embed="rId2" cstate="print"/>
          <a:srcRect/>
          <a:stretch>
            <a:fillRect/>
          </a:stretch>
        </p:blipFill>
        <p:spPr bwMode="auto">
          <a:xfrm>
            <a:off x="2139559" y="863893"/>
            <a:ext cx="5472608" cy="5445427"/>
          </a:xfrm>
          <a:prstGeom prst="rect">
            <a:avLst/>
          </a:prstGeom>
          <a:noFill/>
        </p:spPr>
      </p:pic>
      <p:sp>
        <p:nvSpPr>
          <p:cNvPr id="5" name="ZoneTexte 4"/>
          <p:cNvSpPr txBox="1"/>
          <p:nvPr/>
        </p:nvSpPr>
        <p:spPr>
          <a:xfrm>
            <a:off x="251520" y="6381328"/>
            <a:ext cx="8640960" cy="184666"/>
          </a:xfrm>
          <a:prstGeom prst="rect">
            <a:avLst/>
          </a:prstGeom>
          <a:noFill/>
        </p:spPr>
        <p:txBody>
          <a:bodyPr wrap="square" lIns="0" tIns="0" rIns="0" bIns="0" rtlCol="0">
            <a:spAutoFit/>
          </a:bodyPr>
          <a:lstStyle/>
          <a:p>
            <a:r>
              <a:rPr lang="fr-CH" sz="1200" b="1" dirty="0" smtClean="0"/>
              <a:t>Source: </a:t>
            </a:r>
            <a:r>
              <a:rPr lang="en-US" sz="1200" b="1" dirty="0" smtClean="0"/>
              <a:t>National strategy to reduce social inequalities in health, The Norwegian Institute of Public Health (2006-2007)</a:t>
            </a:r>
          </a:p>
        </p:txBody>
      </p:sp>
      <p:sp>
        <p:nvSpPr>
          <p:cNvPr id="6" name="Rectangle 7"/>
          <p:cNvSpPr txBox="1">
            <a:spLocks noChangeArrowheads="1"/>
          </p:cNvSpPr>
          <p:nvPr/>
        </p:nvSpPr>
        <p:spPr bwMode="auto">
          <a:xfrm>
            <a:off x="467544" y="188640"/>
            <a:ext cx="822960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r>
              <a:rPr lang="en-US" sz="3600" b="1" kern="0" dirty="0" smtClean="0">
                <a:solidFill>
                  <a:srgbClr val="CC0000"/>
                </a:solidFill>
                <a:latin typeface="+mj-lt"/>
                <a:ea typeface="+mj-ea"/>
                <a:cs typeface="+mj-cs"/>
              </a:rPr>
              <a:t>Thanks for your attention</a:t>
            </a:r>
            <a:endParaRPr kumimoji="0" lang="en-US" sz="3600" b="1" i="0" u="none" strike="noStrike" kern="0" cap="none" spc="0" normalizeH="0" baseline="0" noProof="0" dirty="0" smtClean="0">
              <a:ln>
                <a:noFill/>
              </a:ln>
              <a:solidFill>
                <a:srgbClr val="CC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Espace réservé du contenu 14"/>
          <p:cNvGraphicFramePr>
            <a:graphicFrameLocks/>
          </p:cNvGraphicFramePr>
          <p:nvPr>
            <p:extLst>
              <p:ext uri="{D42A27DB-BD31-4B8C-83A1-F6EECF244321}">
                <p14:modId xmlns:p14="http://schemas.microsoft.com/office/powerpoint/2010/main" xmlns="" val="4131049310"/>
              </p:ext>
            </p:extLst>
          </p:nvPr>
        </p:nvGraphicFramePr>
        <p:xfrm>
          <a:off x="541892" y="1412776"/>
          <a:ext cx="7772400" cy="3810000"/>
        </p:xfrm>
        <a:graphic>
          <a:graphicData uri="http://schemas.openxmlformats.org/drawingml/2006/table">
            <a:tbl>
              <a:tblPr firstRow="1" bandRow="1"/>
              <a:tblGrid>
                <a:gridCol w="4464496"/>
                <a:gridCol w="3307904"/>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u="none" strike="noStrike" cap="none" normalizeH="0" baseline="0" dirty="0" smtClean="0">
                          <a:ln>
                            <a:noFill/>
                          </a:ln>
                          <a:effectLst/>
                        </a:rPr>
                        <a:t>Country</a:t>
                      </a:r>
                      <a:endParaRPr kumimoji="0" lang="en-GB" sz="1900" b="1" i="0" u="none" strike="noStrike" cap="none" normalizeH="0" baseline="0" dirty="0" smtClean="0">
                        <a:ln>
                          <a:noFill/>
                        </a:ln>
                        <a:solidFill>
                          <a:srgbClr val="C00000"/>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u="none" strike="noStrike" cap="none" normalizeH="0" baseline="0" dirty="0" smtClean="0">
                          <a:ln>
                            <a:noFill/>
                          </a:ln>
                          <a:effectLst/>
                        </a:rPr>
                        <a:t>Male life expectancy at birth</a:t>
                      </a:r>
                      <a:endParaRPr kumimoji="0" lang="en-GB" sz="1600" b="1" i="0" u="none" strike="noStrike" cap="none" normalizeH="0" baseline="0" dirty="0" smtClean="0">
                        <a:ln>
                          <a:noFill/>
                        </a:ln>
                        <a:solidFill>
                          <a:srgbClr val="C00000"/>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000000"/>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solidFill>
                            <a:srgbClr val="C00000"/>
                          </a:solidFill>
                          <a:effectLst/>
                        </a:rPr>
                        <a:t>Angola</a:t>
                      </a:r>
                      <a:endParaRPr kumimoji="0" lang="en-GB" sz="1900" b="1" i="0" u="none" strike="noStrike" cap="none" normalizeH="0" baseline="0" dirty="0" smtClean="0">
                        <a:ln>
                          <a:noFill/>
                        </a:ln>
                        <a:solidFill>
                          <a:srgbClr val="C00000"/>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solidFill>
                            <a:srgbClr val="C00000"/>
                          </a:solidFill>
                          <a:effectLst/>
                        </a:rPr>
                        <a:t>40</a:t>
                      </a:r>
                      <a:endParaRPr kumimoji="0" lang="en-GB" sz="1900" b="1" i="0" u="none" strike="noStrike" cap="none" normalizeH="0" baseline="0" dirty="0" smtClean="0">
                        <a:ln>
                          <a:noFill/>
                        </a:ln>
                        <a:solidFill>
                          <a:srgbClr val="C00000"/>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solidFill>
                            <a:schemeClr val="accent4"/>
                          </a:solidFill>
                          <a:effectLst/>
                        </a:rPr>
                        <a:t>UK, Glasgow (</a:t>
                      </a:r>
                      <a:r>
                        <a:rPr kumimoji="0" lang="en-GB" sz="1900" b="1" u="none" strike="noStrike" cap="none" normalizeH="0" baseline="0" dirty="0" err="1" smtClean="0">
                          <a:ln>
                            <a:noFill/>
                          </a:ln>
                          <a:solidFill>
                            <a:schemeClr val="accent4"/>
                          </a:solidFill>
                          <a:effectLst/>
                        </a:rPr>
                        <a:t>Calton</a:t>
                      </a:r>
                      <a:r>
                        <a:rPr kumimoji="0" lang="en-GB" sz="1900" b="1" u="none" strike="noStrike" cap="none" normalizeH="0" baseline="0" dirty="0" smtClean="0">
                          <a:ln>
                            <a:noFill/>
                          </a:ln>
                          <a:solidFill>
                            <a:schemeClr val="accent4"/>
                          </a:solidFill>
                          <a:effectLst/>
                        </a:rPr>
                        <a:t>)</a:t>
                      </a:r>
                      <a:endParaRPr kumimoji="0" lang="en-GB" sz="1900" b="1" i="0" u="none" strike="noStrike" cap="none" normalizeH="0" baseline="0" dirty="0" smtClean="0">
                        <a:ln>
                          <a:noFill/>
                        </a:ln>
                        <a:solidFill>
                          <a:schemeClr val="accent4"/>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solidFill>
                            <a:schemeClr val="accent4"/>
                          </a:solidFill>
                          <a:effectLst/>
                        </a:rPr>
                        <a:t>54</a:t>
                      </a:r>
                      <a:endParaRPr kumimoji="0" lang="en-GB" sz="1900" b="1" i="0" u="none" strike="noStrike" cap="none" normalizeH="0" baseline="0" dirty="0" smtClean="0">
                        <a:ln>
                          <a:noFill/>
                        </a:ln>
                        <a:solidFill>
                          <a:schemeClr val="accent4"/>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effectLst/>
                        </a:rPr>
                        <a:t>India</a:t>
                      </a:r>
                      <a:endParaRPr kumimoji="0" lang="en-GB" sz="1900" b="1"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900" u="none" strike="noStrike" cap="none" normalizeH="0" baseline="0" dirty="0" smtClean="0">
                          <a:ln>
                            <a:noFill/>
                          </a:ln>
                          <a:effectLst/>
                        </a:rPr>
                        <a:t>62</a:t>
                      </a:r>
                      <a:endParaRPr kumimoji="0" lang="en-GB" sz="19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effectLst/>
                        </a:rPr>
                        <a:t>Lithuania</a:t>
                      </a:r>
                      <a:endParaRPr kumimoji="0" lang="en-GB" sz="1900" b="1"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900" u="none" strike="noStrike" cap="none" normalizeH="0" baseline="0" dirty="0" smtClean="0">
                          <a:ln>
                            <a:noFill/>
                          </a:ln>
                          <a:effectLst/>
                        </a:rPr>
                        <a:t>65</a:t>
                      </a:r>
                      <a:endParaRPr kumimoji="0" lang="en-GB" sz="19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effectLst/>
                        </a:rPr>
                        <a:t>Mexico</a:t>
                      </a:r>
                      <a:endParaRPr kumimoji="0" lang="en-GB" sz="1900" b="1"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900" u="none" strike="noStrike" cap="none" normalizeH="0" baseline="0" dirty="0" smtClean="0">
                          <a:ln>
                            <a:noFill/>
                          </a:ln>
                          <a:effectLst/>
                        </a:rPr>
                        <a:t>72</a:t>
                      </a:r>
                      <a:endParaRPr kumimoji="0" lang="en-GB" sz="19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effectLst/>
                        </a:rPr>
                        <a:t>United States</a:t>
                      </a:r>
                      <a:endParaRPr kumimoji="0" lang="en-GB" sz="1900" b="1"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900" u="none" strike="noStrike" cap="none" normalizeH="0" baseline="0" dirty="0" smtClean="0">
                          <a:ln>
                            <a:noFill/>
                          </a:ln>
                          <a:effectLst/>
                        </a:rPr>
                        <a:t>75</a:t>
                      </a:r>
                      <a:endParaRPr kumimoji="0" lang="en-GB" sz="19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effectLst/>
                        </a:rPr>
                        <a:t>Cuba</a:t>
                      </a:r>
                      <a:endParaRPr kumimoji="0" lang="en-GB" sz="1900" b="1"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900" u="none" strike="noStrike" cap="none" normalizeH="0" baseline="0" dirty="0" smtClean="0">
                          <a:ln>
                            <a:noFill/>
                          </a:ln>
                          <a:effectLst/>
                        </a:rPr>
                        <a:t>76</a:t>
                      </a:r>
                      <a:endParaRPr kumimoji="0" lang="en-GB" sz="19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solidFill>
                            <a:srgbClr val="C00000"/>
                          </a:solidFill>
                          <a:effectLst/>
                        </a:rPr>
                        <a:t>Switzerland</a:t>
                      </a:r>
                      <a:endParaRPr kumimoji="0" lang="en-GB" sz="1900" b="1" i="0" u="none" strike="noStrike" cap="none" normalizeH="0" baseline="0" dirty="0" smtClean="0">
                        <a:ln>
                          <a:noFill/>
                        </a:ln>
                        <a:solidFill>
                          <a:srgbClr val="C00000"/>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solidFill>
                            <a:srgbClr val="C00000"/>
                          </a:solidFill>
                          <a:effectLst/>
                        </a:rPr>
                        <a:t>79</a:t>
                      </a:r>
                      <a:endParaRPr kumimoji="0" lang="en-GB" sz="1900" b="1" i="0" u="none" strike="noStrike" cap="none" normalizeH="0" baseline="0" dirty="0" smtClean="0">
                        <a:ln>
                          <a:noFill/>
                        </a:ln>
                        <a:solidFill>
                          <a:srgbClr val="C00000"/>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solidFill>
                            <a:schemeClr val="accent4"/>
                          </a:solidFill>
                          <a:effectLst/>
                        </a:rPr>
                        <a:t>UK, Glasgow (</a:t>
                      </a:r>
                      <a:r>
                        <a:rPr kumimoji="0" lang="en-GB" sz="1900" b="1" u="none" strike="noStrike" cap="none" normalizeH="0" baseline="0" dirty="0" err="1" smtClean="0">
                          <a:ln>
                            <a:noFill/>
                          </a:ln>
                          <a:solidFill>
                            <a:schemeClr val="accent4"/>
                          </a:solidFill>
                          <a:effectLst/>
                        </a:rPr>
                        <a:t>Lenzie</a:t>
                      </a:r>
                      <a:r>
                        <a:rPr kumimoji="0" lang="en-GB" sz="1900" b="1" u="none" strike="noStrike" cap="none" normalizeH="0" baseline="0" dirty="0" smtClean="0">
                          <a:ln>
                            <a:noFill/>
                          </a:ln>
                          <a:solidFill>
                            <a:schemeClr val="accent4"/>
                          </a:solidFill>
                          <a:effectLst/>
                        </a:rPr>
                        <a:t> N.)</a:t>
                      </a:r>
                      <a:endParaRPr kumimoji="0" lang="en-GB" sz="1900" b="1" i="0" u="none" strike="noStrike" cap="none" normalizeH="0" baseline="0" dirty="0" smtClean="0">
                        <a:ln>
                          <a:noFill/>
                        </a:ln>
                        <a:solidFill>
                          <a:schemeClr val="accent4"/>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900" b="1" u="none" strike="noStrike" cap="none" normalizeH="0" baseline="0" dirty="0" smtClean="0">
                          <a:ln>
                            <a:noFill/>
                          </a:ln>
                          <a:solidFill>
                            <a:schemeClr val="accent4"/>
                          </a:solidFill>
                          <a:effectLst/>
                        </a:rPr>
                        <a:t>82</a:t>
                      </a:r>
                      <a:endParaRPr kumimoji="0" lang="en-GB" sz="1900" b="1" i="0" u="none" strike="noStrike" cap="none" normalizeH="0" baseline="0" dirty="0" smtClean="0">
                        <a:ln>
                          <a:noFill/>
                        </a:ln>
                        <a:solidFill>
                          <a:schemeClr val="accent4"/>
                        </a:solidFill>
                        <a:effectLst/>
                        <a:latin typeface="Arial" charset="0"/>
                      </a:endParaRPr>
                    </a:p>
                  </a:txBody>
                  <a:tcPr anchor="ctr" horzOverflow="overflow">
                    <a:lnL>
                      <a:noFill/>
                    </a:lnL>
                    <a:lnR>
                      <a:noFill/>
                    </a:lnR>
                    <a:lnT>
                      <a:noFill/>
                    </a:lnT>
                    <a:lnB>
                      <a:noFill/>
                    </a:lnB>
                    <a:lnTlToBr w="12700" cmpd="sng">
                      <a:noFill/>
                      <a:prstDash val="solid"/>
                    </a:lnTlToBr>
                    <a:lnBlToTr w="12700" cmpd="sng">
                      <a:noFill/>
                      <a:prstDash val="solid"/>
                    </a:lnBlToTr>
                    <a:solidFill>
                      <a:srgbClr val="FFFFFF">
                        <a:tint val="40000"/>
                      </a:srgbClr>
                    </a:solidFill>
                  </a:tcPr>
                </a:tc>
              </a:tr>
            </a:tbl>
          </a:graphicData>
        </a:graphic>
      </p:graphicFrame>
      <p:sp>
        <p:nvSpPr>
          <p:cNvPr id="21" name="Line 55"/>
          <p:cNvSpPr>
            <a:spLocks noChangeShapeType="1"/>
          </p:cNvSpPr>
          <p:nvPr/>
        </p:nvSpPr>
        <p:spPr bwMode="auto">
          <a:xfrm flipH="1">
            <a:off x="7051287" y="2002390"/>
            <a:ext cx="1008062" cy="0"/>
          </a:xfrm>
          <a:prstGeom prst="line">
            <a:avLst/>
          </a:prstGeom>
          <a:noFill/>
          <a:ln w="76200">
            <a:solidFill>
              <a:srgbClr val="C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Text" lastClr="000000"/>
              </a:solidFill>
              <a:effectLst/>
              <a:uLnTx/>
              <a:uFillTx/>
            </a:endParaRPr>
          </a:p>
        </p:txBody>
      </p:sp>
      <p:sp>
        <p:nvSpPr>
          <p:cNvPr id="22" name="Line 56"/>
          <p:cNvSpPr>
            <a:spLocks noChangeShapeType="1"/>
          </p:cNvSpPr>
          <p:nvPr/>
        </p:nvSpPr>
        <p:spPr bwMode="auto">
          <a:xfrm flipH="1">
            <a:off x="7022612" y="4654955"/>
            <a:ext cx="1008062" cy="0"/>
          </a:xfrm>
          <a:prstGeom prst="line">
            <a:avLst/>
          </a:prstGeom>
          <a:noFill/>
          <a:ln w="76200">
            <a:solidFill>
              <a:srgbClr val="C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Text" lastClr="000000"/>
              </a:solidFill>
              <a:effectLst/>
              <a:uLnTx/>
              <a:uFillTx/>
            </a:endParaRPr>
          </a:p>
        </p:txBody>
      </p:sp>
      <p:cxnSp>
        <p:nvCxnSpPr>
          <p:cNvPr id="24" name="Connecteur droit 23"/>
          <p:cNvCxnSpPr/>
          <p:nvPr/>
        </p:nvCxnSpPr>
        <p:spPr bwMode="auto">
          <a:xfrm>
            <a:off x="541892" y="5211969"/>
            <a:ext cx="7848872" cy="0"/>
          </a:xfrm>
          <a:prstGeom prst="line">
            <a:avLst/>
          </a:prstGeom>
          <a:solidFill>
            <a:srgbClr val="BBE0E3"/>
          </a:solidFill>
          <a:ln w="28575" cap="flat" cmpd="sng" algn="ctr">
            <a:solidFill>
              <a:srgbClr val="000000"/>
            </a:solidFill>
            <a:prstDash val="solid"/>
            <a:round/>
            <a:headEnd type="none" w="med" len="med"/>
            <a:tailEnd type="none" w="med" len="med"/>
          </a:ln>
          <a:effectLst/>
        </p:spPr>
      </p:cxnSp>
      <p:sp>
        <p:nvSpPr>
          <p:cNvPr id="2" name="Titre 1"/>
          <p:cNvSpPr>
            <a:spLocks noGrp="1"/>
          </p:cNvSpPr>
          <p:nvPr>
            <p:ph type="title"/>
          </p:nvPr>
        </p:nvSpPr>
        <p:spPr>
          <a:xfrm>
            <a:off x="0" y="5318"/>
            <a:ext cx="9144000" cy="778098"/>
          </a:xfrm>
        </p:spPr>
        <p:txBody>
          <a:bodyPr>
            <a:noAutofit/>
          </a:bodyPr>
          <a:lstStyle/>
          <a:p>
            <a:r>
              <a:rPr lang="en-GB" sz="2800" b="1" dirty="0">
                <a:solidFill>
                  <a:srgbClr val="C00000"/>
                </a:solidFill>
              </a:rPr>
              <a:t>Inequalities in male life expectancy at birth between and within countries</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ine 57"/>
          <p:cNvSpPr>
            <a:spLocks noChangeShapeType="1"/>
          </p:cNvSpPr>
          <p:nvPr/>
        </p:nvSpPr>
        <p:spPr bwMode="auto">
          <a:xfrm flipH="1">
            <a:off x="7051287" y="2365379"/>
            <a:ext cx="1008063" cy="0"/>
          </a:xfrm>
          <a:prstGeom prst="line">
            <a:avLst/>
          </a:prstGeom>
          <a:noFill/>
          <a:ln w="76200">
            <a:solidFill>
              <a:schemeClr val="accent4"/>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Text" lastClr="000000"/>
              </a:solidFill>
              <a:effectLst/>
              <a:uLnTx/>
              <a:uFillTx/>
            </a:endParaRPr>
          </a:p>
        </p:txBody>
      </p:sp>
      <p:sp>
        <p:nvSpPr>
          <p:cNvPr id="20" name="Line 58"/>
          <p:cNvSpPr>
            <a:spLocks noChangeShapeType="1"/>
          </p:cNvSpPr>
          <p:nvPr/>
        </p:nvSpPr>
        <p:spPr bwMode="auto">
          <a:xfrm flipH="1">
            <a:off x="7022612" y="5029675"/>
            <a:ext cx="1008062" cy="0"/>
          </a:xfrm>
          <a:prstGeom prst="line">
            <a:avLst/>
          </a:prstGeom>
          <a:noFill/>
          <a:ln w="76200">
            <a:solidFill>
              <a:schemeClr val="accent4"/>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sysClr val="windowText" lastClr="000000"/>
              </a:solidFill>
              <a:effectLst/>
              <a:uLnTx/>
              <a:uFillTx/>
            </a:endParaRPr>
          </a:p>
        </p:txBody>
      </p:sp>
      <p:sp>
        <p:nvSpPr>
          <p:cNvPr id="10" name="Text Box 54"/>
          <p:cNvSpPr txBox="1">
            <a:spLocks noChangeArrowheads="1"/>
          </p:cNvSpPr>
          <p:nvPr/>
        </p:nvSpPr>
        <p:spPr bwMode="auto">
          <a:xfrm>
            <a:off x="539552" y="6496562"/>
            <a:ext cx="8243887" cy="307777"/>
          </a:xfrm>
          <a:prstGeom prst="rect">
            <a:avLst/>
          </a:prstGeom>
          <a:noFill/>
          <a:ln w="9525">
            <a:noFill/>
            <a:miter lim="800000"/>
            <a:headEnd/>
            <a:tailEnd/>
          </a:ln>
        </p:spPr>
        <p:txBody>
          <a:bodyPr>
            <a:spAutoFit/>
          </a:bodyPr>
          <a:lstStyle/>
          <a:p>
            <a:r>
              <a:rPr lang="en-GB" sz="1400" b="1" dirty="0">
                <a:solidFill>
                  <a:srgbClr val="C00000"/>
                </a:solidFill>
              </a:rPr>
              <a:t>Sources: WHO, World Health Statistics 2008; Hanlon, Walsh &amp; Whyte 2006; Murray et al. 2006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800" b="1" dirty="0">
                <a:solidFill>
                  <a:srgbClr val="C00000"/>
                </a:solidFill>
              </a:rPr>
              <a:t>Differences in male life expectancy within a small area in London</a:t>
            </a: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 descr="http://www.londonmedicine.ac.uk/health-economy/life-expectancy/download-graph/54/health-inequalities-_jubilee-tube-map_LHO.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t="18973" b="5569"/>
          <a:stretch>
            <a:fillRect/>
          </a:stretch>
        </p:blipFill>
        <p:spPr bwMode="auto">
          <a:xfrm>
            <a:off x="329688" y="1364894"/>
            <a:ext cx="8346768" cy="4728402"/>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Text Box 54"/>
          <p:cNvSpPr txBox="1">
            <a:spLocks noChangeArrowheads="1"/>
          </p:cNvSpPr>
          <p:nvPr/>
        </p:nvSpPr>
        <p:spPr bwMode="auto">
          <a:xfrm>
            <a:off x="0" y="6539094"/>
            <a:ext cx="9144000" cy="307777"/>
          </a:xfrm>
          <a:prstGeom prst="rect">
            <a:avLst/>
          </a:prstGeom>
          <a:noFill/>
          <a:ln w="9525">
            <a:noFill/>
            <a:miter lim="800000"/>
            <a:headEnd/>
            <a:tailEnd/>
          </a:ln>
        </p:spPr>
        <p:txBody>
          <a:bodyPr wrap="square">
            <a:spAutoFit/>
          </a:bodyPr>
          <a:lstStyle/>
          <a:p>
            <a:r>
              <a:rPr lang="en-GB" sz="1400" b="1" dirty="0">
                <a:solidFill>
                  <a:srgbClr val="C00000"/>
                </a:solidFill>
              </a:rPr>
              <a:t>Sources: </a:t>
            </a:r>
            <a:r>
              <a:rPr lang="en-GB" sz="1400" b="1" dirty="0" smtClean="0">
                <a:solidFill>
                  <a:srgbClr val="C00000"/>
                </a:solidFill>
              </a:rPr>
              <a:t>Analysis by London Health Observatory of ONS and GLA, data for 2004-2008. </a:t>
            </a:r>
            <a:endParaRPr lang="en-GB" sz="1400" b="1" dirty="0">
              <a:solidFill>
                <a:srgbClr val="C00000"/>
              </a:solidFill>
            </a:endParaRPr>
          </a:p>
        </p:txBody>
      </p:sp>
      <p:sp>
        <p:nvSpPr>
          <p:cNvPr id="27" name="Rectangle 26"/>
          <p:cNvSpPr/>
          <p:nvPr/>
        </p:nvSpPr>
        <p:spPr>
          <a:xfrm>
            <a:off x="4499992" y="5013176"/>
            <a:ext cx="4032448" cy="9361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Life expectancy decreases of more than 1 year every two metro stops </a:t>
            </a:r>
            <a:endParaRPr lang="en-GB" b="1" dirty="0">
              <a:solidFill>
                <a:srgbClr val="C00000"/>
              </a:solidFill>
            </a:endParaRPr>
          </a:p>
        </p:txBody>
      </p:sp>
      <p:sp>
        <p:nvSpPr>
          <p:cNvPr id="28" name="Rectangle 27"/>
          <p:cNvSpPr/>
          <p:nvPr/>
        </p:nvSpPr>
        <p:spPr>
          <a:xfrm>
            <a:off x="395536" y="1916832"/>
            <a:ext cx="1296144" cy="547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7452320" y="1484784"/>
            <a:ext cx="1296144"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800" b="1" dirty="0" smtClean="0">
                <a:solidFill>
                  <a:srgbClr val="C00000"/>
                </a:solidFill>
              </a:rPr>
              <a:t>Definitions</a:t>
            </a:r>
            <a:endParaRPr lang="en-GB" sz="2800" b="1" dirty="0">
              <a:solidFill>
                <a:srgbClr val="C00000"/>
              </a:solidFill>
            </a:endParaRP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5"/>
          <p:cNvSpPr txBox="1">
            <a:spLocks noChangeArrowheads="1"/>
          </p:cNvSpPr>
          <p:nvPr/>
        </p:nvSpPr>
        <p:spPr bwMode="auto">
          <a:xfrm>
            <a:off x="457200" y="980728"/>
            <a:ext cx="8507288" cy="532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5000"/>
              </a:lnSpc>
              <a:spcBef>
                <a:spcPct val="20000"/>
              </a:spcBef>
              <a:spcAft>
                <a:spcPct val="0"/>
              </a:spcAft>
              <a:buClr>
                <a:srgbClr val="CC0000"/>
              </a:buClr>
              <a:buSzPct val="120000"/>
              <a:buFontTx/>
              <a:buNone/>
              <a:tabLst/>
              <a:defRPr/>
            </a:pPr>
            <a:r>
              <a:rPr kumimoji="0" lang="en-GB" sz="2000" b="1" i="1" u="none" strike="noStrike" kern="0" cap="none" spc="0" normalizeH="0" baseline="0" noProof="0" dirty="0" smtClean="0">
                <a:ln>
                  <a:noFill/>
                </a:ln>
                <a:solidFill>
                  <a:srgbClr val="C00000"/>
                </a:solidFill>
                <a:effectLst/>
                <a:uLnTx/>
                <a:uFillTx/>
              </a:rPr>
              <a:t>Health inequalities: </a:t>
            </a:r>
            <a:r>
              <a:rPr kumimoji="0" lang="en-GB" sz="2000" b="0" i="0" u="none" strike="noStrike" kern="0" cap="none" spc="0" normalizeH="0" baseline="0" noProof="0" dirty="0" smtClean="0">
                <a:ln>
                  <a:noFill/>
                </a:ln>
                <a:effectLst/>
                <a:uLnTx/>
                <a:uFillTx/>
              </a:rPr>
              <a:t>differences, variations, and disparities in the health achievement of individuals and groups.</a:t>
            </a:r>
          </a:p>
          <a:p>
            <a:pPr marL="895350" lvl="1" indent="-180975" fontAlgn="base">
              <a:lnSpc>
                <a:spcPct val="105000"/>
              </a:lnSpc>
              <a:spcBef>
                <a:spcPct val="20000"/>
              </a:spcBef>
              <a:spcAft>
                <a:spcPct val="0"/>
              </a:spcAft>
              <a:buClr>
                <a:srgbClr val="C00000"/>
              </a:buClr>
              <a:buSzPct val="110000"/>
              <a:defRPr/>
            </a:pPr>
            <a:r>
              <a:rPr lang="en-GB" sz="2000" kern="0" dirty="0" smtClean="0">
                <a:solidFill>
                  <a:srgbClr val="C00000"/>
                </a:solidFill>
                <a:sym typeface="Wingdings" pitchFamily="2" charset="2"/>
              </a:rPr>
              <a:t></a:t>
            </a:r>
            <a:r>
              <a:rPr lang="en-GB" sz="2000" kern="0" dirty="0" smtClean="0">
                <a:sym typeface="Wingdings" pitchFamily="2" charset="2"/>
              </a:rPr>
              <a:t> Does not necessarily imply a moral judgment </a:t>
            </a:r>
          </a:p>
          <a:p>
            <a:pPr marL="1076325" marR="0" lvl="1" indent="-361950" algn="l" defTabSz="914400" rtl="0" eaLnBrk="1" fontAlgn="base" latinLnBrk="0" hangingPunct="1">
              <a:lnSpc>
                <a:spcPct val="105000"/>
              </a:lnSpc>
              <a:spcBef>
                <a:spcPct val="20000"/>
              </a:spcBef>
              <a:spcAft>
                <a:spcPct val="0"/>
              </a:spcAft>
              <a:buClr>
                <a:srgbClr val="C00000"/>
              </a:buClr>
              <a:buSzPct val="110000"/>
              <a:buFontTx/>
              <a:buChar char="•"/>
              <a:tabLst/>
              <a:defRPr/>
            </a:pPr>
            <a:r>
              <a:rPr lang="en-GB" sz="2000" kern="0" dirty="0" smtClean="0">
                <a:sym typeface="Wingdings" pitchFamily="2" charset="2"/>
              </a:rPr>
              <a:t>Higher mortality in men </a:t>
            </a:r>
            <a:r>
              <a:rPr lang="en-GB" sz="2000" kern="0" dirty="0" err="1" smtClean="0">
                <a:sym typeface="Wingdings" pitchFamily="2" charset="2"/>
              </a:rPr>
              <a:t>vs</a:t>
            </a:r>
            <a:r>
              <a:rPr lang="en-GB" sz="2000" kern="0" dirty="0" smtClean="0">
                <a:sym typeface="Wingdings" pitchFamily="2" charset="2"/>
              </a:rPr>
              <a:t> women, old </a:t>
            </a:r>
            <a:r>
              <a:rPr lang="en-GB" sz="2000" kern="0" dirty="0" err="1" smtClean="0">
                <a:sym typeface="Wingdings" pitchFamily="2" charset="2"/>
              </a:rPr>
              <a:t>vs</a:t>
            </a:r>
            <a:r>
              <a:rPr lang="en-GB" sz="2000" kern="0" dirty="0" smtClean="0">
                <a:sym typeface="Wingdings" pitchFamily="2" charset="2"/>
              </a:rPr>
              <a:t> young,  poor </a:t>
            </a:r>
            <a:r>
              <a:rPr lang="en-GB" sz="2000" kern="0" dirty="0" err="1" smtClean="0">
                <a:sym typeface="Wingdings" pitchFamily="2" charset="2"/>
              </a:rPr>
              <a:t>vs</a:t>
            </a:r>
            <a:r>
              <a:rPr lang="en-GB" sz="2000" kern="0" dirty="0" smtClean="0">
                <a:sym typeface="Wingdings" pitchFamily="2" charset="2"/>
              </a:rPr>
              <a:t> rich</a:t>
            </a:r>
            <a:endParaRPr kumimoji="0" lang="en-GB" sz="2000" b="0" i="0" u="none" strike="noStrike" kern="0" cap="none" spc="0" normalizeH="0" baseline="0" noProof="0" dirty="0" smtClean="0">
              <a:ln>
                <a:noFill/>
              </a:ln>
              <a:effectLst/>
              <a:uLnTx/>
              <a:uFillTx/>
              <a:sym typeface="Wingdings" pitchFamily="2" charset="2"/>
            </a:endParaRPr>
          </a:p>
          <a:p>
            <a:pPr marL="0" marR="0" lvl="0" indent="0" algn="l" defTabSz="914400" rtl="0" eaLnBrk="1" fontAlgn="base" latinLnBrk="0" hangingPunct="1">
              <a:lnSpc>
                <a:spcPct val="105000"/>
              </a:lnSpc>
              <a:spcBef>
                <a:spcPct val="20000"/>
              </a:spcBef>
              <a:spcAft>
                <a:spcPct val="0"/>
              </a:spcAft>
              <a:buClr>
                <a:srgbClr val="CC0000"/>
              </a:buClr>
              <a:buSzPct val="120000"/>
              <a:buFontTx/>
              <a:buNone/>
              <a:tabLst/>
              <a:defRPr/>
            </a:pPr>
            <a:endParaRPr kumimoji="0" lang="en-GB" sz="2000" b="1" i="1" u="none" strike="noStrike" kern="0" cap="none" spc="0" normalizeH="0" baseline="0" noProof="0" dirty="0" smtClean="0">
              <a:ln>
                <a:noFill/>
              </a:ln>
              <a:solidFill>
                <a:srgbClr val="C00000"/>
              </a:solidFill>
              <a:effectLst/>
              <a:uLnTx/>
              <a:uFillTx/>
            </a:endParaRPr>
          </a:p>
          <a:p>
            <a:pPr marL="0" marR="0" lvl="0" indent="0" algn="l" defTabSz="914400" rtl="0" eaLnBrk="1" fontAlgn="base" latinLnBrk="0" hangingPunct="1">
              <a:lnSpc>
                <a:spcPct val="105000"/>
              </a:lnSpc>
              <a:spcBef>
                <a:spcPct val="20000"/>
              </a:spcBef>
              <a:spcAft>
                <a:spcPct val="0"/>
              </a:spcAft>
              <a:buClr>
                <a:srgbClr val="CC0000"/>
              </a:buClr>
              <a:buSzPct val="120000"/>
              <a:buFontTx/>
              <a:buNone/>
              <a:tabLst/>
              <a:defRPr/>
            </a:pPr>
            <a:r>
              <a:rPr kumimoji="0" lang="en-GB" sz="2000" b="1" i="1" u="none" strike="noStrike" kern="0" cap="none" spc="0" normalizeH="0" baseline="0" noProof="0" dirty="0" smtClean="0">
                <a:ln>
                  <a:noFill/>
                </a:ln>
                <a:solidFill>
                  <a:srgbClr val="C00000"/>
                </a:solidFill>
                <a:effectLst/>
                <a:uLnTx/>
                <a:uFillTx/>
              </a:rPr>
              <a:t>Health inequities: </a:t>
            </a:r>
            <a:r>
              <a:rPr kumimoji="0" lang="en-GB" sz="2000" b="0" i="0" u="none" strike="noStrike" kern="0" cap="none" spc="0" normalizeH="0" baseline="0" noProof="0" dirty="0" smtClean="0">
                <a:ln>
                  <a:noFill/>
                </a:ln>
                <a:effectLst/>
                <a:uLnTx/>
                <a:uFillTx/>
              </a:rPr>
              <a:t>inequalities in health that are </a:t>
            </a:r>
            <a:r>
              <a:rPr kumimoji="0" lang="en-GB" sz="2000" b="0" i="0" u="sng" strike="noStrike" kern="0" cap="none" spc="0" normalizeH="0" baseline="0" noProof="0" dirty="0" smtClean="0">
                <a:ln>
                  <a:noFill/>
                </a:ln>
                <a:effectLst/>
                <a:uLnTx/>
                <a:uFillTx/>
              </a:rPr>
              <a:t>perceived</a:t>
            </a:r>
            <a:r>
              <a:rPr kumimoji="0" lang="en-GB" sz="2000" b="0" i="0" u="none" strike="noStrike" kern="0" cap="none" spc="0" normalizeH="0" baseline="0" noProof="0" dirty="0" smtClean="0">
                <a:ln>
                  <a:noFill/>
                </a:ln>
                <a:effectLst/>
                <a:uLnTx/>
                <a:uFillTx/>
              </a:rPr>
              <a:t> as unfair </a:t>
            </a:r>
          </a:p>
          <a:p>
            <a:pPr marL="895350" marR="0" lvl="1" indent="-180975" algn="l" defTabSz="914400" rtl="0" eaLnBrk="1" fontAlgn="base" latinLnBrk="0" hangingPunct="1">
              <a:lnSpc>
                <a:spcPct val="105000"/>
              </a:lnSpc>
              <a:spcBef>
                <a:spcPct val="20000"/>
              </a:spcBef>
              <a:spcAft>
                <a:spcPct val="0"/>
              </a:spcAft>
              <a:buClr>
                <a:srgbClr val="CC0000"/>
              </a:buClr>
              <a:buSzPct val="110000"/>
              <a:buFont typeface="Wingdings" pitchFamily="2" charset="2"/>
              <a:buChar char="à"/>
              <a:tabLst/>
              <a:defRPr/>
            </a:pPr>
            <a:r>
              <a:rPr kumimoji="0" lang="en-GB" sz="2000" b="0" i="0" strike="noStrike" kern="0" cap="none" spc="0" normalizeH="0" baseline="0" noProof="0" dirty="0" smtClean="0">
                <a:ln>
                  <a:noFill/>
                </a:ln>
                <a:effectLst/>
                <a:uLnTx/>
                <a:uFillTx/>
                <a:sym typeface="Wingdings" pitchFamily="2" charset="2"/>
              </a:rPr>
              <a:t>Involves normative judgment</a:t>
            </a:r>
          </a:p>
          <a:p>
            <a:pPr marL="1076325" marR="0" lvl="1" indent="-361950" algn="l" defTabSz="914400" rtl="0" eaLnBrk="1" fontAlgn="base" latinLnBrk="0" hangingPunct="1">
              <a:lnSpc>
                <a:spcPct val="105000"/>
              </a:lnSpc>
              <a:spcBef>
                <a:spcPct val="20000"/>
              </a:spcBef>
              <a:spcAft>
                <a:spcPct val="0"/>
              </a:spcAft>
              <a:buClr>
                <a:srgbClr val="C00000"/>
              </a:buClr>
              <a:buSzPct val="110000"/>
              <a:buFontTx/>
              <a:buChar char="•"/>
              <a:tabLst/>
              <a:defRPr/>
            </a:pPr>
            <a:r>
              <a:rPr kumimoji="0" lang="en-GB" sz="2000" b="0" i="0" u="none" strike="noStrike" kern="0" cap="none" spc="0" normalizeH="0" baseline="0" noProof="0" dirty="0" smtClean="0">
                <a:ln>
                  <a:noFill/>
                </a:ln>
                <a:effectLst/>
                <a:uLnTx/>
                <a:uFillTx/>
              </a:rPr>
              <a:t>Health inequalities by SES perceived as unjust because reflect unfair distribution of underlying social determinants of health</a:t>
            </a:r>
          </a:p>
          <a:p>
            <a:pPr marL="1435100" marR="0" lvl="1" indent="-266700" algn="l" defTabSz="914400" rtl="0" eaLnBrk="1" fontAlgn="base" latinLnBrk="0" hangingPunct="1">
              <a:lnSpc>
                <a:spcPct val="105000"/>
              </a:lnSpc>
              <a:spcBef>
                <a:spcPct val="20000"/>
              </a:spcBef>
              <a:spcAft>
                <a:spcPct val="0"/>
              </a:spcAft>
              <a:buClr>
                <a:srgbClr val="C00000"/>
              </a:buClr>
              <a:buSzPct val="110000"/>
              <a:buFontTx/>
              <a:buChar char="•"/>
              <a:tabLst/>
              <a:defRPr/>
            </a:pPr>
            <a:endParaRPr kumimoji="0" lang="en-GB" sz="2000" b="0" i="0" u="none" strike="noStrike" kern="0" cap="none" spc="0" normalizeH="0" baseline="0" noProof="0" dirty="0" smtClean="0">
              <a:ln>
                <a:noFill/>
              </a:ln>
              <a:effectLst/>
              <a:uLnTx/>
              <a:uFillTx/>
            </a:endParaRPr>
          </a:p>
          <a:p>
            <a:pPr fontAlgn="base">
              <a:lnSpc>
                <a:spcPct val="105000"/>
              </a:lnSpc>
              <a:spcBef>
                <a:spcPct val="20000"/>
              </a:spcBef>
              <a:spcAft>
                <a:spcPct val="0"/>
              </a:spcAft>
              <a:buClr>
                <a:srgbClr val="CC0000"/>
              </a:buClr>
              <a:buSzPct val="120000"/>
              <a:defRPr/>
            </a:pPr>
            <a:r>
              <a:rPr lang="en-GB" sz="2000" b="1" i="1" kern="0" dirty="0" smtClean="0">
                <a:solidFill>
                  <a:srgbClr val="C00000"/>
                </a:solidFill>
              </a:rPr>
              <a:t>Social inequalities in health: </a:t>
            </a:r>
            <a:r>
              <a:rPr lang="en-GB" sz="2000" kern="0" dirty="0" smtClean="0"/>
              <a:t>Systematic disparities in health status of groups with different levels of underlying social (dis)advantage including wealth, power or prestige (</a:t>
            </a:r>
            <a:r>
              <a:rPr lang="en-GB" sz="2000" kern="0" dirty="0" err="1" smtClean="0"/>
              <a:t>Exworthy</a:t>
            </a:r>
            <a:r>
              <a:rPr lang="en-GB" sz="2000" kern="0" dirty="0" smtClean="0"/>
              <a:t> et al.,2006 after </a:t>
            </a:r>
            <a:r>
              <a:rPr lang="en-GB" sz="2000" kern="0" dirty="0" err="1" smtClean="0"/>
              <a:t>Braveman</a:t>
            </a:r>
            <a:r>
              <a:rPr lang="en-GB" sz="2000" kern="0" dirty="0" smtClean="0"/>
              <a:t> &amp; </a:t>
            </a:r>
            <a:r>
              <a:rPr lang="en-GB" sz="2000" kern="0" dirty="0" err="1" smtClean="0"/>
              <a:t>Gruskin</a:t>
            </a:r>
            <a:r>
              <a:rPr lang="en-GB" sz="2000" kern="0" dirty="0" smtClean="0"/>
              <a:t>, 2003)</a:t>
            </a:r>
          </a:p>
          <a:p>
            <a:pPr marL="1435100" marR="0" lvl="1" indent="-266700" algn="l" defTabSz="914400" rtl="0" eaLnBrk="1" fontAlgn="base" latinLnBrk="0" hangingPunct="1">
              <a:lnSpc>
                <a:spcPct val="105000"/>
              </a:lnSpc>
              <a:spcBef>
                <a:spcPct val="20000"/>
              </a:spcBef>
              <a:spcAft>
                <a:spcPct val="0"/>
              </a:spcAft>
              <a:buClr>
                <a:srgbClr val="FFFF00"/>
              </a:buClr>
              <a:buSzPct val="110000"/>
              <a:buFontTx/>
              <a:buNone/>
              <a:tabLst/>
              <a:defRPr/>
            </a:pPr>
            <a:endParaRPr kumimoji="0" lang="en-GB" sz="2000" b="0" i="0" u="none" strike="noStrike" kern="0" cap="none" spc="0" normalizeH="0" baseline="0" noProof="0" dirty="0" smtClean="0">
              <a:ln>
                <a:noFill/>
              </a:ln>
              <a:solidFill>
                <a:srgbClr val="C00000"/>
              </a:solidFill>
              <a:effectLst/>
              <a:uLnTx/>
              <a:uFillTx/>
            </a:endParaRPr>
          </a:p>
          <a:p>
            <a:pPr marL="0" marR="0" lvl="0" indent="0" algn="l" defTabSz="914400" rtl="0" eaLnBrk="1" fontAlgn="base" latinLnBrk="0" hangingPunct="1">
              <a:lnSpc>
                <a:spcPct val="105000"/>
              </a:lnSpc>
              <a:spcBef>
                <a:spcPct val="20000"/>
              </a:spcBef>
              <a:spcAft>
                <a:spcPct val="0"/>
              </a:spcAft>
              <a:buClr>
                <a:srgbClr val="CC0000"/>
              </a:buClr>
              <a:buSzPct val="120000"/>
              <a:tabLst/>
              <a:defRPr/>
            </a:pPr>
            <a:endParaRPr kumimoji="0" lang="en-GB" sz="2000" b="0" i="1" u="none" strike="noStrike" kern="0" cap="none" spc="0" normalizeH="0" baseline="0" noProof="0" dirty="0" smtClean="0">
              <a:ln>
                <a:noFill/>
              </a:ln>
              <a:solidFill>
                <a:srgbClr val="C00000"/>
              </a:solidFill>
              <a:effectLst/>
              <a:uLnTx/>
              <a:uFillTx/>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188" y="5318"/>
            <a:ext cx="8208912" cy="778098"/>
          </a:xfrm>
        </p:spPr>
        <p:txBody>
          <a:bodyPr>
            <a:noAutofit/>
          </a:bodyPr>
          <a:lstStyle/>
          <a:p>
            <a:r>
              <a:rPr lang="en-GB" sz="2800" b="1" dirty="0">
                <a:solidFill>
                  <a:srgbClr val="C00000"/>
                </a:solidFill>
              </a:rPr>
              <a:t>Cardiovascular disease mortality </a:t>
            </a:r>
            <a:r>
              <a:rPr lang="en-GB" sz="2800" b="1" dirty="0" smtClean="0">
                <a:solidFill>
                  <a:srgbClr val="C00000"/>
                </a:solidFill>
              </a:rPr>
              <a:t/>
            </a:r>
            <a:br>
              <a:rPr lang="en-GB" sz="2800" b="1" dirty="0" smtClean="0">
                <a:solidFill>
                  <a:srgbClr val="C00000"/>
                </a:solidFill>
              </a:rPr>
            </a:br>
            <a:r>
              <a:rPr lang="en-GB" sz="2800" b="1" dirty="0" smtClean="0">
                <a:solidFill>
                  <a:srgbClr val="C00000"/>
                </a:solidFill>
              </a:rPr>
              <a:t>by smoking status and  SES</a:t>
            </a:r>
            <a:endParaRPr lang="en-GB" sz="2800" b="1" dirty="0">
              <a:solidFill>
                <a:srgbClr val="C00000"/>
              </a:solidFill>
            </a:endParaRP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54"/>
          <p:cNvSpPr txBox="1">
            <a:spLocks noChangeArrowheads="1"/>
          </p:cNvSpPr>
          <p:nvPr/>
        </p:nvSpPr>
        <p:spPr bwMode="auto">
          <a:xfrm>
            <a:off x="2520801" y="6165304"/>
            <a:ext cx="8243887" cy="307777"/>
          </a:xfrm>
          <a:prstGeom prst="rect">
            <a:avLst/>
          </a:prstGeom>
          <a:noFill/>
          <a:ln w="9525">
            <a:noFill/>
            <a:miter lim="800000"/>
            <a:headEnd/>
            <a:tailEnd/>
          </a:ln>
        </p:spPr>
        <p:txBody>
          <a:bodyPr>
            <a:spAutoFit/>
          </a:bodyPr>
          <a:lstStyle/>
          <a:p>
            <a:r>
              <a:rPr lang="en-GB" sz="1400" b="1" dirty="0" smtClean="0">
                <a:solidFill>
                  <a:srgbClr val="C00000"/>
                </a:solidFill>
              </a:rPr>
              <a:t>Source: </a:t>
            </a:r>
            <a:r>
              <a:rPr lang="en-GB" sz="1400" b="1" dirty="0" err="1" smtClean="0">
                <a:solidFill>
                  <a:srgbClr val="C00000"/>
                </a:solidFill>
              </a:rPr>
              <a:t>Stringhini</a:t>
            </a:r>
            <a:r>
              <a:rPr lang="en-GB" sz="1400" b="1" dirty="0" smtClean="0">
                <a:solidFill>
                  <a:srgbClr val="C00000"/>
                </a:solidFill>
              </a:rPr>
              <a:t> S et al. JAMA, 2010.</a:t>
            </a:r>
            <a:endParaRPr lang="en-GB" sz="1400" b="1" dirty="0">
              <a:solidFill>
                <a:srgbClr val="C00000"/>
              </a:solidFill>
            </a:endParaRPr>
          </a:p>
        </p:txBody>
      </p:sp>
      <p:sp>
        <p:nvSpPr>
          <p:cNvPr id="13" name="Rectangle 12"/>
          <p:cNvSpPr/>
          <p:nvPr/>
        </p:nvSpPr>
        <p:spPr>
          <a:xfrm>
            <a:off x="104775" y="1772816"/>
            <a:ext cx="2157240" cy="316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285750" indent="-285750">
              <a:buClr>
                <a:srgbClr val="C00000"/>
              </a:buClr>
              <a:buFont typeface="Wingdings" pitchFamily="2" charset="2"/>
              <a:buChar char="§"/>
            </a:pPr>
            <a:r>
              <a:rPr lang="en-GB" sz="2200" dirty="0" smtClean="0">
                <a:solidFill>
                  <a:schemeClr val="tx1"/>
                </a:solidFill>
              </a:rPr>
              <a:t>SES  powerfully predicts NCDs</a:t>
            </a:r>
          </a:p>
          <a:p>
            <a:pPr marL="285750" indent="-285750">
              <a:buClr>
                <a:srgbClr val="C00000"/>
              </a:buClr>
            </a:pPr>
            <a:r>
              <a:rPr lang="en-GB" sz="2200" dirty="0" smtClean="0">
                <a:solidFill>
                  <a:schemeClr val="tx1"/>
                </a:solidFill>
              </a:rPr>
              <a:t> </a:t>
            </a:r>
          </a:p>
          <a:p>
            <a:pPr marL="285750" indent="-285750">
              <a:buClr>
                <a:srgbClr val="C00000"/>
              </a:buClr>
              <a:buFont typeface="Wingdings" pitchFamily="2" charset="2"/>
              <a:buChar char="§"/>
            </a:pPr>
            <a:r>
              <a:rPr lang="en-GB" sz="2200" dirty="0" smtClean="0">
                <a:solidFill>
                  <a:schemeClr val="tx1"/>
                </a:solidFill>
              </a:rPr>
              <a:t>Effect  of SES ~ smoking</a:t>
            </a:r>
          </a:p>
          <a:p>
            <a:endParaRPr lang="en-GB" sz="2200" dirty="0">
              <a:solidFill>
                <a:schemeClr val="tx1"/>
              </a:solidFill>
            </a:endParaRPr>
          </a:p>
        </p:txBody>
      </p:sp>
      <p:pic>
        <p:nvPicPr>
          <p:cNvPr id="8" name="Picture 2"/>
          <p:cNvPicPr>
            <a:picLocks noChangeAspect="1" noChangeArrowheads="1"/>
          </p:cNvPicPr>
          <p:nvPr/>
        </p:nvPicPr>
        <p:blipFill>
          <a:blip r:embed="rId3" cstate="print"/>
          <a:srcRect/>
          <a:stretch>
            <a:fillRect/>
          </a:stretch>
        </p:blipFill>
        <p:spPr bwMode="auto">
          <a:xfrm>
            <a:off x="2339752" y="1202400"/>
            <a:ext cx="6492334" cy="4995508"/>
          </a:xfrm>
          <a:prstGeom prst="rect">
            <a:avLst/>
          </a:prstGeom>
          <a:noFill/>
          <a:ln w="9525">
            <a:noFill/>
            <a:miter lim="800000"/>
            <a:headEnd/>
            <a:tailEnd/>
          </a:ln>
          <a:effectLst/>
        </p:spPr>
      </p:pic>
      <p:cxnSp>
        <p:nvCxnSpPr>
          <p:cNvPr id="10" name="Connecteur droit avec flèche 9"/>
          <p:cNvCxnSpPr/>
          <p:nvPr/>
        </p:nvCxnSpPr>
        <p:spPr bwMode="auto">
          <a:xfrm flipV="1">
            <a:off x="3721928" y="2276872"/>
            <a:ext cx="1188132" cy="1512168"/>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cxnSp>
        <p:nvCxnSpPr>
          <p:cNvPr id="11" name="Connecteur droit avec flèche 10"/>
          <p:cNvCxnSpPr/>
          <p:nvPr/>
        </p:nvCxnSpPr>
        <p:spPr bwMode="auto">
          <a:xfrm flipV="1">
            <a:off x="6314216" y="2276872"/>
            <a:ext cx="1188132" cy="1512168"/>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sp>
        <p:nvSpPr>
          <p:cNvPr id="14" name="Rectangle 13"/>
          <p:cNvSpPr/>
          <p:nvPr/>
        </p:nvSpPr>
        <p:spPr bwMode="auto">
          <a:xfrm>
            <a:off x="5265508" y="2147093"/>
            <a:ext cx="432048" cy="288032"/>
          </a:xfrm>
          <a:prstGeom prst="rect">
            <a:avLst/>
          </a:prstGeom>
          <a:noFill/>
          <a:ln w="2857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CH" sz="1800" b="1" dirty="0" smtClean="0">
                <a:solidFill>
                  <a:srgbClr val="C00000"/>
                </a:solidFill>
              </a:rPr>
              <a:t>2.2</a:t>
            </a:r>
            <a:endParaRPr kumimoji="0" lang="en-GB" sz="1800" b="1" i="0" u="none" strike="noStrike" cap="none" normalizeH="0" baseline="0" dirty="0" smtClean="0">
              <a:ln>
                <a:noFill/>
              </a:ln>
              <a:solidFill>
                <a:srgbClr val="C00000"/>
              </a:solidFill>
              <a:effectLst/>
              <a:latin typeface="Arial" charset="0"/>
            </a:endParaRPr>
          </a:p>
        </p:txBody>
      </p:sp>
      <p:sp>
        <p:nvSpPr>
          <p:cNvPr id="15" name="Rectangle 14"/>
          <p:cNvSpPr/>
          <p:nvPr/>
        </p:nvSpPr>
        <p:spPr bwMode="auto">
          <a:xfrm>
            <a:off x="7877126" y="1412776"/>
            <a:ext cx="432048" cy="288032"/>
          </a:xfrm>
          <a:prstGeom prst="rect">
            <a:avLst/>
          </a:prstGeom>
          <a:noFill/>
          <a:ln w="2857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CH" sz="1800" b="1" dirty="0" smtClean="0">
                <a:solidFill>
                  <a:srgbClr val="C00000"/>
                </a:solidFill>
              </a:rPr>
              <a:t>3.5</a:t>
            </a:r>
            <a:endParaRPr kumimoji="0" lang="en-GB" sz="1800" b="1" i="0" u="none" strike="noStrike" cap="none" normalizeH="0" baseline="0" dirty="0" smtClean="0">
              <a:ln>
                <a:noFill/>
              </a:ln>
              <a:solidFill>
                <a:srgbClr val="C00000"/>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8"/>
            <a:ext cx="9144000" cy="778098"/>
          </a:xfrm>
        </p:spPr>
        <p:txBody>
          <a:bodyPr>
            <a:noAutofit/>
          </a:bodyPr>
          <a:lstStyle/>
          <a:p>
            <a:r>
              <a:rPr lang="en-GB" sz="2800" b="1" dirty="0">
                <a:solidFill>
                  <a:srgbClr val="C00000"/>
                </a:solidFill>
              </a:rPr>
              <a:t>Relative risk of smoking and obesity in people with </a:t>
            </a:r>
            <a:r>
              <a:rPr lang="en-GB" sz="2800" b="1" dirty="0" smtClean="0">
                <a:solidFill>
                  <a:srgbClr val="C00000"/>
                </a:solidFill>
              </a:rPr>
              <a:t>low </a:t>
            </a:r>
            <a:r>
              <a:rPr lang="en-GB" sz="2800" b="1" dirty="0" err="1" smtClean="0">
                <a:solidFill>
                  <a:srgbClr val="C00000"/>
                </a:solidFill>
              </a:rPr>
              <a:t>vs</a:t>
            </a:r>
            <a:r>
              <a:rPr lang="en-GB" sz="2800" b="1" dirty="0" smtClean="0">
                <a:solidFill>
                  <a:srgbClr val="C00000"/>
                </a:solidFill>
              </a:rPr>
              <a:t> high education</a:t>
            </a:r>
            <a:endParaRPr lang="en-GB" sz="2800" b="1" dirty="0">
              <a:solidFill>
                <a:srgbClr val="C00000"/>
              </a:solidFill>
            </a:endParaRPr>
          </a:p>
        </p:txBody>
      </p:sp>
      <p:cxnSp>
        <p:nvCxnSpPr>
          <p:cNvPr id="7" name="Connecteur droit 6"/>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54"/>
          <p:cNvSpPr txBox="1">
            <a:spLocks noChangeArrowheads="1"/>
          </p:cNvSpPr>
          <p:nvPr/>
        </p:nvSpPr>
        <p:spPr bwMode="auto">
          <a:xfrm>
            <a:off x="4032969" y="6613525"/>
            <a:ext cx="4715495" cy="307777"/>
          </a:xfrm>
          <a:prstGeom prst="rect">
            <a:avLst/>
          </a:prstGeom>
          <a:noFill/>
          <a:ln w="9525">
            <a:noFill/>
            <a:miter lim="800000"/>
            <a:headEnd/>
            <a:tailEnd/>
          </a:ln>
        </p:spPr>
        <p:txBody>
          <a:bodyPr wrap="square">
            <a:spAutoFit/>
          </a:bodyPr>
          <a:lstStyle/>
          <a:p>
            <a:r>
              <a:rPr lang="en-GB" sz="1400" b="1" dirty="0" smtClean="0">
                <a:solidFill>
                  <a:srgbClr val="C00000"/>
                </a:solidFill>
              </a:rPr>
              <a:t>Source: </a:t>
            </a:r>
            <a:r>
              <a:rPr lang="en-GB" sz="1400" b="1" dirty="0" err="1" smtClean="0">
                <a:solidFill>
                  <a:srgbClr val="C00000"/>
                </a:solidFill>
              </a:rPr>
              <a:t>Mackenbach</a:t>
            </a:r>
            <a:r>
              <a:rPr lang="en-GB" sz="1400" b="1" dirty="0" smtClean="0">
                <a:solidFill>
                  <a:srgbClr val="C00000"/>
                </a:solidFill>
              </a:rPr>
              <a:t> et al NEJM 2008.</a:t>
            </a:r>
            <a:endParaRPr lang="en-GB" sz="1400" b="1" dirty="0">
              <a:solidFill>
                <a:srgbClr val="C00000"/>
              </a:solidFill>
            </a:endParaRPr>
          </a:p>
        </p:txBody>
      </p:sp>
      <p:sp>
        <p:nvSpPr>
          <p:cNvPr id="9" name="Rectangle 8"/>
          <p:cNvSpPr/>
          <p:nvPr/>
        </p:nvSpPr>
        <p:spPr>
          <a:xfrm>
            <a:off x="116448" y="1844824"/>
            <a:ext cx="2799368" cy="32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buClr>
                <a:srgbClr val="C00000"/>
              </a:buClr>
              <a:buFont typeface="Wingdings" pitchFamily="2" charset="2"/>
              <a:buChar char="§"/>
            </a:pPr>
            <a:r>
              <a:rPr lang="en-GB" sz="2000" dirty="0" smtClean="0">
                <a:solidFill>
                  <a:schemeClr val="tx1"/>
                </a:solidFill>
              </a:rPr>
              <a:t>Higher prevalence of smoking and obesity among low educated people</a:t>
            </a:r>
          </a:p>
          <a:p>
            <a:pPr marL="177800" indent="-177800">
              <a:buClr>
                <a:srgbClr val="C00000"/>
              </a:buClr>
              <a:buFont typeface="Wingdings" pitchFamily="2" charset="2"/>
              <a:buChar char="§"/>
            </a:pPr>
            <a:endParaRPr lang="en-GB" sz="2000" dirty="0" smtClean="0">
              <a:solidFill>
                <a:schemeClr val="tx1"/>
              </a:solidFill>
            </a:endParaRPr>
          </a:p>
          <a:p>
            <a:pPr marL="177800" indent="-177800">
              <a:buClr>
                <a:srgbClr val="C00000"/>
              </a:buClr>
              <a:buFont typeface="Wingdings" pitchFamily="2" charset="2"/>
              <a:buChar char="§"/>
            </a:pPr>
            <a:r>
              <a:rPr lang="en-GB" sz="2000" dirty="0" smtClean="0">
                <a:solidFill>
                  <a:schemeClr val="tx1"/>
                </a:solidFill>
              </a:rPr>
              <a:t>Exceptions, e.g. Southern Europe</a:t>
            </a:r>
          </a:p>
          <a:p>
            <a:pPr marL="177800" indent="-177800">
              <a:buClr>
                <a:srgbClr val="C00000"/>
              </a:buClr>
              <a:buFont typeface="Wingdings" pitchFamily="2" charset="2"/>
              <a:buChar char="§"/>
            </a:pPr>
            <a:endParaRPr lang="en-GB" sz="2000" dirty="0" smtClean="0">
              <a:solidFill>
                <a:schemeClr val="tx1"/>
              </a:solidFill>
            </a:endParaRPr>
          </a:p>
          <a:p>
            <a:pPr marL="177800" indent="-177800">
              <a:buClr>
                <a:srgbClr val="C00000"/>
              </a:buClr>
              <a:buFont typeface="Wingdings" pitchFamily="2" charset="2"/>
              <a:buChar char="§"/>
            </a:pPr>
            <a:r>
              <a:rPr lang="en-GB" sz="2000" dirty="0" smtClean="0">
                <a:solidFill>
                  <a:schemeClr val="tx1"/>
                </a:solidFill>
              </a:rPr>
              <a:t>Magnitude varies between countries</a:t>
            </a:r>
            <a:endParaRPr lang="en-GB" sz="2000" b="1" dirty="0">
              <a:solidFill>
                <a:schemeClr val="tx1"/>
              </a:solidFill>
            </a:endParaRPr>
          </a:p>
        </p:txBody>
      </p:sp>
      <p:pic>
        <p:nvPicPr>
          <p:cNvPr id="5122" name="Picture 2"/>
          <p:cNvPicPr>
            <a:picLocks noChangeAspect="1" noChangeArrowheads="1"/>
          </p:cNvPicPr>
          <p:nvPr/>
        </p:nvPicPr>
        <p:blipFill>
          <a:blip r:embed="rId3" cstate="print"/>
          <a:srcRect l="1446" t="1510" r="1700" b="9421"/>
          <a:stretch>
            <a:fillRect/>
          </a:stretch>
        </p:blipFill>
        <p:spPr bwMode="auto">
          <a:xfrm>
            <a:off x="2875707" y="1052736"/>
            <a:ext cx="6051112" cy="5328592"/>
          </a:xfrm>
          <a:prstGeom prst="rect">
            <a:avLst/>
          </a:prstGeom>
          <a:noFill/>
          <a:ln w="9525">
            <a:noFill/>
            <a:miter lim="800000"/>
            <a:headEnd/>
            <a:tailEnd/>
          </a:ln>
          <a:effectLst/>
        </p:spPr>
      </p:pic>
      <p:sp>
        <p:nvSpPr>
          <p:cNvPr id="8" name="ZoneTexte 7"/>
          <p:cNvSpPr txBox="1"/>
          <p:nvPr/>
        </p:nvSpPr>
        <p:spPr>
          <a:xfrm>
            <a:off x="2854418" y="884010"/>
            <a:ext cx="1159292" cy="369332"/>
          </a:xfrm>
          <a:prstGeom prst="rect">
            <a:avLst/>
          </a:prstGeom>
          <a:solidFill>
            <a:schemeClr val="bg1"/>
          </a:solidFill>
        </p:spPr>
        <p:txBody>
          <a:bodyPr wrap="none" rtlCol="0">
            <a:spAutoFit/>
          </a:bodyPr>
          <a:lstStyle/>
          <a:p>
            <a:r>
              <a:rPr lang="en-US" b="1" dirty="0" smtClean="0"/>
              <a:t>Smoking</a:t>
            </a:r>
            <a:endParaRPr lang="en-US" b="1" dirty="0"/>
          </a:p>
        </p:txBody>
      </p:sp>
      <p:sp>
        <p:nvSpPr>
          <p:cNvPr id="10" name="ZoneTexte 9"/>
          <p:cNvSpPr txBox="1"/>
          <p:nvPr/>
        </p:nvSpPr>
        <p:spPr>
          <a:xfrm>
            <a:off x="2887721" y="3649268"/>
            <a:ext cx="1031051" cy="369332"/>
          </a:xfrm>
          <a:prstGeom prst="rect">
            <a:avLst/>
          </a:prstGeom>
          <a:solidFill>
            <a:schemeClr val="bg1"/>
          </a:solidFill>
        </p:spPr>
        <p:txBody>
          <a:bodyPr wrap="none" rtlCol="0">
            <a:spAutoFit/>
          </a:bodyPr>
          <a:lstStyle/>
          <a:p>
            <a:r>
              <a:rPr lang="en-US" b="1" dirty="0" smtClean="0"/>
              <a:t>Obesity</a:t>
            </a:r>
            <a:endParaRPr lang="en-US" b="1" dirty="0"/>
          </a:p>
        </p:txBody>
      </p:sp>
      <p:sp>
        <p:nvSpPr>
          <p:cNvPr id="13" name="Ellipse 12"/>
          <p:cNvSpPr/>
          <p:nvPr/>
        </p:nvSpPr>
        <p:spPr>
          <a:xfrm>
            <a:off x="5796136" y="2406350"/>
            <a:ext cx="1008112" cy="72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lipse 13"/>
          <p:cNvSpPr/>
          <p:nvPr/>
        </p:nvSpPr>
        <p:spPr>
          <a:xfrm rot="5400000">
            <a:off x="5578630" y="4453532"/>
            <a:ext cx="1512168" cy="9361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043" y="1128988"/>
            <a:ext cx="8792445" cy="3440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llipse 3"/>
          <p:cNvSpPr/>
          <p:nvPr/>
        </p:nvSpPr>
        <p:spPr bwMode="auto">
          <a:xfrm>
            <a:off x="2123728" y="2689414"/>
            <a:ext cx="1152128" cy="367742"/>
          </a:xfrm>
          <a:prstGeom prst="ellipse">
            <a:avLst/>
          </a:prstGeom>
          <a:noFill/>
          <a:ln w="222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Ellipse 4"/>
          <p:cNvSpPr/>
          <p:nvPr/>
        </p:nvSpPr>
        <p:spPr bwMode="auto">
          <a:xfrm>
            <a:off x="6300192" y="1921076"/>
            <a:ext cx="1800200" cy="367742"/>
          </a:xfrm>
          <a:prstGeom prst="ellipse">
            <a:avLst/>
          </a:prstGeom>
          <a:noFill/>
          <a:ln w="222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7" name="Connecteur droit avec flèche 6"/>
          <p:cNvCxnSpPr>
            <a:stCxn id="8" idx="0"/>
          </p:cNvCxnSpPr>
          <p:nvPr/>
        </p:nvCxnSpPr>
        <p:spPr bwMode="auto">
          <a:xfrm flipV="1">
            <a:off x="7344308" y="3364017"/>
            <a:ext cx="203266" cy="119278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8" name="Rectangle 7"/>
          <p:cNvSpPr/>
          <p:nvPr/>
        </p:nvSpPr>
        <p:spPr bwMode="auto">
          <a:xfrm>
            <a:off x="5796136" y="4556797"/>
            <a:ext cx="3096344"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CH" sz="1400" b="1" u="sng" dirty="0" smtClean="0">
                <a:latin typeface="Arial" charset="0"/>
              </a:rPr>
              <a:t>LOWER</a:t>
            </a:r>
            <a:r>
              <a:rPr lang="fr-CH" sz="1400" b="1" dirty="0" smtClean="0">
                <a:latin typeface="Arial" charset="0"/>
              </a:rPr>
              <a:t> </a:t>
            </a:r>
            <a:r>
              <a:rPr kumimoji="0" lang="fr-CH" sz="1400" b="1" i="0" u="none" strike="noStrike" cap="none" normalizeH="0" baseline="0" dirty="0" smtClean="0">
                <a:ln>
                  <a:noFill/>
                </a:ln>
                <a:solidFill>
                  <a:schemeClr val="tx1"/>
                </a:solidFill>
                <a:effectLst/>
                <a:latin typeface="Arial" charset="0"/>
              </a:rPr>
              <a:t>MORTALITY IN L</a:t>
            </a:r>
            <a:r>
              <a:rPr kumimoji="0" lang="fr-CH" sz="1400" b="1" i="0" u="none" strike="noStrike" cap="none" normalizeH="0" dirty="0" smtClean="0">
                <a:ln>
                  <a:noFill/>
                </a:ln>
                <a:solidFill>
                  <a:schemeClr val="tx1"/>
                </a:solidFill>
                <a:effectLst/>
                <a:latin typeface="Arial" charset="0"/>
              </a:rPr>
              <a:t>OW SES</a:t>
            </a:r>
            <a:endParaRPr kumimoji="0" lang="fr-CH" sz="1400" b="1" i="0" u="none" strike="noStrike" cap="none" normalizeH="0" baseline="0" dirty="0" smtClean="0">
              <a:ln>
                <a:noFill/>
              </a:ln>
              <a:solidFill>
                <a:schemeClr val="tx1"/>
              </a:solidFill>
              <a:effectLst/>
              <a:latin typeface="Arial" charset="0"/>
            </a:endParaRPr>
          </a:p>
        </p:txBody>
      </p:sp>
      <p:cxnSp>
        <p:nvCxnSpPr>
          <p:cNvPr id="9" name="Connecteur droit avec flèche 8"/>
          <p:cNvCxnSpPr>
            <a:stCxn id="10" idx="0"/>
          </p:cNvCxnSpPr>
          <p:nvPr/>
        </p:nvCxnSpPr>
        <p:spPr bwMode="auto">
          <a:xfrm flipH="1" flipV="1">
            <a:off x="1259632" y="3707559"/>
            <a:ext cx="648072" cy="86409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0" name="Rectangle 9"/>
          <p:cNvSpPr/>
          <p:nvPr/>
        </p:nvSpPr>
        <p:spPr bwMode="auto">
          <a:xfrm>
            <a:off x="323528" y="4571655"/>
            <a:ext cx="3168352"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CH" sz="1400" b="1" i="0" u="sng" strike="noStrike" cap="none" normalizeH="0" baseline="0" dirty="0" smtClean="0">
                <a:ln>
                  <a:noFill/>
                </a:ln>
                <a:solidFill>
                  <a:schemeClr val="tx1"/>
                </a:solidFill>
                <a:effectLst/>
                <a:latin typeface="Arial" charset="0"/>
              </a:rPr>
              <a:t>HIGHER</a:t>
            </a:r>
            <a:r>
              <a:rPr kumimoji="0" lang="fr-CH" sz="1400" b="1" i="0" u="none" strike="noStrike" cap="none" normalizeH="0" baseline="0" dirty="0" smtClean="0">
                <a:ln>
                  <a:noFill/>
                </a:ln>
                <a:solidFill>
                  <a:schemeClr val="tx1"/>
                </a:solidFill>
                <a:effectLst/>
                <a:latin typeface="Arial" charset="0"/>
              </a:rPr>
              <a:t> MORTALITY IN LOW SES</a:t>
            </a:r>
          </a:p>
        </p:txBody>
      </p:sp>
      <p:sp>
        <p:nvSpPr>
          <p:cNvPr id="11" name="Titre 1"/>
          <p:cNvSpPr txBox="1">
            <a:spLocks/>
          </p:cNvSpPr>
          <p:nvPr/>
        </p:nvSpPr>
        <p:spPr>
          <a:xfrm>
            <a:off x="0" y="5318"/>
            <a:ext cx="91440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C00000"/>
                </a:solidFill>
                <a:latin typeface="Arial" charset="0"/>
              </a:rPr>
              <a:t>R</a:t>
            </a:r>
            <a:r>
              <a:rPr lang="en-GB" sz="2800" b="1" dirty="0" smtClean="0">
                <a:solidFill>
                  <a:srgbClr val="C00000"/>
                </a:solidFill>
              </a:rPr>
              <a:t>elative </a:t>
            </a:r>
            <a:r>
              <a:rPr lang="en-GB" sz="2800" b="1" dirty="0">
                <a:solidFill>
                  <a:srgbClr val="C00000"/>
                </a:solidFill>
              </a:rPr>
              <a:t>risk </a:t>
            </a:r>
            <a:r>
              <a:rPr lang="en-GB" sz="2800" b="1" dirty="0" smtClean="0">
                <a:solidFill>
                  <a:srgbClr val="C00000"/>
                </a:solidFill>
              </a:rPr>
              <a:t>of mortality in low </a:t>
            </a:r>
            <a:r>
              <a:rPr lang="en-GB" sz="2800" b="1" dirty="0">
                <a:solidFill>
                  <a:srgbClr val="C00000"/>
                </a:solidFill>
              </a:rPr>
              <a:t>vs. high </a:t>
            </a:r>
            <a:r>
              <a:rPr lang="en-GB" sz="2800" b="1" dirty="0" smtClean="0">
                <a:solidFill>
                  <a:srgbClr val="C00000"/>
                </a:solidFill>
              </a:rPr>
              <a:t>income</a:t>
            </a:r>
            <a:r>
              <a:rPr lang="en-GB" sz="2800" b="1" dirty="0">
                <a:solidFill>
                  <a:srgbClr val="C00000"/>
                </a:solidFill>
              </a:rPr>
              <a:t> </a:t>
            </a:r>
            <a:r>
              <a:rPr lang="en-GB" sz="2800" b="1" dirty="0" smtClean="0">
                <a:solidFill>
                  <a:srgbClr val="C00000"/>
                </a:solidFill>
              </a:rPr>
              <a:t>groups (USA), by cause of death</a:t>
            </a:r>
            <a:endParaRPr lang="en-GB" sz="2800" b="1" dirty="0">
              <a:solidFill>
                <a:srgbClr val="C00000"/>
              </a:solidFill>
            </a:endParaRPr>
          </a:p>
        </p:txBody>
      </p:sp>
      <p:cxnSp>
        <p:nvCxnSpPr>
          <p:cNvPr id="12" name="Connecteur droit 11"/>
          <p:cNvCxnSpPr/>
          <p:nvPr/>
        </p:nvCxnSpPr>
        <p:spPr>
          <a:xfrm>
            <a:off x="0" y="83671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7504" y="5184024"/>
            <a:ext cx="8928992" cy="1240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285750" indent="-285750">
              <a:buClr>
                <a:srgbClr val="C00000"/>
              </a:buClr>
              <a:buFont typeface="Wingdings" pitchFamily="2" charset="2"/>
              <a:buChar char="§"/>
            </a:pPr>
            <a:r>
              <a:rPr lang="en-GB" sz="2000" dirty="0">
                <a:solidFill>
                  <a:schemeClr val="tx1"/>
                </a:solidFill>
              </a:rPr>
              <a:t>R</a:t>
            </a:r>
            <a:r>
              <a:rPr lang="en-GB" sz="2000" dirty="0" smtClean="0">
                <a:solidFill>
                  <a:schemeClr val="tx1"/>
                </a:solidFill>
              </a:rPr>
              <a:t>elative risk of death depends on underlying risk factors.</a:t>
            </a:r>
          </a:p>
          <a:p>
            <a:pPr marL="285750" indent="-285750">
              <a:buClr>
                <a:srgbClr val="C00000"/>
              </a:buClr>
              <a:buFont typeface="Wingdings" pitchFamily="2" charset="2"/>
              <a:buChar char="§"/>
            </a:pPr>
            <a:r>
              <a:rPr lang="en-GB" sz="2000" dirty="0" smtClean="0">
                <a:solidFill>
                  <a:schemeClr val="tx1"/>
                </a:solidFill>
              </a:rPr>
              <a:t>E.g. Poor die more of car accidents (lower quality cars); rich die more of flying accidents (they fly more frequently).</a:t>
            </a:r>
          </a:p>
          <a:p>
            <a:pPr marL="285750" indent="-285750">
              <a:buClr>
                <a:srgbClr val="C00000"/>
              </a:buClr>
              <a:buFont typeface="Wingdings" pitchFamily="2" charset="2"/>
              <a:buChar char="§"/>
            </a:pPr>
            <a:r>
              <a:rPr lang="en-GB" sz="2000" dirty="0" smtClean="0">
                <a:solidFill>
                  <a:schemeClr val="tx1"/>
                </a:solidFill>
              </a:rPr>
              <a:t>For main NCDs, mortality is higher in low income vs. high income groups.</a:t>
            </a:r>
            <a:endParaRPr lang="en-GB" sz="2000" dirty="0">
              <a:solidFill>
                <a:schemeClr val="tx1"/>
              </a:solidFill>
            </a:endParaRPr>
          </a:p>
        </p:txBody>
      </p:sp>
      <p:sp>
        <p:nvSpPr>
          <p:cNvPr id="17" name="Text Box 54"/>
          <p:cNvSpPr txBox="1">
            <a:spLocks noChangeArrowheads="1"/>
          </p:cNvSpPr>
          <p:nvPr/>
        </p:nvSpPr>
        <p:spPr bwMode="auto">
          <a:xfrm>
            <a:off x="539552" y="6525344"/>
            <a:ext cx="8243887" cy="307777"/>
          </a:xfrm>
          <a:prstGeom prst="rect">
            <a:avLst/>
          </a:prstGeom>
          <a:noFill/>
          <a:ln w="9525">
            <a:noFill/>
            <a:miter lim="800000"/>
            <a:headEnd/>
            <a:tailEnd/>
          </a:ln>
        </p:spPr>
        <p:txBody>
          <a:bodyPr>
            <a:spAutoFit/>
          </a:bodyPr>
          <a:lstStyle/>
          <a:p>
            <a:r>
              <a:rPr lang="en-GB" sz="1400" b="1" dirty="0" smtClean="0">
                <a:solidFill>
                  <a:srgbClr val="C00000"/>
                </a:solidFill>
              </a:rPr>
              <a:t>Source: </a:t>
            </a:r>
            <a:r>
              <a:rPr lang="en-GB" sz="1400" b="1" dirty="0">
                <a:solidFill>
                  <a:srgbClr val="C00000"/>
                </a:solidFill>
                <a:latin typeface="Arial" charset="0"/>
                <a:ea typeface="msgothic" charset="0"/>
                <a:cs typeface="msgothic" charset="0"/>
              </a:rPr>
              <a:t>Davey </a:t>
            </a:r>
            <a:r>
              <a:rPr lang="en-GB" sz="1400" b="1" dirty="0" smtClean="0">
                <a:solidFill>
                  <a:srgbClr val="C00000"/>
                </a:solidFill>
                <a:latin typeface="Arial" charset="0"/>
                <a:ea typeface="msgothic" charset="0"/>
                <a:cs typeface="msgothic" charset="0"/>
              </a:rPr>
              <a:t>Smith et al AJPH, 1996</a:t>
            </a:r>
            <a:endParaRPr lang="en-GB" sz="1400" b="1" dirty="0">
              <a:solidFill>
                <a:srgbClr val="C00000"/>
              </a:solidFill>
            </a:endParaRPr>
          </a:p>
        </p:txBody>
      </p:sp>
    </p:spTree>
    <p:extLst>
      <p:ext uri="{BB962C8B-B14F-4D97-AF65-F5344CB8AC3E}">
        <p14:creationId xmlns:p14="http://schemas.microsoft.com/office/powerpoint/2010/main" xmlns="" val="1485148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3349</TotalTime>
  <Words>2945</Words>
  <Application>Microsoft Office PowerPoint</Application>
  <PresentationFormat>Affichage à l'écran (4:3)</PresentationFormat>
  <Paragraphs>375</Paragraphs>
  <Slides>38</Slides>
  <Notes>27</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Blank</vt:lpstr>
      <vt:lpstr>Social determinants of non-communicable diseases  Silvia Stringhini IUMSP</vt:lpstr>
      <vt:lpstr>Objectives</vt:lpstr>
      <vt:lpstr>Diapositive 3</vt:lpstr>
      <vt:lpstr>Inequalities in male life expectancy at birth between and within countries</vt:lpstr>
      <vt:lpstr>Differences in male life expectancy within a small area in London</vt:lpstr>
      <vt:lpstr>Definitions</vt:lpstr>
      <vt:lpstr>Cardiovascular disease mortality  by smoking status and  SES</vt:lpstr>
      <vt:lpstr>Relative risk of smoking and obesity in people with low vs high education</vt:lpstr>
      <vt:lpstr>Diapositive 9</vt:lpstr>
      <vt:lpstr>Diapositive 10</vt:lpstr>
      <vt:lpstr>Under-five mortality rate by quintile of wealth score</vt:lpstr>
      <vt:lpstr>Cumulative survival for cardiovascular mortality in India by education</vt:lpstr>
      <vt:lpstr>Trend in the social patterning of NCDs risk factors, repeated surveys in the Seychelles</vt:lpstr>
      <vt:lpstr>Change in prevalence of overweight/obesity among women from 7 African countries (1992-2005)</vt:lpstr>
      <vt:lpstr>Diapositive 15</vt:lpstr>
      <vt:lpstr>Three main explanations for social inequalities in NCDs</vt:lpstr>
      <vt:lpstr>Social inequalities in NCDs: underlying mechanisms</vt:lpstr>
      <vt:lpstr>Lifecourse exposures to adverse risk factors associated with low SES</vt:lpstr>
      <vt:lpstr>Diapositive 19</vt:lpstr>
      <vt:lpstr>Social inequalities in NCDs: prevention strategies</vt:lpstr>
      <vt:lpstr>Intervention strategies to reduce social inequalities </vt:lpstr>
      <vt:lpstr>Structural prevention strategies likely to reduce social inequalities in NCDs</vt:lpstr>
      <vt:lpstr>Intervention strategies to reduce social inequalities in NCDs should:</vt:lpstr>
      <vt:lpstr>Diapositive 24</vt:lpstr>
      <vt:lpstr>Hyderabad nutrition trial (1987-90), India</vt:lpstr>
      <vt:lpstr>Water fluoridation (1993-94), United Kingdom</vt:lpstr>
      <vt:lpstr>Diapositive 27</vt:lpstr>
      <vt:lpstr>WHO commission on social determinants of heath: conceptual framework</vt:lpstr>
      <vt:lpstr>WHO commission on social determinants of heath: overall recommendations </vt:lpstr>
      <vt:lpstr>Social inequalities in NCDs: Rio Political Declaration on Social Determinants of Health (October 2011)</vt:lpstr>
      <vt:lpstr>Social inequalities in NCDs: New York Political Declaration on NCDs (September 2011)</vt:lpstr>
      <vt:lpstr>Social inequalities in NCDs: WHO Global NCDs Monitoring Framework (March 2012)</vt:lpstr>
      <vt:lpstr>Social inequalities in NCDs: WHO Global Action Plan for the Prevention and Control of NCDs for 2013-2020</vt:lpstr>
      <vt:lpstr>Social inequalities in NCDs: Action Plan for European Strategy for the Prevention and Control of NCDs </vt:lpstr>
      <vt:lpstr>Diapositive 35</vt:lpstr>
      <vt:lpstr>Take home messages</vt:lpstr>
      <vt:lpstr>Take home messages</vt:lpstr>
      <vt:lpstr>Diapositive 38</vt:lpstr>
    </vt:vector>
  </TitlesOfParts>
  <Company>CHUV | Centre hospitalier universitaire vaudois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sstringh</dc:creator>
  <cp:lastModifiedBy>Office Informatique</cp:lastModifiedBy>
  <cp:revision>434</cp:revision>
  <dcterms:created xsi:type="dcterms:W3CDTF">2013-04-25T08:14:30Z</dcterms:created>
  <dcterms:modified xsi:type="dcterms:W3CDTF">2013-06-06T07:17:56Z</dcterms:modified>
</cp:coreProperties>
</file>