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6" r:id="rId5"/>
    <p:sldId id="263" r:id="rId6"/>
    <p:sldId id="264" r:id="rId7"/>
    <p:sldId id="265" r:id="rId8"/>
    <p:sldId id="261" r:id="rId9"/>
    <p:sldId id="262" r:id="rId10"/>
    <p:sldId id="259" r:id="rId1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EF033-613A-4EE2-A5E5-9CBC1B137FDF}" type="slidenum">
              <a:rPr lang="sk-SK"/>
              <a:pPr/>
              <a:t>‹N°›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60669-3D02-4F1C-9B8A-4547B3805521}" type="slidenum">
              <a:rPr lang="sk-SK"/>
              <a:pPr/>
              <a:t>3</a:t>
            </a:fld>
            <a:endParaRPr lang="sk-SK"/>
          </a:p>
        </p:txBody>
      </p:sp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479C75-58BA-4673-9190-E10B63E86097}" type="slidenum">
              <a:rPr lang="sk-SK" sz="1200"/>
              <a:pPr algn="r"/>
              <a:t>3</a:t>
            </a:fld>
            <a:endParaRPr lang="sk-SK" sz="1200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Executives – organy vykonnej moci</a:t>
            </a:r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1771E-54BC-4D6D-85C6-55CD0FBE6C83}" type="slidenum">
              <a:rPr lang="sk-SK"/>
              <a:pPr/>
              <a:t>6</a:t>
            </a:fld>
            <a:endParaRPr lang="sk-SK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IHD – ischemická choroba srdca</a:t>
            </a:r>
          </a:p>
          <a:p>
            <a:r>
              <a:rPr lang="sk-SK"/>
              <a:t>Muži: Pozitívny vplyv zdravotníctva dokazuje klesanie odvrátiteľnej úmrtnosti </a:t>
            </a:r>
          </a:p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586FA-D496-4389-8226-2E6C168295C2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C0E81-C4E0-4CAE-B92D-93845E2B37CE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BAA91-AFD6-4186-B9EB-C6C20B2E42F3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8934A-3874-40BF-BE54-9CFF333EEF17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A603A-6263-4BD2-81FA-105837F2E500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7C071-697B-48AF-920C-11AC21B06D3D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84E72-0BE2-4BB3-8CAA-7125B773DE9C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17E80-5E94-4FB0-855B-952AB52EBA30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95FC5-FC4C-4E6A-8787-4D2F1CA78E87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F8467-D18E-47A0-B67F-AB27C1867F03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EF368-AB3E-4E2F-94E3-319BCF2E7FF0}" type="slidenum">
              <a:rPr lang="sk-SK"/>
              <a:pPr/>
              <a:t>‹N°›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AE55D3-55D0-4E79-80B8-12F81994E17B}" type="slidenum">
              <a:rPr lang="sk-SK"/>
              <a:pPr/>
              <a:t>‹N°›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476250"/>
            <a:ext cx="5827712" cy="1008063"/>
          </a:xfrm>
        </p:spPr>
        <p:txBody>
          <a:bodyPr/>
          <a:lstStyle/>
          <a:p>
            <a:r>
              <a:rPr lang="sk-SK" sz="4000" b="1">
                <a:solidFill>
                  <a:schemeClr val="bg1"/>
                </a:solidFill>
              </a:rPr>
              <a:t>Country profile:</a:t>
            </a:r>
            <a:br>
              <a:rPr lang="sk-SK" sz="4000" b="1">
                <a:solidFill>
                  <a:schemeClr val="bg1"/>
                </a:solidFill>
              </a:rPr>
            </a:br>
            <a:r>
              <a:rPr lang="sk-SK" sz="4000" b="1">
                <a:solidFill>
                  <a:schemeClr val="bg1"/>
                </a:solidFill>
              </a:rPr>
              <a:t>SLOVAKIA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4138" y="5876925"/>
            <a:ext cx="5249862" cy="769938"/>
          </a:xfrm>
        </p:spPr>
        <p:txBody>
          <a:bodyPr/>
          <a:lstStyle/>
          <a:p>
            <a:r>
              <a:rPr lang="sk-SK" sz="1800" b="1">
                <a:solidFill>
                  <a:schemeClr val="bg1"/>
                </a:solidFill>
              </a:rPr>
              <a:t>Jana Kollárová, MD</a:t>
            </a:r>
            <a:r>
              <a:rPr lang="sk-SK"/>
              <a:t>	</a:t>
            </a:r>
          </a:p>
        </p:txBody>
      </p:sp>
      <p:pic>
        <p:nvPicPr>
          <p:cNvPr id="2053" name="Picture 5" descr="ANd9GcRXfAuViUoMMgo6LF-TfYyyGa5GZuGFkb_VEPSqF2fi_JNrZ2mrlraMt7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39975" cy="1938338"/>
          </a:xfrm>
          <a:prstGeom prst="rect">
            <a:avLst/>
          </a:prstGeom>
          <a:noFill/>
        </p:spPr>
      </p:pic>
      <p:pic>
        <p:nvPicPr>
          <p:cNvPr id="2055" name="Picture 7" descr="ANd9GcTaL0mdUil2nd9g2C1FiOFCxgNe0lrPTG3OVhAB9xqQTKmeY8oL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375"/>
            <a:ext cx="4572000" cy="3711575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932363" y="2205038"/>
            <a:ext cx="39560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b="1">
                <a:solidFill>
                  <a:schemeClr val="bg1"/>
                </a:solidFill>
              </a:rPr>
              <a:t>Political system: Parliamentary 			democracy</a:t>
            </a:r>
          </a:p>
          <a:p>
            <a:r>
              <a:rPr lang="sk-SK" b="1">
                <a:solidFill>
                  <a:schemeClr val="bg1"/>
                </a:solidFill>
              </a:rPr>
              <a:t>Total population: 5 431 024  (2010)</a:t>
            </a:r>
          </a:p>
          <a:p>
            <a:r>
              <a:rPr lang="sk-SK" b="1">
                <a:solidFill>
                  <a:schemeClr val="bg1"/>
                </a:solidFill>
              </a:rPr>
              <a:t>		48,6% males</a:t>
            </a:r>
          </a:p>
          <a:p>
            <a:r>
              <a:rPr lang="sk-SK" b="1">
                <a:solidFill>
                  <a:schemeClr val="bg1"/>
                </a:solidFill>
              </a:rPr>
              <a:t>		51,4% females</a:t>
            </a:r>
          </a:p>
          <a:p>
            <a:r>
              <a:rPr lang="sk-SK" b="1">
                <a:solidFill>
                  <a:schemeClr val="bg1"/>
                </a:solidFill>
              </a:rPr>
              <a:t>Life expectancy at birth: </a:t>
            </a:r>
          </a:p>
          <a:p>
            <a:r>
              <a:rPr lang="sk-SK" b="1">
                <a:solidFill>
                  <a:schemeClr val="bg1"/>
                </a:solidFill>
              </a:rPr>
              <a:t>	Males:      71,62 (2010)</a:t>
            </a:r>
          </a:p>
          <a:p>
            <a:r>
              <a:rPr lang="sk-SK" b="1">
                <a:solidFill>
                  <a:schemeClr val="bg1"/>
                </a:solidFill>
              </a:rPr>
              <a:t>	Females:  78,84 (2010)</a:t>
            </a:r>
          </a:p>
          <a:p>
            <a:r>
              <a:rPr lang="sk-SK" b="1">
                <a:solidFill>
                  <a:schemeClr val="bg1"/>
                </a:solidFill>
              </a:rPr>
              <a:t>Unemployment rate: </a:t>
            </a:r>
          </a:p>
          <a:p>
            <a:r>
              <a:rPr lang="sk-SK" b="1">
                <a:solidFill>
                  <a:schemeClr val="bg1"/>
                </a:solidFill>
              </a:rPr>
              <a:t>	Males:      12%   (2010)</a:t>
            </a:r>
          </a:p>
          <a:p>
            <a:r>
              <a:rPr lang="sk-SK" b="1">
                <a:solidFill>
                  <a:schemeClr val="bg1"/>
                </a:solidFill>
              </a:rPr>
              <a:t>	Females:  13%  (2010)</a:t>
            </a:r>
          </a:p>
          <a:p>
            <a:endParaRPr lang="sk-SK" b="1">
              <a:solidFill>
                <a:schemeClr val="bg1"/>
              </a:solidFill>
            </a:endParaRPr>
          </a:p>
          <a:p>
            <a:r>
              <a:rPr lang="sk-SK" sz="1000" b="1">
                <a:solidFill>
                  <a:schemeClr val="bg1"/>
                </a:solidFill>
              </a:rPr>
              <a:t>Source: Statistical Office of the Slovak Republic, www.statistics.sk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704850" y="2460625"/>
            <a:ext cx="773430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Thank you for attention!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Ďakujem za pozornosť!</a:t>
            </a:r>
            <a:endParaRPr lang="fr-CH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43213" y="5516563"/>
            <a:ext cx="4014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chemeClr val="bg1"/>
                </a:solidFill>
              </a:rPr>
              <a:t>Contact: ke.kollarova@uvzsr.sk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5483225" cy="633413"/>
          </a:xfrm>
        </p:spPr>
        <p:txBody>
          <a:bodyPr/>
          <a:lstStyle/>
          <a:p>
            <a:r>
              <a:rPr lang="sk-SK" sz="3200" b="1">
                <a:solidFill>
                  <a:schemeClr val="bg1"/>
                </a:solidFill>
              </a:rPr>
              <a:t>NCDs situation in Slovakia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50868" t="32024" r="10844" b="8664"/>
          <a:stretch>
            <a:fillRect/>
          </a:stretch>
        </p:blipFill>
        <p:spPr>
          <a:xfrm>
            <a:off x="0" y="1844675"/>
            <a:ext cx="5545138" cy="5013325"/>
          </a:xfrm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651500" y="1916113"/>
            <a:ext cx="3298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b="1">
                <a:solidFill>
                  <a:schemeClr val="bg1"/>
                </a:solidFill>
              </a:rPr>
              <a:t>From the group of deaths caused by CVD most deaths</a:t>
            </a:r>
          </a:p>
          <a:p>
            <a:r>
              <a:rPr lang="sk-SK" b="1">
                <a:solidFill>
                  <a:schemeClr val="bg1"/>
                </a:solidFill>
              </a:rPr>
              <a:t>fall on myocardial infarction and vascular diseases of brain.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724525" y="4005263"/>
            <a:ext cx="31686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b="1">
                <a:solidFill>
                  <a:schemeClr val="bg1"/>
                </a:solidFill>
              </a:rPr>
              <a:t>The highest mortality in the group of cancers remains the tumor of trachea and lungs, as well as malignant colorectal neoplasm.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713788" cy="5949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>
                <a:solidFill>
                  <a:srgbClr val="FFFF66"/>
                </a:solidFill>
              </a:rPr>
              <a:t>Act No. 355/2007</a:t>
            </a:r>
            <a:endParaRPr lang="en-US" sz="2000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olidFill>
                  <a:schemeClr val="bg1"/>
                </a:solidFill>
              </a:rPr>
              <a:t>	on Protection, Promotion and Development of Public Health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000">
                <a:solidFill>
                  <a:schemeClr val="bg1"/>
                </a:solidFill>
              </a:rPr>
              <a:t> </a:t>
            </a:r>
            <a:endParaRPr lang="en-GB" sz="1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b="1">
                <a:solidFill>
                  <a:schemeClr val="bg1"/>
                </a:solidFill>
              </a:rPr>
              <a:t>Executive bodies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600" b="1">
                <a:solidFill>
                  <a:srgbClr val="FFFF66"/>
                </a:solidFill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 b="1">
                <a:solidFill>
                  <a:srgbClr val="FFFF66"/>
                </a:solidFill>
              </a:rPr>
              <a:t>	Ministry of Health of the S</a:t>
            </a:r>
            <a:r>
              <a:rPr lang="sk-SK" sz="2000" b="1">
                <a:solidFill>
                  <a:srgbClr val="FFFF66"/>
                </a:solidFill>
              </a:rPr>
              <a:t>lovak Republic</a:t>
            </a:r>
            <a:r>
              <a:rPr lang="en-GB" sz="2000" b="1">
                <a:solidFill>
                  <a:srgbClr val="FFFF66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chemeClr val="bg1"/>
                </a:solidFill>
              </a:rPr>
              <a:t>	- defines priorities of the State Health Policy in the field of PH</a:t>
            </a:r>
            <a:endParaRPr lang="en-GB" sz="1600" i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600" i="1">
                <a:solidFill>
                  <a:schemeClr val="bg1"/>
                </a:solidFill>
              </a:rPr>
              <a:t>	</a:t>
            </a:r>
            <a:endParaRPr lang="en-GB" sz="1600" i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1600" i="1">
                <a:solidFill>
                  <a:schemeClr val="bg1"/>
                </a:solidFill>
              </a:rPr>
              <a:t>	</a:t>
            </a:r>
            <a:r>
              <a:rPr lang="en-GB" sz="2000" b="1">
                <a:solidFill>
                  <a:srgbClr val="FFFF66"/>
                </a:solidFill>
              </a:rPr>
              <a:t>Public Health Authority of the </a:t>
            </a:r>
            <a:r>
              <a:rPr lang="sk-SK" sz="2000" b="1">
                <a:solidFill>
                  <a:srgbClr val="FFFF66"/>
                </a:solidFill>
              </a:rPr>
              <a:t>Slovak Republic</a:t>
            </a:r>
            <a:endParaRPr lang="en-GB" sz="2000" b="1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chemeClr val="bg1"/>
                </a:solidFill>
              </a:rPr>
              <a:t>	- develops priorities of the State Health Policy</a:t>
            </a:r>
            <a:r>
              <a:rPr lang="sk-SK" sz="2000">
                <a:solidFill>
                  <a:schemeClr val="bg1"/>
                </a:solidFill>
              </a:rPr>
              <a:t>, l</a:t>
            </a:r>
            <a:r>
              <a:rPr lang="en-GB" sz="2000">
                <a:solidFill>
                  <a:schemeClr val="bg1"/>
                </a:solidFill>
              </a:rPr>
              <a:t>eads, coordinates and </a:t>
            </a:r>
            <a:r>
              <a:rPr lang="sk-SK" sz="2000">
                <a:solidFill>
                  <a:schemeClr val="bg1"/>
                </a:solidFill>
              </a:rPr>
              <a:t>controls</a:t>
            </a:r>
            <a:r>
              <a:rPr lang="en-GB" sz="2000">
                <a:solidFill>
                  <a:schemeClr val="bg1"/>
                </a:solidFill>
              </a:rPr>
              <a:t> activities of the Regional</a:t>
            </a:r>
            <a:r>
              <a:rPr lang="sk-SK" sz="2000">
                <a:solidFill>
                  <a:schemeClr val="bg1"/>
                </a:solidFill>
              </a:rPr>
              <a:t> </a:t>
            </a:r>
            <a:r>
              <a:rPr lang="en-GB" sz="2000">
                <a:solidFill>
                  <a:schemeClr val="bg1"/>
                </a:solidFill>
              </a:rPr>
              <a:t>Public Health Authorities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6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chemeClr val="bg1"/>
                </a:solidFill>
              </a:rPr>
              <a:t>	</a:t>
            </a:r>
            <a:r>
              <a:rPr lang="sk-SK" sz="2000" b="1">
                <a:solidFill>
                  <a:srgbClr val="FFFF66"/>
                </a:solidFill>
              </a:rPr>
              <a:t>Network of </a:t>
            </a:r>
            <a:r>
              <a:rPr lang="en-GB" sz="2000" b="1">
                <a:solidFill>
                  <a:srgbClr val="FFFF66"/>
                </a:solidFill>
              </a:rPr>
              <a:t>Regional Public Health Authorities </a:t>
            </a:r>
            <a:r>
              <a:rPr lang="en-GB" sz="2000">
                <a:solidFill>
                  <a:srgbClr val="FFFF66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>
                <a:solidFill>
                  <a:schemeClr val="bg1"/>
                </a:solidFill>
              </a:rPr>
              <a:t>	- 36 in accordance to </a:t>
            </a:r>
            <a:r>
              <a:rPr lang="en-US" sz="2000">
                <a:solidFill>
                  <a:schemeClr val="bg1"/>
                </a:solidFill>
              </a:rPr>
              <a:t>8 regions and 79 districts</a:t>
            </a:r>
            <a:endParaRPr lang="sk-SK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800" b="1" i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k-SK" sz="2000" b="1">
                <a:solidFill>
                  <a:srgbClr val="FFFF66"/>
                </a:solidFill>
              </a:rPr>
              <a:t>Public Health Expenditures (as a percentage from the Ministry of Health budget)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/>
              <a:t>	</a:t>
            </a:r>
            <a:r>
              <a:rPr lang="pl-PL" sz="2000">
                <a:solidFill>
                  <a:schemeClr val="bg1"/>
                </a:solidFill>
              </a:rPr>
              <a:t>2006 – 4,68% 	</a:t>
            </a:r>
            <a:r>
              <a:rPr lang="en-US" sz="2000">
                <a:solidFill>
                  <a:schemeClr val="bg1"/>
                </a:solidFill>
              </a:rPr>
              <a:t>2008 – 3,09%</a:t>
            </a:r>
            <a:r>
              <a:rPr lang="sk-SK" sz="2000">
                <a:solidFill>
                  <a:schemeClr val="bg1"/>
                </a:solidFill>
              </a:rPr>
              <a:t>	       </a:t>
            </a:r>
            <a:r>
              <a:rPr lang="en-US" sz="2000">
                <a:solidFill>
                  <a:schemeClr val="bg1"/>
                </a:solidFill>
              </a:rPr>
              <a:t>2009 – 2,7%</a:t>
            </a:r>
            <a:r>
              <a:rPr lang="sk-SK" sz="2000">
                <a:solidFill>
                  <a:schemeClr val="bg1"/>
                </a:solidFill>
              </a:rPr>
              <a:t>	          </a:t>
            </a:r>
            <a:r>
              <a:rPr lang="en-US" sz="2000">
                <a:solidFill>
                  <a:schemeClr val="bg1"/>
                </a:solidFill>
              </a:rPr>
              <a:t>2010 – 2,33%</a:t>
            </a:r>
            <a:r>
              <a:rPr lang="sk-SK" sz="2000">
                <a:solidFill>
                  <a:schemeClr val="bg1"/>
                </a:solidFill>
              </a:rPr>
              <a:t>            </a:t>
            </a:r>
            <a:r>
              <a:rPr lang="en-US" sz="2000">
                <a:solidFill>
                  <a:schemeClr val="bg1"/>
                </a:solidFill>
              </a:rPr>
              <a:t>2011 – 2,23%</a:t>
            </a:r>
            <a:endParaRPr lang="sk-SK" sz="20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sk-SK" sz="2000" b="1" i="1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sz="2000" b="1" i="1">
                <a:solidFill>
                  <a:srgbClr val="FFFF66"/>
                </a:solidFill>
              </a:rPr>
              <a:t>Public health system in </a:t>
            </a:r>
            <a:r>
              <a:rPr lang="en-US" sz="2000" b="1" i="1">
                <a:solidFill>
                  <a:srgbClr val="FFFF66"/>
                </a:solidFill>
              </a:rPr>
              <a:t>Slovakia still maintains the mainly control based centralized hygiene, sanitation and epidemiology oriented </a:t>
            </a:r>
            <a:r>
              <a:rPr lang="sk-SK" sz="2000" b="1" i="1">
                <a:solidFill>
                  <a:srgbClr val="FFFF66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33400" y="188913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Public Health System in Slovakia</a:t>
            </a:r>
            <a:endParaRPr lang="sk-SK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33413"/>
          </a:xfrm>
        </p:spPr>
        <p:txBody>
          <a:bodyPr/>
          <a:lstStyle/>
          <a:p>
            <a:r>
              <a:rPr lang="sk-SK" sz="2400" b="1">
                <a:solidFill>
                  <a:schemeClr val="bg1"/>
                </a:solidFill>
              </a:rPr>
              <a:t>Selected NCDs policies/programs/activities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46250"/>
            <a:ext cx="8964613" cy="5111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k-SK" sz="2000" b="1">
                <a:solidFill>
                  <a:srgbClr val="FFFF66"/>
                </a:solidFill>
              </a:rPr>
              <a:t>National Programs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</a:rPr>
              <a:t>National Health Promotion Program (updated in 2005).</a:t>
            </a:r>
            <a:r>
              <a:rPr lang="sk-SK" sz="200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National Program for Prevention of Cardiovascular Diseases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National Program on Obesity Prevention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National Program on Mental Health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National Action Plan on Alcohol Problems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National Program on Tobacco Control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National Program of Health Care for Children and Youth</a:t>
            </a:r>
          </a:p>
          <a:p>
            <a:pPr>
              <a:lnSpc>
                <a:spcPct val="80000"/>
              </a:lnSpc>
            </a:pPr>
            <a:r>
              <a:rPr lang="en-GB" sz="2000">
                <a:solidFill>
                  <a:schemeClr val="bg1"/>
                </a:solidFill>
              </a:rPr>
              <a:t>Health promotion program of marginalized</a:t>
            </a:r>
            <a:r>
              <a:rPr lang="sk-SK" sz="2000">
                <a:solidFill>
                  <a:schemeClr val="bg1"/>
                </a:solidFill>
              </a:rPr>
              <a:t> </a:t>
            </a:r>
            <a:r>
              <a:rPr lang="en-GB" sz="2000">
                <a:solidFill>
                  <a:schemeClr val="bg1"/>
                </a:solidFill>
              </a:rPr>
              <a:t>communities</a:t>
            </a:r>
            <a:endParaRPr lang="sk-SK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sk-SK" sz="1400" b="1">
              <a:solidFill>
                <a:srgbClr val="FFFF66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k-SK" sz="2000" b="1">
                <a:solidFill>
                  <a:srgbClr val="FFFF66"/>
                </a:solidFill>
              </a:rPr>
              <a:t>Specific tasks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CINDI program, 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I am 65+ and Happy to Live a Healthy Life, 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Dental Health for pre-school children, </a:t>
            </a:r>
          </a:p>
          <a:p>
            <a:pPr>
              <a:lnSpc>
                <a:spcPct val="80000"/>
              </a:lnSpc>
            </a:pPr>
            <a:r>
              <a:rPr lang="sk-SK" sz="2000">
                <a:solidFill>
                  <a:schemeClr val="bg1"/>
                </a:solidFill>
              </a:rPr>
              <a:t>HBSC study (Health Behaviour at School Children), </a:t>
            </a:r>
          </a:p>
          <a:p>
            <a:pPr>
              <a:lnSpc>
                <a:spcPct val="80000"/>
              </a:lnSpc>
              <a:buFontTx/>
              <a:buNone/>
            </a:pPr>
            <a:endParaRPr lang="sk-SK" sz="20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sk-SK" sz="2000">
              <a:solidFill>
                <a:schemeClr val="bg1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1611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852738"/>
            <a:ext cx="8350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5445125"/>
            <a:ext cx="8588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4868863"/>
            <a:ext cx="7429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4149725"/>
            <a:ext cx="7921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5775" y="3213100"/>
            <a:ext cx="1038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0" y="811213"/>
            <a:ext cx="882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k-SK">
                <a:solidFill>
                  <a:schemeClr val="bg1"/>
                </a:solidFill>
              </a:rPr>
              <a:t>   </a:t>
            </a:r>
            <a:r>
              <a:rPr lang="sk-SK" sz="2000" b="1">
                <a:solidFill>
                  <a:srgbClr val="FFFF00"/>
                </a:solidFill>
              </a:rPr>
              <a:t>Key document</a:t>
            </a:r>
            <a:r>
              <a:rPr lang="sk-SK" sz="2000" b="1">
                <a:solidFill>
                  <a:schemeClr val="bg1"/>
                </a:solidFill>
              </a:rPr>
              <a:t>:</a:t>
            </a:r>
            <a:r>
              <a:rPr lang="sk-SK" sz="2000">
                <a:solidFill>
                  <a:schemeClr val="bg1"/>
                </a:solidFill>
              </a:rPr>
              <a:t> </a:t>
            </a:r>
            <a:r>
              <a:rPr lang="sk-SK" sz="2000" b="1">
                <a:solidFill>
                  <a:schemeClr val="bg1"/>
                </a:solidFill>
              </a:rPr>
              <a:t>State health policy of the Slovak republic -  </a:t>
            </a:r>
          </a:p>
          <a:p>
            <a:r>
              <a:rPr lang="sk-SK" sz="2000" b="1">
                <a:solidFill>
                  <a:schemeClr val="bg1"/>
                </a:solidFill>
              </a:rPr>
              <a:t>		      Chronic diseases – one of four priorities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439025" cy="503237"/>
          </a:xfrm>
        </p:spPr>
        <p:txBody>
          <a:bodyPr/>
          <a:lstStyle/>
          <a:p>
            <a:r>
              <a:rPr lang="sk-SK" sz="2800" b="1">
                <a:solidFill>
                  <a:schemeClr val="bg1"/>
                </a:solidFill>
              </a:rPr>
              <a:t>Main achievements – in statistic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 l="10629" t="56331" r="14120" b="10277"/>
          <a:stretch>
            <a:fillRect/>
          </a:stretch>
        </p:blipFill>
        <p:spPr>
          <a:xfrm>
            <a:off x="250825" y="1484313"/>
            <a:ext cx="8532813" cy="2214562"/>
          </a:xfr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16013" y="908050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66"/>
                </a:solidFill>
              </a:rPr>
              <a:t>Median age, cancer, males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64163" y="981075"/>
            <a:ext cx="3103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66"/>
                </a:solidFill>
              </a:rPr>
              <a:t>Median age, CVD, males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 l="10713" t="53928" r="14018" b="15559"/>
          <a:stretch>
            <a:fillRect/>
          </a:stretch>
        </p:blipFill>
        <p:spPr bwMode="auto">
          <a:xfrm>
            <a:off x="323850" y="4221163"/>
            <a:ext cx="8569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92725" y="3716338"/>
            <a:ext cx="3328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66"/>
                </a:solidFill>
              </a:rPr>
              <a:t>Median age, CVD, females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00113" y="3716338"/>
            <a:ext cx="360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2000" b="1">
                <a:solidFill>
                  <a:srgbClr val="FFFF66"/>
                </a:solidFill>
              </a:rPr>
              <a:t>Median age, cancer, females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11188" y="6564313"/>
            <a:ext cx="400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200">
                <a:solidFill>
                  <a:schemeClr val="bg1"/>
                </a:solidFill>
              </a:rPr>
              <a:t>Source: http://www.infostat.sk/vdc/pdf/umrtnost93-07.pdf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6119813" cy="490537"/>
          </a:xfrm>
        </p:spPr>
        <p:txBody>
          <a:bodyPr/>
          <a:lstStyle/>
          <a:p>
            <a:r>
              <a:rPr lang="sk-SK" sz="2800" b="1">
                <a:solidFill>
                  <a:schemeClr val="bg1"/>
                </a:solidFill>
              </a:rPr>
              <a:t>Main achievements – in statistic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 l="10629" t="43597" r="15007" b="15048"/>
          <a:stretch>
            <a:fillRect/>
          </a:stretch>
        </p:blipFill>
        <p:spPr>
          <a:xfrm>
            <a:off x="395288" y="1412875"/>
            <a:ext cx="8497887" cy="2303463"/>
          </a:xfr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00113" y="90805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66"/>
                </a:solidFill>
              </a:rPr>
              <a:t>Avoidable mortality, IHD, males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64163" y="908050"/>
            <a:ext cx="307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66"/>
                </a:solidFill>
              </a:rPr>
              <a:t>Avoidable mortality, males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 l="10699" t="48026" r="14861" b="10634"/>
          <a:stretch>
            <a:fillRect/>
          </a:stretch>
        </p:blipFill>
        <p:spPr bwMode="auto">
          <a:xfrm>
            <a:off x="323850" y="4149725"/>
            <a:ext cx="86407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3716338"/>
            <a:ext cx="380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66"/>
                </a:solidFill>
              </a:rPr>
              <a:t>Avoidable mortality, IHD, females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508625" y="3716338"/>
            <a:ext cx="328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>
                <a:solidFill>
                  <a:srgbClr val="FFFF66"/>
                </a:solidFill>
              </a:rPr>
              <a:t>Avoidable mortality, females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611188" y="6564313"/>
            <a:ext cx="400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200">
                <a:solidFill>
                  <a:schemeClr val="bg1"/>
                </a:solidFill>
              </a:rPr>
              <a:t>Source: http://www.infostat.sk/vdc/pdf/umrtnost93-07.pdf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74638"/>
            <a:ext cx="6048375" cy="490537"/>
          </a:xfrm>
        </p:spPr>
        <p:txBody>
          <a:bodyPr/>
          <a:lstStyle/>
          <a:p>
            <a:r>
              <a:rPr lang="sk-SK" sz="2800" b="1">
                <a:solidFill>
                  <a:schemeClr val="bg1"/>
                </a:solidFill>
              </a:rPr>
              <a:t>Main achievements – in practice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229600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>
                <a:solidFill>
                  <a:schemeClr val="bg1"/>
                </a:solidFill>
              </a:rPr>
              <a:t>Implementation of the Health Promotion Program of Disadvantaged Roma Communities (2007 – 2015)</a:t>
            </a:r>
          </a:p>
          <a:p>
            <a:pPr>
              <a:lnSpc>
                <a:spcPct val="90000"/>
              </a:lnSpc>
            </a:pPr>
            <a:endParaRPr lang="sk-SK" sz="2400">
              <a:solidFill>
                <a:schemeClr val="bg1"/>
              </a:solidFill>
            </a:endParaRPr>
          </a:p>
        </p:txBody>
      </p:sp>
      <p:pic>
        <p:nvPicPr>
          <p:cNvPr id="14340" name="Picture 4" descr="PA0701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6113"/>
            <a:ext cx="3203575" cy="2401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1" name="Picture 5" descr="DSC00339"/>
          <p:cNvPicPr>
            <a:picLocks noChangeAspect="1" noChangeArrowheads="1"/>
          </p:cNvPicPr>
          <p:nvPr/>
        </p:nvPicPr>
        <p:blipFill>
          <a:blip r:embed="rId3" cstate="print">
            <a:lum bright="10000" contrast="14000"/>
          </a:blip>
          <a:srcRect/>
          <a:stretch>
            <a:fillRect/>
          </a:stretch>
        </p:blipFill>
        <p:spPr bwMode="auto">
          <a:xfrm>
            <a:off x="3276600" y="4914900"/>
            <a:ext cx="2592388" cy="1943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4237038"/>
            <a:ext cx="3240087" cy="262096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14343" name="Picture 7" descr="DSC004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20925"/>
            <a:ext cx="6732588" cy="207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4" name="Picture 8" descr="DSC0039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573463"/>
            <a:ext cx="2590800" cy="1563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45" name="Picture 9" descr="P61604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9100" y="2420938"/>
            <a:ext cx="2374900" cy="178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sk-SK" sz="3600" b="1">
                <a:solidFill>
                  <a:schemeClr val="bg1"/>
                </a:solidFill>
              </a:rPr>
              <a:t>Main challenges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800">
                <a:solidFill>
                  <a:schemeClr val="bg1"/>
                </a:solidFill>
              </a:rPr>
              <a:t>Current situation: a lot of strategies/programs/action plans, but...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800">
                <a:solidFill>
                  <a:schemeClr val="bg1"/>
                </a:solidFill>
              </a:rPr>
              <a:t>Most of them are overlapping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800">
                <a:solidFill>
                  <a:schemeClr val="bg1"/>
                </a:solidFill>
              </a:rPr>
              <a:t>Problematic implementation (formal documents)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800">
                <a:solidFill>
                  <a:schemeClr val="bg1"/>
                </a:solidFill>
              </a:rPr>
              <a:t>Unclear direct responsibility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800">
                <a:solidFill>
                  <a:schemeClr val="bg1"/>
                </a:solidFill>
              </a:rPr>
              <a:t>Unclear funding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800">
                <a:solidFill>
                  <a:schemeClr val="bg1"/>
                </a:solidFill>
              </a:rPr>
              <a:t>Missing evaluation plans/indicators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800">
                <a:solidFill>
                  <a:schemeClr val="bg1"/>
                </a:solidFill>
              </a:rPr>
              <a:t>Missing arguments for politicians</a:t>
            </a:r>
          </a:p>
          <a:p>
            <a:pPr>
              <a:lnSpc>
                <a:spcPct val="80000"/>
              </a:lnSpc>
              <a:buFontTx/>
              <a:buNone/>
            </a:pPr>
            <a:endParaRPr lang="sk-SK" sz="280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sz="2400" i="1">
                <a:solidFill>
                  <a:schemeClr val="bg1"/>
                </a:solidFill>
              </a:rPr>
              <a:t>General problem in tackling NCDs: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sz="2400" i="1">
                <a:solidFill>
                  <a:schemeClr val="bg1"/>
                </a:solidFill>
              </a:rPr>
              <a:t>more health care than public health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sz="2400" i="1">
                <a:solidFill>
                  <a:schemeClr val="bg1"/>
                </a:solidFill>
              </a:rPr>
              <a:t>(more treatment than primary prevention/health promotion)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r>
              <a:rPr lang="sk-SK" sz="3600" b="1">
                <a:solidFill>
                  <a:schemeClr val="bg1"/>
                </a:solidFill>
              </a:rPr>
              <a:t>Lessons learnt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</a:rPr>
              <a:t>Fruitful cooperation: research – policy – practice (working at regional/local level – my own experience)</a:t>
            </a:r>
          </a:p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</a:rPr>
              <a:t>Speaking to decision/policy makers is not easy, but it is possible</a:t>
            </a:r>
          </a:p>
          <a:p>
            <a:pPr>
              <a:lnSpc>
                <a:spcPct val="90000"/>
              </a:lnSpc>
            </a:pPr>
            <a:r>
              <a:rPr lang="sk-SK">
                <a:solidFill>
                  <a:schemeClr val="bg1"/>
                </a:solidFill>
              </a:rPr>
              <a:t>Using full chain approach (policy – determinants of health – risk factors – health outcomes) might be useful risk assessment tool on policy level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400</Words>
  <Application>Microsoft Office PowerPoint</Application>
  <PresentationFormat>Affichage à l'écran (4:3)</PresentationFormat>
  <Paragraphs>94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Arial</vt:lpstr>
      <vt:lpstr>Výchozí návrh</vt:lpstr>
      <vt:lpstr>Country profile: SLOVAKIA</vt:lpstr>
      <vt:lpstr>NCDs situation in Slovakia</vt:lpstr>
      <vt:lpstr>Diapositive 3</vt:lpstr>
      <vt:lpstr>Selected NCDs policies/programs/activities</vt:lpstr>
      <vt:lpstr>Main achievements – in statistic</vt:lpstr>
      <vt:lpstr>Main achievements – in statistic</vt:lpstr>
      <vt:lpstr>Main achievements – in practice</vt:lpstr>
      <vt:lpstr>Main challenges</vt:lpstr>
      <vt:lpstr>Lessons learnt</vt:lpstr>
      <vt:lpstr>Diapositive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profile: SLOVAKIA</dc:title>
  <dc:creator>Jana Kollárová</dc:creator>
  <cp:lastModifiedBy>assdir</cp:lastModifiedBy>
  <cp:revision>67</cp:revision>
  <dcterms:created xsi:type="dcterms:W3CDTF">2011-08-30T08:51:45Z</dcterms:created>
  <dcterms:modified xsi:type="dcterms:W3CDTF">2011-09-08T06:35:49Z</dcterms:modified>
</cp:coreProperties>
</file>